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3" r:id="rId5"/>
    <p:sldId id="258" r:id="rId6"/>
    <p:sldId id="264" r:id="rId7"/>
    <p:sldId id="259" r:id="rId8"/>
    <p:sldId id="265" r:id="rId9"/>
    <p:sldId id="266" r:id="rId10"/>
    <p:sldId id="260" r:id="rId11"/>
    <p:sldId id="267" r:id="rId12"/>
    <p:sldId id="268" r:id="rId13"/>
    <p:sldId id="269" r:id="rId14"/>
    <p:sldId id="261" r:id="rId15"/>
    <p:sldId id="270" r:id="rId16"/>
    <p:sldId id="271" r:id="rId17"/>
    <p:sldId id="272" r:id="rId18"/>
    <p:sldId id="273" r:id="rId1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90" y="-81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smtClean="0"/>
              <a:t>Muokkaa perustyyl. napsautt.</a:t>
            </a:r>
            <a:endParaRPr lang="fi-FI"/>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08B8B63C-931E-4413-AB7C-A119BFACD097}" type="datetimeFigureOut">
              <a:rPr lang="fi-FI" smtClean="0"/>
              <a:pPr/>
              <a:t>13.4.2017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B57E11CA-2541-4E89-B5CB-5BBE5501EC46}" type="slidenum">
              <a:rPr lang="fi-FI" smtClean="0"/>
              <a:pPr/>
              <a:t>‹#›</a:t>
            </a:fld>
            <a:endParaRPr lang="fi-FI"/>
          </a:p>
        </p:txBody>
      </p:sp>
    </p:spTree>
    <p:extLst>
      <p:ext uri="{BB962C8B-B14F-4D97-AF65-F5344CB8AC3E}">
        <p14:creationId xmlns:p14="http://schemas.microsoft.com/office/powerpoint/2010/main" val="1310886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08B8B63C-931E-4413-AB7C-A119BFACD097}" type="datetimeFigureOut">
              <a:rPr lang="fi-FI" smtClean="0"/>
              <a:pPr/>
              <a:t>13.4.2017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B57E11CA-2541-4E89-B5CB-5BBE5501EC46}" type="slidenum">
              <a:rPr lang="fi-FI" smtClean="0"/>
              <a:pPr/>
              <a:t>‹#›</a:t>
            </a:fld>
            <a:endParaRPr lang="fi-FI"/>
          </a:p>
        </p:txBody>
      </p:sp>
    </p:spTree>
    <p:extLst>
      <p:ext uri="{BB962C8B-B14F-4D97-AF65-F5344CB8AC3E}">
        <p14:creationId xmlns:p14="http://schemas.microsoft.com/office/powerpoint/2010/main" val="587690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08B8B63C-931E-4413-AB7C-A119BFACD097}" type="datetimeFigureOut">
              <a:rPr lang="fi-FI" smtClean="0"/>
              <a:pPr/>
              <a:t>13.4.2017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B57E11CA-2541-4E89-B5CB-5BBE5501EC46}" type="slidenum">
              <a:rPr lang="fi-FI" smtClean="0"/>
              <a:pPr/>
              <a:t>‹#›</a:t>
            </a:fld>
            <a:endParaRPr lang="fi-FI"/>
          </a:p>
        </p:txBody>
      </p:sp>
    </p:spTree>
    <p:extLst>
      <p:ext uri="{BB962C8B-B14F-4D97-AF65-F5344CB8AC3E}">
        <p14:creationId xmlns:p14="http://schemas.microsoft.com/office/powerpoint/2010/main" val="3144094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08B8B63C-931E-4413-AB7C-A119BFACD097}" type="datetimeFigureOut">
              <a:rPr lang="fi-FI" smtClean="0"/>
              <a:pPr/>
              <a:t>13.4.2017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B57E11CA-2541-4E89-B5CB-5BBE5501EC46}" type="slidenum">
              <a:rPr lang="fi-FI" smtClean="0"/>
              <a:pPr/>
              <a:t>‹#›</a:t>
            </a:fld>
            <a:endParaRPr lang="fi-FI"/>
          </a:p>
        </p:txBody>
      </p:sp>
    </p:spTree>
    <p:extLst>
      <p:ext uri="{BB962C8B-B14F-4D97-AF65-F5344CB8AC3E}">
        <p14:creationId xmlns:p14="http://schemas.microsoft.com/office/powerpoint/2010/main" val="632391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smtClean="0"/>
              <a:t>Muokkaa perustyyl. napsautt.</a:t>
            </a:r>
            <a:endParaRPr lang="fi-FI"/>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08B8B63C-931E-4413-AB7C-A119BFACD097}" type="datetimeFigureOut">
              <a:rPr lang="fi-FI" smtClean="0"/>
              <a:pPr/>
              <a:t>13.4.2017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B57E11CA-2541-4E89-B5CB-5BBE5501EC46}" type="slidenum">
              <a:rPr lang="fi-FI" smtClean="0"/>
              <a:pPr/>
              <a:t>‹#›</a:t>
            </a:fld>
            <a:endParaRPr lang="fi-FI"/>
          </a:p>
        </p:txBody>
      </p:sp>
    </p:spTree>
    <p:extLst>
      <p:ext uri="{BB962C8B-B14F-4D97-AF65-F5344CB8AC3E}">
        <p14:creationId xmlns:p14="http://schemas.microsoft.com/office/powerpoint/2010/main" val="2540446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838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6172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08B8B63C-931E-4413-AB7C-A119BFACD097}" type="datetimeFigureOut">
              <a:rPr lang="fi-FI" smtClean="0"/>
              <a:pPr/>
              <a:t>13.4.2017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B57E11CA-2541-4E89-B5CB-5BBE5501EC46}" type="slidenum">
              <a:rPr lang="fi-FI" smtClean="0"/>
              <a:pPr/>
              <a:t>‹#›</a:t>
            </a:fld>
            <a:endParaRPr lang="fi-FI"/>
          </a:p>
        </p:txBody>
      </p:sp>
    </p:spTree>
    <p:extLst>
      <p:ext uri="{BB962C8B-B14F-4D97-AF65-F5344CB8AC3E}">
        <p14:creationId xmlns:p14="http://schemas.microsoft.com/office/powerpoint/2010/main" val="1264577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smtClean="0"/>
              <a:t>Muokkaa perustyyl. napsautt.</a:t>
            </a:r>
            <a:endParaRPr lang="fi-FI"/>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08B8B63C-931E-4413-AB7C-A119BFACD097}" type="datetimeFigureOut">
              <a:rPr lang="fi-FI" smtClean="0"/>
              <a:pPr/>
              <a:t>13.4.2017</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B57E11CA-2541-4E89-B5CB-5BBE5501EC46}" type="slidenum">
              <a:rPr lang="fi-FI" smtClean="0"/>
              <a:pPr/>
              <a:t>‹#›</a:t>
            </a:fld>
            <a:endParaRPr lang="fi-FI"/>
          </a:p>
        </p:txBody>
      </p:sp>
    </p:spTree>
    <p:extLst>
      <p:ext uri="{BB962C8B-B14F-4D97-AF65-F5344CB8AC3E}">
        <p14:creationId xmlns:p14="http://schemas.microsoft.com/office/powerpoint/2010/main" val="3338577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08B8B63C-931E-4413-AB7C-A119BFACD097}" type="datetimeFigureOut">
              <a:rPr lang="fi-FI" smtClean="0"/>
              <a:pPr/>
              <a:t>13.4.2017</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B57E11CA-2541-4E89-B5CB-5BBE5501EC46}" type="slidenum">
              <a:rPr lang="fi-FI" smtClean="0"/>
              <a:pPr/>
              <a:t>‹#›</a:t>
            </a:fld>
            <a:endParaRPr lang="fi-FI"/>
          </a:p>
        </p:txBody>
      </p:sp>
    </p:spTree>
    <p:extLst>
      <p:ext uri="{BB962C8B-B14F-4D97-AF65-F5344CB8AC3E}">
        <p14:creationId xmlns:p14="http://schemas.microsoft.com/office/powerpoint/2010/main" val="194070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08B8B63C-931E-4413-AB7C-A119BFACD097}" type="datetimeFigureOut">
              <a:rPr lang="fi-FI" smtClean="0"/>
              <a:pPr/>
              <a:t>13.4.2017</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B57E11CA-2541-4E89-B5CB-5BBE5501EC46}" type="slidenum">
              <a:rPr lang="fi-FI" smtClean="0"/>
              <a:pPr/>
              <a:t>‹#›</a:t>
            </a:fld>
            <a:endParaRPr lang="fi-FI"/>
          </a:p>
        </p:txBody>
      </p:sp>
    </p:spTree>
    <p:extLst>
      <p:ext uri="{BB962C8B-B14F-4D97-AF65-F5344CB8AC3E}">
        <p14:creationId xmlns:p14="http://schemas.microsoft.com/office/powerpoint/2010/main" val="1291074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08B8B63C-931E-4413-AB7C-A119BFACD097}" type="datetimeFigureOut">
              <a:rPr lang="fi-FI" smtClean="0"/>
              <a:pPr/>
              <a:t>13.4.2017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B57E11CA-2541-4E89-B5CB-5BBE5501EC46}" type="slidenum">
              <a:rPr lang="fi-FI" smtClean="0"/>
              <a:pPr/>
              <a:t>‹#›</a:t>
            </a:fld>
            <a:endParaRPr lang="fi-FI"/>
          </a:p>
        </p:txBody>
      </p:sp>
    </p:spTree>
    <p:extLst>
      <p:ext uri="{BB962C8B-B14F-4D97-AF65-F5344CB8AC3E}">
        <p14:creationId xmlns:p14="http://schemas.microsoft.com/office/powerpoint/2010/main" val="3786813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08B8B63C-931E-4413-AB7C-A119BFACD097}" type="datetimeFigureOut">
              <a:rPr lang="fi-FI" smtClean="0"/>
              <a:pPr/>
              <a:t>13.4.2017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B57E11CA-2541-4E89-B5CB-5BBE5501EC46}" type="slidenum">
              <a:rPr lang="fi-FI" smtClean="0"/>
              <a:pPr/>
              <a:t>‹#›</a:t>
            </a:fld>
            <a:endParaRPr lang="fi-FI"/>
          </a:p>
        </p:txBody>
      </p:sp>
    </p:spTree>
    <p:extLst>
      <p:ext uri="{BB962C8B-B14F-4D97-AF65-F5344CB8AC3E}">
        <p14:creationId xmlns:p14="http://schemas.microsoft.com/office/powerpoint/2010/main" val="326364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8B63C-931E-4413-AB7C-A119BFACD097}" type="datetimeFigureOut">
              <a:rPr lang="fi-FI" smtClean="0"/>
              <a:pPr/>
              <a:t>13.4.2017</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E11CA-2541-4E89-B5CB-5BBE5501EC46}" type="slidenum">
              <a:rPr lang="fi-FI" smtClean="0"/>
              <a:pPr/>
              <a:t>‹#›</a:t>
            </a:fld>
            <a:endParaRPr lang="fi-FI"/>
          </a:p>
        </p:txBody>
      </p:sp>
    </p:spTree>
    <p:extLst>
      <p:ext uri="{BB962C8B-B14F-4D97-AF65-F5344CB8AC3E}">
        <p14:creationId xmlns:p14="http://schemas.microsoft.com/office/powerpoint/2010/main" val="375433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DSC_5935.JPG"/>
          <p:cNvPicPr>
            <a:picLocks noChangeAspect="1"/>
          </p:cNvPicPr>
          <p:nvPr/>
        </p:nvPicPr>
        <p:blipFill>
          <a:blip r:embed="rId2" cstate="print"/>
          <a:stretch>
            <a:fillRect/>
          </a:stretch>
        </p:blipFill>
        <p:spPr>
          <a:xfrm>
            <a:off x="-150312" y="0"/>
            <a:ext cx="12342312" cy="6858000"/>
          </a:xfrm>
          <a:prstGeom prst="rect">
            <a:avLst/>
          </a:prstGeom>
        </p:spPr>
      </p:pic>
      <p:sp>
        <p:nvSpPr>
          <p:cNvPr id="2" name="Otsikko 1"/>
          <p:cNvSpPr>
            <a:spLocks noGrp="1"/>
          </p:cNvSpPr>
          <p:nvPr>
            <p:ph type="ctrTitle"/>
          </p:nvPr>
        </p:nvSpPr>
        <p:spPr/>
        <p:txBody>
          <a:bodyPr/>
          <a:lstStyle/>
          <a:p>
            <a:r>
              <a:rPr lang="fi-FI" dirty="0" smtClean="0"/>
              <a:t>Ps 3 </a:t>
            </a:r>
            <a:endParaRPr lang="fi-FI" dirty="0"/>
          </a:p>
        </p:txBody>
      </p:sp>
      <p:sp>
        <p:nvSpPr>
          <p:cNvPr id="3" name="Alaotsikko 2"/>
          <p:cNvSpPr>
            <a:spLocks noGrp="1"/>
          </p:cNvSpPr>
          <p:nvPr>
            <p:ph type="subTitle" idx="1"/>
          </p:nvPr>
        </p:nvSpPr>
        <p:spPr/>
        <p:txBody>
          <a:bodyPr/>
          <a:lstStyle/>
          <a:p>
            <a:r>
              <a:rPr lang="fi-FI" dirty="0" smtClean="0"/>
              <a:t>Muisti </a:t>
            </a:r>
            <a:endParaRPr lang="fi-FI" dirty="0"/>
          </a:p>
        </p:txBody>
      </p:sp>
    </p:spTree>
    <p:extLst>
      <p:ext uri="{BB962C8B-B14F-4D97-AF65-F5344CB8AC3E}">
        <p14:creationId xmlns:p14="http://schemas.microsoft.com/office/powerpoint/2010/main" val="430100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DSC_6213.JPG"/>
          <p:cNvPicPr>
            <a:picLocks noChangeAspect="1"/>
          </p:cNvPicPr>
          <p:nvPr/>
        </p:nvPicPr>
        <p:blipFill>
          <a:blip r:embed="rId2" cstate="print">
            <a:duotone>
              <a:schemeClr val="accent5">
                <a:shade val="45000"/>
                <a:satMod val="135000"/>
              </a:schemeClr>
              <a:prstClr val="white"/>
            </a:duotone>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pPr algn="ctr"/>
            <a:r>
              <a:rPr lang="fi-FI" dirty="0" smtClean="0"/>
              <a:t>Unohtaminen</a:t>
            </a:r>
            <a:br>
              <a:rPr lang="fi-FI" dirty="0" smtClean="0"/>
            </a:br>
            <a:endParaRPr lang="fi-FI" dirty="0"/>
          </a:p>
        </p:txBody>
      </p:sp>
      <p:sp>
        <p:nvSpPr>
          <p:cNvPr id="3" name="Sisällön paikkamerkki 2"/>
          <p:cNvSpPr>
            <a:spLocks noGrp="1"/>
          </p:cNvSpPr>
          <p:nvPr>
            <p:ph idx="1"/>
          </p:nvPr>
        </p:nvSpPr>
        <p:spPr/>
        <p:txBody>
          <a:bodyPr>
            <a:normAutofit fontScale="92500"/>
          </a:bodyPr>
          <a:lstStyle/>
          <a:p>
            <a:r>
              <a:rPr lang="fi-FI" dirty="0" smtClean="0"/>
              <a:t>Miksi unohdamme?</a:t>
            </a:r>
          </a:p>
          <a:p>
            <a:r>
              <a:rPr lang="fi-FI" dirty="0" smtClean="0"/>
              <a:t>Asia ei ole tallentunut muistiin</a:t>
            </a:r>
          </a:p>
          <a:p>
            <a:r>
              <a:rPr lang="fi-FI" dirty="0" smtClean="0"/>
              <a:t>Asia on tallentunut väärin mieleen</a:t>
            </a:r>
          </a:p>
          <a:p>
            <a:r>
              <a:rPr lang="fi-FI" dirty="0" smtClean="0"/>
              <a:t>Muistissa säilyttäminen ei onnistu</a:t>
            </a:r>
          </a:p>
          <a:p>
            <a:r>
              <a:rPr lang="fi-FI" dirty="0" smtClean="0"/>
              <a:t>Muistihaku ei onnistu, koska muistivihjeet puuttuvat</a:t>
            </a:r>
          </a:p>
          <a:p>
            <a:r>
              <a:rPr lang="fi-FI" dirty="0" smtClean="0"/>
              <a:t>Tilanne vääristää muistihakua</a:t>
            </a:r>
          </a:p>
          <a:p>
            <a:r>
              <a:rPr lang="fi-FI" dirty="0" smtClean="0"/>
              <a:t>Asia torjutaan liian ahdistavana</a:t>
            </a:r>
          </a:p>
          <a:p>
            <a:r>
              <a:rPr lang="fi-FI" dirty="0" smtClean="0"/>
              <a:t>Muistisisällöt häiritsevät toisiaan</a:t>
            </a:r>
          </a:p>
          <a:p>
            <a:r>
              <a:rPr lang="fi-FI" dirty="0" smtClean="0"/>
              <a:t>Hermosolujen tuhoutuminen aivoissa voi johtaa muistin heikkenemiseen.</a:t>
            </a:r>
            <a:endParaRPr lang="fi-FI" dirty="0"/>
          </a:p>
        </p:txBody>
      </p:sp>
    </p:spTree>
    <p:extLst>
      <p:ext uri="{BB962C8B-B14F-4D97-AF65-F5344CB8AC3E}">
        <p14:creationId xmlns:p14="http://schemas.microsoft.com/office/powerpoint/2010/main" val="408281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Sisäiset mallit ja mieleen palauttaminen</a:t>
            </a:r>
            <a:endParaRPr lang="fi-FI" dirty="0"/>
          </a:p>
        </p:txBody>
      </p:sp>
      <p:sp>
        <p:nvSpPr>
          <p:cNvPr id="3" name="Sisällön paikkamerkki 2"/>
          <p:cNvSpPr>
            <a:spLocks noGrp="1"/>
          </p:cNvSpPr>
          <p:nvPr>
            <p:ph idx="1"/>
          </p:nvPr>
        </p:nvSpPr>
        <p:spPr/>
        <p:txBody>
          <a:bodyPr/>
          <a:lstStyle/>
          <a:p>
            <a:r>
              <a:rPr lang="fi-FI" dirty="0" smtClean="0"/>
              <a:t>Lue s. 123 sanat laatikosta kerran läpi.</a:t>
            </a:r>
          </a:p>
          <a:p>
            <a:r>
              <a:rPr lang="fi-FI" dirty="0" smtClean="0"/>
              <a:t>S. 124 on kolme sanaa. </a:t>
            </a:r>
          </a:p>
          <a:p>
            <a:r>
              <a:rPr lang="fi-FI" dirty="0" smtClean="0"/>
              <a:t>Olivatko sanat OMPELU, OVI, NEULA sanalistassa?</a:t>
            </a:r>
          </a:p>
          <a:p>
            <a:endParaRPr lang="fi-FI" dirty="0" smtClean="0"/>
          </a:p>
          <a:p>
            <a:r>
              <a:rPr lang="fi-FI" dirty="0" smtClean="0"/>
              <a:t>Sisäiset  mallit saattavat johtaa harhaan, mutta </a:t>
            </a:r>
          </a:p>
          <a:p>
            <a:pPr>
              <a:buNone/>
            </a:pPr>
            <a:r>
              <a:rPr lang="fi-FI" dirty="0" smtClean="0"/>
              <a:t>	arjessa ne yleensä auttavat muistamaan.</a:t>
            </a:r>
          </a:p>
          <a:p>
            <a:endParaRPr lang="fi-FI" dirty="0"/>
          </a:p>
        </p:txBody>
      </p:sp>
      <p:pic>
        <p:nvPicPr>
          <p:cNvPr id="4" name="Kuva 3" descr="P7270310.JPG"/>
          <p:cNvPicPr>
            <a:picLocks noChangeAspect="1"/>
          </p:cNvPicPr>
          <p:nvPr/>
        </p:nvPicPr>
        <p:blipFill>
          <a:blip r:embed="rId2" cstate="print"/>
          <a:stretch>
            <a:fillRect/>
          </a:stretch>
        </p:blipFill>
        <p:spPr>
          <a:xfrm>
            <a:off x="8310880" y="3947160"/>
            <a:ext cx="3881120" cy="291084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10000"/>
                                  </p:iterate>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10000"/>
                                  </p:iterate>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1"/>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0" presetClass="entr" presetSubtype="0" fill="hold" grpId="0" nodeType="clickEffect">
                                  <p:stCondLst>
                                    <p:cond delay="0"/>
                                  </p:stCondLst>
                                  <p:iterate type="lt">
                                    <p:tmPct val="10000"/>
                                  </p:iterate>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1"/>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mr bean.jpg"/>
          <p:cNvPicPr>
            <a:picLocks noChangeAspect="1"/>
          </p:cNvPicPr>
          <p:nvPr/>
        </p:nvPicPr>
        <p:blipFill>
          <a:blip r:embed="rId2" cstate="print"/>
          <a:stretch>
            <a:fillRect/>
          </a:stretch>
        </p:blipFill>
        <p:spPr>
          <a:xfrm>
            <a:off x="10239375" y="0"/>
            <a:ext cx="1952625" cy="2343150"/>
          </a:xfrm>
          <a:prstGeom prst="rect">
            <a:avLst/>
          </a:prstGeom>
        </p:spPr>
      </p:pic>
      <p:sp>
        <p:nvSpPr>
          <p:cNvPr id="2" name="Otsikko 1"/>
          <p:cNvSpPr>
            <a:spLocks noGrp="1"/>
          </p:cNvSpPr>
          <p:nvPr>
            <p:ph type="title"/>
          </p:nvPr>
        </p:nvSpPr>
        <p:spPr/>
        <p:txBody>
          <a:bodyPr/>
          <a:lstStyle/>
          <a:p>
            <a:pPr algn="ctr"/>
            <a:r>
              <a:rPr lang="fi-FI" dirty="0" smtClean="0"/>
              <a:t>Tunteet ja muistaminen</a:t>
            </a:r>
            <a:endParaRPr lang="fi-FI" dirty="0"/>
          </a:p>
        </p:txBody>
      </p:sp>
      <p:sp>
        <p:nvSpPr>
          <p:cNvPr id="3" name="Sisällön paikkamerkki 2"/>
          <p:cNvSpPr>
            <a:spLocks noGrp="1"/>
          </p:cNvSpPr>
          <p:nvPr>
            <p:ph idx="1"/>
          </p:nvPr>
        </p:nvSpPr>
        <p:spPr/>
        <p:txBody>
          <a:bodyPr/>
          <a:lstStyle/>
          <a:p>
            <a:r>
              <a:rPr lang="fi-FI" dirty="0" smtClean="0"/>
              <a:t>MR. </a:t>
            </a:r>
            <a:r>
              <a:rPr lang="fi-FI" dirty="0" err="1" smtClean="0"/>
              <a:t>Bean</a:t>
            </a:r>
            <a:r>
              <a:rPr lang="fi-FI" dirty="0" smtClean="0"/>
              <a:t> -tilanteisiin joutunut ihminen ei noloja tilanteitaan </a:t>
            </a:r>
          </a:p>
          <a:p>
            <a:pPr>
              <a:buNone/>
            </a:pPr>
            <a:r>
              <a:rPr lang="fi-FI" dirty="0" smtClean="0"/>
              <a:t>	hevin unohda. </a:t>
            </a:r>
          </a:p>
          <a:p>
            <a:r>
              <a:rPr lang="fi-FI" b="1" dirty="0" smtClean="0"/>
              <a:t>Tunne liimaa muiston mieleen</a:t>
            </a:r>
            <a:r>
              <a:rPr lang="fi-FI" dirty="0" smtClean="0"/>
              <a:t>.</a:t>
            </a:r>
          </a:p>
          <a:p>
            <a:r>
              <a:rPr lang="fi-FI" dirty="0" smtClean="0"/>
              <a:t>Merkittävät tapahtumat jäävät helposti mieleen (WTC)</a:t>
            </a:r>
          </a:p>
          <a:p>
            <a:r>
              <a:rPr lang="fi-FI" dirty="0" smtClean="0"/>
              <a:t>Ahdistus voi estää mieleen palauttamisen.</a:t>
            </a:r>
          </a:p>
          <a:p>
            <a:r>
              <a:rPr lang="fi-FI" dirty="0" smtClean="0"/>
              <a:t>Freud: mielihyväperiaate: mukavat asiat muistetaan helpommin.</a:t>
            </a:r>
          </a:p>
          <a:p>
            <a:r>
              <a:rPr lang="fi-FI" dirty="0" smtClean="0"/>
              <a:t>Torjunta: traumaattinen tapahtuma voidaan torjua niin, ettei sitä muisteta, mutta usein ikävästä asiasta ei päästä eroon.</a:t>
            </a:r>
          </a:p>
          <a:p>
            <a:endParaRPr lang="fi-FI"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1"/>
            <a:ext cx="10515600" cy="1371599"/>
          </a:xfrm>
        </p:spPr>
        <p:txBody>
          <a:bodyPr/>
          <a:lstStyle/>
          <a:p>
            <a:pPr algn="ctr"/>
            <a:r>
              <a:rPr lang="fi-FI" dirty="0" smtClean="0"/>
              <a:t>Muistihaun lukkiutuminen</a:t>
            </a:r>
            <a:endParaRPr lang="fi-FI" dirty="0"/>
          </a:p>
        </p:txBody>
      </p:sp>
      <p:sp>
        <p:nvSpPr>
          <p:cNvPr id="3" name="Sisällön paikkamerkki 2"/>
          <p:cNvSpPr>
            <a:spLocks noGrp="1"/>
          </p:cNvSpPr>
          <p:nvPr>
            <p:ph idx="1"/>
          </p:nvPr>
        </p:nvSpPr>
        <p:spPr>
          <a:xfrm>
            <a:off x="838200" y="1386840"/>
            <a:ext cx="10515600" cy="5471160"/>
          </a:xfrm>
        </p:spPr>
        <p:txBody>
          <a:bodyPr>
            <a:normAutofit fontScale="77500" lnSpcReduction="20000"/>
          </a:bodyPr>
          <a:lstStyle/>
          <a:p>
            <a:r>
              <a:rPr lang="fi-FI" dirty="0" smtClean="0"/>
              <a:t>Interferenssi: muistisisällöt voivat haitata toisiaan.</a:t>
            </a:r>
          </a:p>
          <a:p>
            <a:r>
              <a:rPr lang="fi-FI" dirty="0" smtClean="0"/>
              <a:t>Jos et voi käyttää omaa tapaasi mielenpalautukseen.</a:t>
            </a:r>
          </a:p>
          <a:p>
            <a:r>
              <a:rPr lang="fi-FI" dirty="0" smtClean="0"/>
              <a:t>Esim. Luetelkaa kuukaudet aakkosjärjestyksessä!</a:t>
            </a:r>
          </a:p>
          <a:p>
            <a:r>
              <a:rPr lang="fi-FI" dirty="0" smtClean="0"/>
              <a:t>Elokuu</a:t>
            </a:r>
          </a:p>
          <a:p>
            <a:r>
              <a:rPr lang="fi-FI" dirty="0" smtClean="0"/>
              <a:t>Heinäkuu</a:t>
            </a:r>
          </a:p>
          <a:p>
            <a:r>
              <a:rPr lang="fi-FI" dirty="0" smtClean="0"/>
              <a:t>Helmikuu</a:t>
            </a:r>
          </a:p>
          <a:p>
            <a:r>
              <a:rPr lang="fi-FI" dirty="0" smtClean="0"/>
              <a:t>Huhtikuu </a:t>
            </a:r>
          </a:p>
          <a:p>
            <a:r>
              <a:rPr lang="fi-FI" dirty="0" smtClean="0"/>
              <a:t>Joulukuu</a:t>
            </a:r>
          </a:p>
          <a:p>
            <a:r>
              <a:rPr lang="fi-FI" dirty="0" smtClean="0"/>
              <a:t>Kesäkuu </a:t>
            </a:r>
          </a:p>
          <a:p>
            <a:r>
              <a:rPr lang="fi-FI" dirty="0" smtClean="0"/>
              <a:t>Lokakuu</a:t>
            </a:r>
          </a:p>
          <a:p>
            <a:r>
              <a:rPr lang="fi-FI" dirty="0" smtClean="0"/>
              <a:t>Maaliskuu</a:t>
            </a:r>
          </a:p>
          <a:p>
            <a:r>
              <a:rPr lang="fi-FI" dirty="0" smtClean="0"/>
              <a:t>Marraskuu</a:t>
            </a:r>
          </a:p>
          <a:p>
            <a:r>
              <a:rPr lang="fi-FI" dirty="0" smtClean="0"/>
              <a:t>Syyskuu</a:t>
            </a:r>
          </a:p>
          <a:p>
            <a:r>
              <a:rPr lang="fi-FI" dirty="0" smtClean="0"/>
              <a:t>Tammikuu</a:t>
            </a:r>
          </a:p>
          <a:p>
            <a:r>
              <a:rPr lang="fi-FI" dirty="0" smtClean="0"/>
              <a:t>toukokuu</a:t>
            </a:r>
          </a:p>
          <a:p>
            <a:endParaRPr lang="fi-FI" dirty="0" smtClean="0"/>
          </a:p>
          <a:p>
            <a:endParaRPr lang="fi-FI" dirty="0"/>
          </a:p>
        </p:txBody>
      </p:sp>
      <p:pic>
        <p:nvPicPr>
          <p:cNvPr id="4" name="Kuva 3" descr="images.jpg"/>
          <p:cNvPicPr>
            <a:picLocks noChangeAspect="1"/>
          </p:cNvPicPr>
          <p:nvPr/>
        </p:nvPicPr>
        <p:blipFill>
          <a:blip r:embed="rId2" cstate="print"/>
          <a:stretch>
            <a:fillRect/>
          </a:stretch>
        </p:blipFill>
        <p:spPr>
          <a:xfrm>
            <a:off x="8130540" y="949642"/>
            <a:ext cx="2514600" cy="1819275"/>
          </a:xfrm>
          <a:prstGeom prst="rect">
            <a:avLst/>
          </a:prstGeom>
        </p:spPr>
      </p:pic>
      <p:pic>
        <p:nvPicPr>
          <p:cNvPr id="5" name="Kuva 4" descr="muisti.jpg"/>
          <p:cNvPicPr>
            <a:picLocks noChangeAspect="1"/>
          </p:cNvPicPr>
          <p:nvPr/>
        </p:nvPicPr>
        <p:blipFill>
          <a:blip r:embed="rId3" cstate="print"/>
          <a:stretch>
            <a:fillRect/>
          </a:stretch>
        </p:blipFill>
        <p:spPr>
          <a:xfrm>
            <a:off x="5369242" y="4580572"/>
            <a:ext cx="1971675" cy="1476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lide(fromBottom)">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lide(fromBottom)">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lide(fromBottom)">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lide(fromBottom)">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slide(fromBottom)">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slide(fromBottom)">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slide(fromBottom)">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slide(fromBottom)">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slide(fromBottom)">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2" presetClass="entr" presetSubtype="4"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slide(fromBottom)">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2" presetClass="entr" presetSubtype="4" fill="hold" grpId="0"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slide(fromBottom)">
                                      <p:cBhvr>
                                        <p:cTn id="7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DSC_6048.JPG"/>
          <p:cNvPicPr>
            <a:picLocks noChangeAspect="1"/>
          </p:cNvPicPr>
          <p:nvPr/>
        </p:nvPicPr>
        <p:blipFill>
          <a:blip r:embed="rId2" cstate="print"/>
          <a:stretch>
            <a:fillRect/>
          </a:stretch>
        </p:blipFill>
        <p:spPr>
          <a:xfrm>
            <a:off x="0" y="0"/>
            <a:ext cx="12192000" cy="6858000"/>
          </a:xfrm>
          <a:prstGeom prst="rect">
            <a:avLst/>
          </a:prstGeom>
        </p:spPr>
      </p:pic>
      <p:sp>
        <p:nvSpPr>
          <p:cNvPr id="2" name="Otsikko 1"/>
          <p:cNvSpPr>
            <a:spLocks noGrp="1"/>
          </p:cNvSpPr>
          <p:nvPr>
            <p:ph type="title"/>
          </p:nvPr>
        </p:nvSpPr>
        <p:spPr/>
        <p:txBody>
          <a:bodyPr>
            <a:normAutofit fontScale="90000"/>
          </a:bodyPr>
          <a:lstStyle/>
          <a:p>
            <a:pPr algn="ctr"/>
            <a:r>
              <a:rPr lang="fi-FI" sz="4800" b="1" dirty="0" smtClean="0"/>
              <a:t>Muistin hermostollinen perusta</a:t>
            </a:r>
            <a:r>
              <a:rPr lang="fi-FI" dirty="0" smtClean="0"/>
              <a:t/>
            </a:r>
            <a:br>
              <a:rPr lang="fi-FI" dirty="0" smtClean="0"/>
            </a:br>
            <a:endParaRPr lang="fi-FI" dirty="0"/>
          </a:p>
        </p:txBody>
      </p:sp>
      <p:sp>
        <p:nvSpPr>
          <p:cNvPr id="3" name="Sisällön paikkamerkki 2"/>
          <p:cNvSpPr>
            <a:spLocks noGrp="1"/>
          </p:cNvSpPr>
          <p:nvPr>
            <p:ph idx="1"/>
          </p:nvPr>
        </p:nvSpPr>
        <p:spPr/>
        <p:txBody>
          <a:bodyPr/>
          <a:lstStyle/>
          <a:p>
            <a:r>
              <a:rPr lang="fi-FI" dirty="0" smtClean="0"/>
              <a:t>Amnesiat ovat muistihäiriöitä</a:t>
            </a:r>
          </a:p>
          <a:p>
            <a:r>
              <a:rPr lang="fi-FI" dirty="0" err="1" smtClean="0"/>
              <a:t>Anterogradinen</a:t>
            </a:r>
            <a:r>
              <a:rPr lang="fi-FI" dirty="0" smtClean="0"/>
              <a:t> amnesia: uusien tapahtumien muistiin tallentaminen on vaikeaa.</a:t>
            </a:r>
          </a:p>
          <a:p>
            <a:r>
              <a:rPr lang="fi-FI" dirty="0" err="1" smtClean="0"/>
              <a:t>Retrogradinen</a:t>
            </a:r>
            <a:r>
              <a:rPr lang="fi-FI" dirty="0" smtClean="0"/>
              <a:t> amnesia: vaikea muistaa tapahtumia, jotka tapahtuivat ennen aivojen vaurioitumista.</a:t>
            </a:r>
            <a:endParaRPr lang="fi-FI" dirty="0"/>
          </a:p>
        </p:txBody>
      </p:sp>
    </p:spTree>
    <p:extLst>
      <p:ext uri="{BB962C8B-B14F-4D97-AF65-F5344CB8AC3E}">
        <p14:creationId xmlns:p14="http://schemas.microsoft.com/office/powerpoint/2010/main" val="34442903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DSC_6213.JPG"/>
          <p:cNvPicPr>
            <a:picLocks noChangeAspect="1"/>
          </p:cNvPicPr>
          <p:nvPr/>
        </p:nvPicPr>
        <p:blipFill>
          <a:blip r:embed="rId2" cstate="print"/>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pPr algn="ctr"/>
            <a:r>
              <a:rPr lang="fi-FI" dirty="0" smtClean="0"/>
              <a:t>Muistin hermostollinen perusta 2</a:t>
            </a:r>
            <a:endParaRPr lang="fi-FI" dirty="0"/>
          </a:p>
        </p:txBody>
      </p:sp>
      <p:sp>
        <p:nvSpPr>
          <p:cNvPr id="3" name="Sisällön paikkamerkki 2"/>
          <p:cNvSpPr>
            <a:spLocks noGrp="1"/>
          </p:cNvSpPr>
          <p:nvPr>
            <p:ph idx="1"/>
          </p:nvPr>
        </p:nvSpPr>
        <p:spPr/>
        <p:txBody>
          <a:bodyPr/>
          <a:lstStyle/>
          <a:p>
            <a:r>
              <a:rPr lang="fi-FI" dirty="0" smtClean="0"/>
              <a:t>Muisti aivoissa:</a:t>
            </a:r>
          </a:p>
          <a:p>
            <a:r>
              <a:rPr lang="fi-FI" dirty="0" smtClean="0"/>
              <a:t>Aivokuoren päälakilohkot: tärkeä kuulon työmuistille (vasen) ja näön työmuistille (oikea)</a:t>
            </a:r>
          </a:p>
          <a:p>
            <a:r>
              <a:rPr lang="fi-FI" dirty="0" smtClean="0"/>
              <a:t>Pikkuaivot ja tyvitumakkeet: tärkeitä taitomuistille (luistelu)</a:t>
            </a:r>
          </a:p>
          <a:p>
            <a:r>
              <a:rPr lang="fi-FI" dirty="0" err="1" smtClean="0"/>
              <a:t>Hippokampus</a:t>
            </a:r>
            <a:r>
              <a:rPr lang="fi-FI" dirty="0" smtClean="0"/>
              <a:t>: tärkeä muistiin tallentamiselle.</a:t>
            </a:r>
          </a:p>
          <a:p>
            <a:r>
              <a:rPr lang="fi-FI" dirty="0" smtClean="0"/>
              <a:t>Aivokuoren ohimolohkot tärkeitä tapahtuma- ja tietomuistille.</a:t>
            </a:r>
          </a:p>
          <a:p>
            <a:r>
              <a:rPr lang="fi-FI" dirty="0" smtClean="0"/>
              <a:t>Mantelitumake: tärkeä muistojen tunnesävyjen tallentamisessa.</a:t>
            </a:r>
          </a:p>
          <a:p>
            <a:r>
              <a:rPr lang="fi-FI" dirty="0" smtClean="0"/>
              <a:t>Aivokuoren etuotsalohkot: tärkeä työmuistin keskusyksikön toiminnalle.</a:t>
            </a:r>
            <a:endParaRPr lang="fi-FI"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lide(fromBottom)">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lide(fromBottom)">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lide(fromBottom)">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Taitomuisti </a:t>
            </a:r>
            <a:endParaRPr lang="fi-FI" dirty="0"/>
          </a:p>
        </p:txBody>
      </p:sp>
      <p:sp>
        <p:nvSpPr>
          <p:cNvPr id="3" name="Sisällön paikkamerkki 2"/>
          <p:cNvSpPr>
            <a:spLocks noGrp="1"/>
          </p:cNvSpPr>
          <p:nvPr>
            <p:ph idx="1"/>
          </p:nvPr>
        </p:nvSpPr>
        <p:spPr/>
        <p:txBody>
          <a:bodyPr/>
          <a:lstStyle/>
          <a:p>
            <a:r>
              <a:rPr lang="fi-FI" dirty="0" smtClean="0"/>
              <a:t>Hyvin opittu taito varastoituu tyvitumakkeiden eli </a:t>
            </a:r>
            <a:r>
              <a:rPr lang="fi-FI" dirty="0" err="1" smtClean="0"/>
              <a:t>basaaliganglioiden</a:t>
            </a:r>
            <a:r>
              <a:rPr lang="fi-FI" dirty="0" smtClean="0"/>
              <a:t> ja pikkuaivojen hermoverkkoihin.</a:t>
            </a:r>
          </a:p>
          <a:p>
            <a:endParaRPr lang="fi-FI" dirty="0" smtClean="0"/>
          </a:p>
          <a:p>
            <a:r>
              <a:rPr lang="fi-FI" dirty="0" smtClean="0"/>
              <a:t>Parkinsonin tauti aiheuttaa käsien vapinaa ja kävely muuttuu </a:t>
            </a:r>
            <a:r>
              <a:rPr lang="fi-FI" dirty="0" err="1" smtClean="0"/>
              <a:t>töpötteleväksi</a:t>
            </a:r>
            <a:r>
              <a:rPr lang="fi-FI" dirty="0" smtClean="0"/>
              <a:t> sekä opitut taidot kärsivät.</a:t>
            </a:r>
          </a:p>
          <a:p>
            <a:endParaRPr lang="fi-FI" dirty="0" smtClean="0"/>
          </a:p>
          <a:p>
            <a:endParaRPr lang="fi-FI" dirty="0"/>
          </a:p>
        </p:txBody>
      </p:sp>
      <p:pic>
        <p:nvPicPr>
          <p:cNvPr id="4" name="Kuva 3" descr="DSCN8583.JPG"/>
          <p:cNvPicPr>
            <a:picLocks noChangeAspect="1"/>
          </p:cNvPicPr>
          <p:nvPr/>
        </p:nvPicPr>
        <p:blipFill>
          <a:blip r:embed="rId2" cstate="print"/>
          <a:stretch>
            <a:fillRect/>
          </a:stretch>
        </p:blipFill>
        <p:spPr>
          <a:xfrm>
            <a:off x="8117840" y="3733800"/>
            <a:ext cx="3860800" cy="2895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smtClean="0"/>
              <a:t>Muistista</a:t>
            </a:r>
            <a:endParaRPr lang="fi-FI" dirty="0"/>
          </a:p>
        </p:txBody>
      </p:sp>
      <p:sp>
        <p:nvSpPr>
          <p:cNvPr id="3" name="Sisällön paikkamerkki 2"/>
          <p:cNvSpPr>
            <a:spLocks noGrp="1"/>
          </p:cNvSpPr>
          <p:nvPr>
            <p:ph idx="1"/>
          </p:nvPr>
        </p:nvSpPr>
        <p:spPr/>
        <p:txBody>
          <a:bodyPr>
            <a:normAutofit fontScale="92500" lnSpcReduction="20000"/>
          </a:bodyPr>
          <a:lstStyle/>
          <a:p>
            <a:r>
              <a:rPr lang="fi-FI" b="1" dirty="0" smtClean="0"/>
              <a:t>Muisti ja oppiminen </a:t>
            </a:r>
            <a:r>
              <a:rPr lang="fi-FI" dirty="0" smtClean="0"/>
              <a:t>perustuvat aivojen toiminnan </a:t>
            </a:r>
            <a:r>
              <a:rPr lang="fi-FI" b="1" dirty="0" smtClean="0"/>
              <a:t>plastisuuteen</a:t>
            </a:r>
            <a:r>
              <a:rPr lang="fi-FI" dirty="0" smtClean="0"/>
              <a:t>.</a:t>
            </a:r>
          </a:p>
          <a:p>
            <a:r>
              <a:rPr lang="fi-FI" dirty="0" smtClean="0"/>
              <a:t>Mitä useampi hermosolu A aktivoi hermosolua B, sen vahvemmaksi </a:t>
            </a:r>
          </a:p>
          <a:p>
            <a:pPr>
              <a:buNone/>
            </a:pPr>
            <a:r>
              <a:rPr lang="fi-FI" dirty="0" smtClean="0"/>
              <a:t>	niiden välinen yhteys muodostuu.</a:t>
            </a:r>
          </a:p>
          <a:p>
            <a:endParaRPr lang="fi-FI" dirty="0" smtClean="0"/>
          </a:p>
          <a:p>
            <a:r>
              <a:rPr lang="fi-FI" dirty="0" smtClean="0"/>
              <a:t>Dementia on yleisnimi useille sairauksille. Sitä voi aiheuttaa usea asia ja sitä on vaikeaa, keskivaikeaa sekä lievää.</a:t>
            </a:r>
          </a:p>
          <a:p>
            <a:endParaRPr lang="fi-FI" dirty="0" smtClean="0"/>
          </a:p>
          <a:p>
            <a:r>
              <a:rPr lang="fi-FI" dirty="0" smtClean="0"/>
              <a:t>Alzheimerin tauti on yleisin dementian aiheuttaja. Siinä aivojen hermosolut tuhoutuvat paljon normaalia nopeammin. </a:t>
            </a:r>
            <a:r>
              <a:rPr lang="fi-FI" dirty="0" err="1" smtClean="0"/>
              <a:t>Asetyylikoliinin</a:t>
            </a:r>
            <a:r>
              <a:rPr lang="fi-FI" dirty="0" smtClean="0"/>
              <a:t> (osallistuu </a:t>
            </a:r>
            <a:r>
              <a:rPr lang="fi-FI" dirty="0" err="1" smtClean="0"/>
              <a:t>hippokampuksessa</a:t>
            </a:r>
            <a:r>
              <a:rPr lang="fi-FI" dirty="0" smtClean="0"/>
              <a:t> muistiin tallentamiseen) määrä vähenee. Lisäksi </a:t>
            </a:r>
            <a:r>
              <a:rPr lang="fi-FI" dirty="0" err="1" smtClean="0"/>
              <a:t>amyloidi-niminen</a:t>
            </a:r>
            <a:r>
              <a:rPr lang="fi-FI" dirty="0" smtClean="0"/>
              <a:t> valkuaisaine </a:t>
            </a:r>
            <a:r>
              <a:rPr lang="fi-FI" dirty="0" smtClean="0"/>
              <a:t>tuhoaa aivojen </a:t>
            </a:r>
            <a:r>
              <a:rPr lang="fi-FI" dirty="0" smtClean="0"/>
              <a:t>hermosoluja.</a:t>
            </a:r>
          </a:p>
          <a:p>
            <a:r>
              <a:rPr lang="fi-FI" dirty="0" smtClean="0"/>
              <a:t>Tehtävä 1 s. 140.</a:t>
            </a:r>
            <a:endParaRPr lang="fi-FI" dirty="0"/>
          </a:p>
        </p:txBody>
      </p:sp>
      <p:pic>
        <p:nvPicPr>
          <p:cNvPr id="4" name="Kuva 3" descr="DSCN8725.JPG"/>
          <p:cNvPicPr>
            <a:picLocks noChangeAspect="1"/>
          </p:cNvPicPr>
          <p:nvPr/>
        </p:nvPicPr>
        <p:blipFill>
          <a:blip r:embed="rId2" cstate="print"/>
          <a:stretch>
            <a:fillRect/>
          </a:stretch>
        </p:blipFill>
        <p:spPr>
          <a:xfrm>
            <a:off x="10340340" y="0"/>
            <a:ext cx="1851660" cy="2468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err="1" smtClean="0"/>
              <a:t>Dementikon</a:t>
            </a:r>
            <a:r>
              <a:rPr lang="fi-FI" dirty="0" smtClean="0"/>
              <a:t> aivot</a:t>
            </a:r>
            <a:endParaRPr lang="fi-FI"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8411" y="1703539"/>
            <a:ext cx="6533105" cy="3527837"/>
          </a:xfrm>
        </p:spPr>
      </p:pic>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517" y="1545201"/>
            <a:ext cx="4762500" cy="3686175"/>
          </a:xfrm>
          <a:prstGeom prst="rect">
            <a:avLst/>
          </a:prstGeom>
        </p:spPr>
      </p:pic>
    </p:spTree>
    <p:extLst>
      <p:ext uri="{BB962C8B-B14F-4D97-AF65-F5344CB8AC3E}">
        <p14:creationId xmlns:p14="http://schemas.microsoft.com/office/powerpoint/2010/main" val="2911528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DSC_5936.JPG"/>
          <p:cNvPicPr>
            <a:picLocks noChangeAspect="1"/>
          </p:cNvPicPr>
          <p:nvPr/>
        </p:nvPicPr>
        <p:blipFill>
          <a:blip r:embed="rId2" cstate="print"/>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pPr algn="ctr"/>
            <a:r>
              <a:rPr lang="fi-FI" dirty="0" smtClean="0"/>
              <a:t>Muisti</a:t>
            </a:r>
            <a:endParaRPr lang="fi-FI" dirty="0"/>
          </a:p>
        </p:txBody>
      </p:sp>
      <p:sp>
        <p:nvSpPr>
          <p:cNvPr id="3" name="Sisällön paikkamerkki 2"/>
          <p:cNvSpPr>
            <a:spLocks noGrp="1"/>
          </p:cNvSpPr>
          <p:nvPr>
            <p:ph idx="1"/>
          </p:nvPr>
        </p:nvSpPr>
        <p:spPr/>
        <p:txBody>
          <a:bodyPr/>
          <a:lstStyle/>
          <a:p>
            <a:r>
              <a:rPr lang="fi-FI" dirty="0" smtClean="0"/>
              <a:t>Miten muisti toimii?</a:t>
            </a:r>
          </a:p>
          <a:p>
            <a:r>
              <a:rPr lang="fi-FI" dirty="0" smtClean="0"/>
              <a:t>Työmuisti</a:t>
            </a:r>
          </a:p>
          <a:p>
            <a:r>
              <a:rPr lang="fi-FI" dirty="0" smtClean="0"/>
              <a:t>Unohtaminen</a:t>
            </a:r>
          </a:p>
          <a:p>
            <a:r>
              <a:rPr lang="fi-FI" dirty="0" smtClean="0"/>
              <a:t>Muistin hermostollinen perusta</a:t>
            </a:r>
          </a:p>
          <a:p>
            <a:endParaRPr lang="fi-FI" dirty="0"/>
          </a:p>
        </p:txBody>
      </p:sp>
    </p:spTree>
    <p:extLst>
      <p:ext uri="{BB962C8B-B14F-4D97-AF65-F5344CB8AC3E}">
        <p14:creationId xmlns:p14="http://schemas.microsoft.com/office/powerpoint/2010/main" val="29787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blipFill>
            <a:blip r:embed="rId2" cstate="print"/>
            <a:tile tx="0" ty="0" sx="100000" sy="100000" flip="none" algn="tl"/>
          </a:blipFill>
        </p:spPr>
        <p:txBody>
          <a:bodyPr/>
          <a:lstStyle/>
          <a:p>
            <a:pPr algn="ctr"/>
            <a:r>
              <a:rPr lang="fi-FI" dirty="0" smtClean="0"/>
              <a:t>Muisti	</a:t>
            </a:r>
            <a:endParaRPr lang="fi-FI" dirty="0"/>
          </a:p>
        </p:txBody>
      </p:sp>
      <p:sp>
        <p:nvSpPr>
          <p:cNvPr id="3" name="Sisällön paikkamerkki 2"/>
          <p:cNvSpPr>
            <a:spLocks noGrp="1"/>
          </p:cNvSpPr>
          <p:nvPr>
            <p:ph idx="1"/>
          </p:nvPr>
        </p:nvSpPr>
        <p:spPr>
          <a:blipFill>
            <a:blip r:embed="rId3" cstate="print"/>
            <a:tile tx="0" ty="0" sx="100000" sy="100000" flip="none" algn="tl"/>
          </a:blipFill>
        </p:spPr>
        <p:txBody>
          <a:bodyPr>
            <a:normAutofit fontScale="85000" lnSpcReduction="20000"/>
          </a:bodyPr>
          <a:lstStyle/>
          <a:p>
            <a:r>
              <a:rPr lang="fi-FI" b="1" dirty="0" smtClean="0"/>
              <a:t>Aistimuisti</a:t>
            </a:r>
          </a:p>
          <a:p>
            <a:r>
              <a:rPr lang="fi-FI" dirty="0" smtClean="0"/>
              <a:t>Kooltaan suuri, lyhytkestoinen</a:t>
            </a:r>
          </a:p>
          <a:p>
            <a:r>
              <a:rPr lang="fi-FI" dirty="0" smtClean="0"/>
              <a:t>Kaikki aistimukset hetken aistimuistissa</a:t>
            </a:r>
          </a:p>
          <a:p>
            <a:endParaRPr lang="fi-FI" dirty="0" smtClean="0"/>
          </a:p>
          <a:p>
            <a:r>
              <a:rPr lang="fi-FI" b="1" dirty="0" smtClean="0"/>
              <a:t>Työmuisti</a:t>
            </a:r>
          </a:p>
          <a:p>
            <a:r>
              <a:rPr lang="fi-FI" dirty="0" smtClean="0"/>
              <a:t>4-9 yksikköä, kesto muutamasta sekunnista minuutteihin</a:t>
            </a:r>
          </a:p>
          <a:p>
            <a:pPr lvl="1"/>
            <a:endParaRPr lang="fi-FI" b="1" dirty="0" smtClean="0"/>
          </a:p>
          <a:p>
            <a:r>
              <a:rPr lang="fi-FI" b="1" dirty="0" smtClean="0"/>
              <a:t>Säilömuisti </a:t>
            </a:r>
          </a:p>
          <a:p>
            <a:r>
              <a:rPr lang="fi-FI" dirty="0" smtClean="0"/>
              <a:t>Suuri, tapahtuma-, tieto- ja taitomuisti</a:t>
            </a:r>
          </a:p>
          <a:p>
            <a:r>
              <a:rPr lang="fi-FI" dirty="0" smtClean="0"/>
              <a:t>Implisiittinen(automatisoitunut) ja eksplisiittinen (tietoinen)</a:t>
            </a:r>
          </a:p>
          <a:p>
            <a:r>
              <a:rPr lang="fi-FI" dirty="0" smtClean="0"/>
              <a:t>Muistivarasto, johon muistot tallennetaan ja josta ne noudetaan takaisin työmuistiin</a:t>
            </a:r>
          </a:p>
          <a:p>
            <a:endParaRPr lang="fi-FI" dirty="0"/>
          </a:p>
        </p:txBody>
      </p:sp>
      <p:sp>
        <p:nvSpPr>
          <p:cNvPr id="4" name="Alanuoli 3"/>
          <p:cNvSpPr/>
          <p:nvPr/>
        </p:nvSpPr>
        <p:spPr>
          <a:xfrm>
            <a:off x="1712069" y="2957208"/>
            <a:ext cx="291830" cy="3112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Alanuoli 4"/>
          <p:cNvSpPr/>
          <p:nvPr/>
        </p:nvSpPr>
        <p:spPr>
          <a:xfrm>
            <a:off x="1494062" y="4071758"/>
            <a:ext cx="311285" cy="272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Ylänuoli 5"/>
          <p:cNvSpPr/>
          <p:nvPr/>
        </p:nvSpPr>
        <p:spPr>
          <a:xfrm>
            <a:off x="2159540" y="4027251"/>
            <a:ext cx="428017" cy="2918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 calcmode="lin" valueType="num">
                                      <p:cBhvr>
                                        <p:cTn id="9" dur="500" fill="hold"/>
                                        <p:tgtEl>
                                          <p:spTgt spid="3">
                                            <p:bg/>
                                          </p:spTgt>
                                        </p:tgtEl>
                                        <p:attrNameLst>
                                          <p:attrName>style.rotation</p:attrName>
                                        </p:attrNameLst>
                                      </p:cBhvr>
                                      <p:tavLst>
                                        <p:tav tm="0">
                                          <p:val>
                                            <p:fltVal val="360"/>
                                          </p:val>
                                        </p:tav>
                                        <p:tav tm="100000">
                                          <p:val>
                                            <p:fltVal val="0"/>
                                          </p:val>
                                        </p:tav>
                                      </p:tavLst>
                                    </p:anim>
                                    <p:animEffect transition="in" filter="fade">
                                      <p:cBhvr>
                                        <p:cTn id="10" dur="5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3">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500" fill="hold"/>
                                        <p:tgtEl>
                                          <p:spTgt spid="3">
                                            <p:txEl>
                                              <p:pRg st="5" end="5"/>
                                            </p:txEl>
                                          </p:spTgt>
                                        </p:tgtEl>
                                        <p:attrNameLst>
                                          <p:attrName>style.rotation</p:attrName>
                                        </p:attrNameLst>
                                      </p:cBhvr>
                                      <p:tavLst>
                                        <p:tav tm="0">
                                          <p:val>
                                            <p:fltVal val="360"/>
                                          </p:val>
                                        </p:tav>
                                        <p:tav tm="100000">
                                          <p:val>
                                            <p:fltVal val="0"/>
                                          </p:val>
                                        </p:tav>
                                      </p:tavLst>
                                    </p:anim>
                                    <p:animEffect transition="in" filter="fade">
                                      <p:cBhvr>
                                        <p:cTn id="50" dur="5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7" dur="500" fill="hold"/>
                                        <p:tgtEl>
                                          <p:spTgt spid="3">
                                            <p:txEl>
                                              <p:pRg st="7" end="7"/>
                                            </p:txEl>
                                          </p:spTgt>
                                        </p:tgtEl>
                                        <p:attrNameLst>
                                          <p:attrName>style.rotation</p:attrName>
                                        </p:attrNameLst>
                                      </p:cBhvr>
                                      <p:tavLst>
                                        <p:tav tm="0">
                                          <p:val>
                                            <p:fltVal val="360"/>
                                          </p:val>
                                        </p:tav>
                                        <p:tav tm="100000">
                                          <p:val>
                                            <p:fltVal val="0"/>
                                          </p:val>
                                        </p:tav>
                                      </p:tavLst>
                                    </p:anim>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 calcmode="lin" valueType="num">
                                      <p:cBhvr>
                                        <p:cTn id="65" dur="500" fill="hold"/>
                                        <p:tgtEl>
                                          <p:spTgt spid="3">
                                            <p:txEl>
                                              <p:pRg st="8" end="8"/>
                                            </p:txEl>
                                          </p:spTgt>
                                        </p:tgtEl>
                                        <p:attrNameLst>
                                          <p:attrName>style.rotation</p:attrName>
                                        </p:attrNameLst>
                                      </p:cBhvr>
                                      <p:tavLst>
                                        <p:tav tm="0">
                                          <p:val>
                                            <p:fltVal val="360"/>
                                          </p:val>
                                        </p:tav>
                                        <p:tav tm="100000">
                                          <p:val>
                                            <p:fltVal val="0"/>
                                          </p:val>
                                        </p:tav>
                                      </p:tavLst>
                                    </p:anim>
                                    <p:animEffect transition="in" filter="fade">
                                      <p:cBhvr>
                                        <p:cTn id="66" dur="500"/>
                                        <p:tgtEl>
                                          <p:spTgt spid="3">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 calcmode="lin" valueType="num">
                                      <p:cBhvr>
                                        <p:cTn id="71"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2" dur="500" fill="hold"/>
                                        <p:tgtEl>
                                          <p:spTgt spid="3">
                                            <p:txEl>
                                              <p:pRg st="9" end="9"/>
                                            </p:txEl>
                                          </p:spTgt>
                                        </p:tgtEl>
                                        <p:attrNameLst>
                                          <p:attrName>ppt_h</p:attrName>
                                        </p:attrNameLst>
                                      </p:cBhvr>
                                      <p:tavLst>
                                        <p:tav tm="0">
                                          <p:val>
                                            <p:fltVal val="0"/>
                                          </p:val>
                                        </p:tav>
                                        <p:tav tm="100000">
                                          <p:val>
                                            <p:strVal val="#ppt_h"/>
                                          </p:val>
                                        </p:tav>
                                      </p:tavLst>
                                    </p:anim>
                                    <p:anim calcmode="lin" valueType="num">
                                      <p:cBhvr>
                                        <p:cTn id="73" dur="500" fill="hold"/>
                                        <p:tgtEl>
                                          <p:spTgt spid="3">
                                            <p:txEl>
                                              <p:pRg st="9" end="9"/>
                                            </p:txEl>
                                          </p:spTgt>
                                        </p:tgtEl>
                                        <p:attrNameLst>
                                          <p:attrName>style.rotation</p:attrName>
                                        </p:attrNameLst>
                                      </p:cBhvr>
                                      <p:tavLst>
                                        <p:tav tm="0">
                                          <p:val>
                                            <p:fltVal val="360"/>
                                          </p:val>
                                        </p:tav>
                                        <p:tav tm="100000">
                                          <p:val>
                                            <p:fltVal val="0"/>
                                          </p:val>
                                        </p:tav>
                                      </p:tavLst>
                                    </p:anim>
                                    <p:animEffect transition="in" filter="fade">
                                      <p:cBhvr>
                                        <p:cTn id="74" dur="500"/>
                                        <p:tgtEl>
                                          <p:spTgt spid="3">
                                            <p:txEl>
                                              <p:pRg st="9" end="9"/>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9" presetClass="entr" presetSubtype="0" decel="100000" fill="hold" grpId="0" nodeType="clickEffect">
                                  <p:stCondLst>
                                    <p:cond delay="0"/>
                                  </p:stCondLst>
                                  <p:childTnLst>
                                    <p:set>
                                      <p:cBhvr>
                                        <p:cTn id="78" dur="1" fill="hold">
                                          <p:stCondLst>
                                            <p:cond delay="0"/>
                                          </p:stCondLst>
                                        </p:cTn>
                                        <p:tgtEl>
                                          <p:spTgt spid="3">
                                            <p:txEl>
                                              <p:pRg st="10" end="10"/>
                                            </p:txEl>
                                          </p:spTgt>
                                        </p:tgtEl>
                                        <p:attrNameLst>
                                          <p:attrName>style.visibility</p:attrName>
                                        </p:attrNameLst>
                                      </p:cBhvr>
                                      <p:to>
                                        <p:strVal val="visible"/>
                                      </p:to>
                                    </p:set>
                                    <p:anim calcmode="lin" valueType="num">
                                      <p:cBhvr>
                                        <p:cTn id="79"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80" dur="5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81" dur="500" fill="hold"/>
                                        <p:tgtEl>
                                          <p:spTgt spid="3">
                                            <p:txEl>
                                              <p:pRg st="10" end="10"/>
                                            </p:txEl>
                                          </p:spTgt>
                                        </p:tgtEl>
                                        <p:attrNameLst>
                                          <p:attrName>style.rotation</p:attrName>
                                        </p:attrNameLst>
                                      </p:cBhvr>
                                      <p:tavLst>
                                        <p:tav tm="0">
                                          <p:val>
                                            <p:fltVal val="360"/>
                                          </p:val>
                                        </p:tav>
                                        <p:tav tm="100000">
                                          <p:val>
                                            <p:fltVal val="0"/>
                                          </p:val>
                                        </p:tav>
                                      </p:tavLst>
                                    </p:anim>
                                    <p:animEffect transition="in" filter="fade">
                                      <p:cBhvr>
                                        <p:cTn id="8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P7030027.JPG"/>
          <p:cNvPicPr>
            <a:picLocks noChangeAspect="1"/>
          </p:cNvPicPr>
          <p:nvPr/>
        </p:nvPicPr>
        <p:blipFill>
          <a:blip r:embed="rId2" cstate="print"/>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pPr algn="ctr"/>
            <a:r>
              <a:rPr lang="fi-FI" dirty="0" smtClean="0"/>
              <a:t>Pohdintaa… </a:t>
            </a:r>
            <a:endParaRPr lang="fi-FI" dirty="0"/>
          </a:p>
        </p:txBody>
      </p:sp>
      <p:sp>
        <p:nvSpPr>
          <p:cNvPr id="3" name="Sisällön paikkamerkki 2"/>
          <p:cNvSpPr>
            <a:spLocks noGrp="1"/>
          </p:cNvSpPr>
          <p:nvPr>
            <p:ph idx="1"/>
          </p:nvPr>
        </p:nvSpPr>
        <p:spPr/>
        <p:txBody>
          <a:bodyPr/>
          <a:lstStyle/>
          <a:p>
            <a:r>
              <a:rPr lang="fi-FI" dirty="0" smtClean="0"/>
              <a:t>Mitä asioita muistat helposti?</a:t>
            </a:r>
          </a:p>
          <a:p>
            <a:r>
              <a:rPr lang="fi-FI" dirty="0" smtClean="0"/>
              <a:t>Mitä unohdat usein?</a:t>
            </a:r>
          </a:p>
          <a:p>
            <a:r>
              <a:rPr lang="fi-FI" dirty="0" smtClean="0"/>
              <a:t>Mikä auttaa sinua muistamaan?</a:t>
            </a:r>
          </a:p>
          <a:p>
            <a:endParaRPr lang="fi-FI"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DSC_5938.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pPr algn="ctr"/>
            <a:r>
              <a:rPr lang="fi-FI" dirty="0" smtClean="0">
                <a:latin typeface="Calvin" pitchFamily="2" charset="0"/>
                <a:ea typeface="Ebrima" pitchFamily="2" charset="0"/>
                <a:cs typeface="Ebrima" pitchFamily="2" charset="0"/>
              </a:rPr>
              <a:t>Miten muisti toimii?</a:t>
            </a:r>
            <a:r>
              <a:rPr lang="fi-FI" dirty="0" smtClean="0">
                <a:latin typeface="Ebrima" pitchFamily="2" charset="0"/>
                <a:ea typeface="Ebrima" pitchFamily="2" charset="0"/>
                <a:cs typeface="Ebrima" pitchFamily="2" charset="0"/>
              </a:rPr>
              <a:t/>
            </a:r>
            <a:br>
              <a:rPr lang="fi-FI" dirty="0" smtClean="0">
                <a:latin typeface="Ebrima" pitchFamily="2" charset="0"/>
                <a:ea typeface="Ebrima" pitchFamily="2" charset="0"/>
                <a:cs typeface="Ebrima" pitchFamily="2" charset="0"/>
              </a:rPr>
            </a:br>
            <a:endParaRPr lang="fi-FI" dirty="0">
              <a:latin typeface="Ebrima" pitchFamily="2" charset="0"/>
              <a:ea typeface="Ebrima" pitchFamily="2" charset="0"/>
              <a:cs typeface="Ebrima" pitchFamily="2" charset="0"/>
            </a:endParaRPr>
          </a:p>
        </p:txBody>
      </p:sp>
      <p:sp>
        <p:nvSpPr>
          <p:cNvPr id="3" name="Sisällön paikkamerkki 2"/>
          <p:cNvSpPr>
            <a:spLocks noGrp="1"/>
          </p:cNvSpPr>
          <p:nvPr>
            <p:ph idx="1"/>
          </p:nvPr>
        </p:nvSpPr>
        <p:spPr>
          <a:xfrm>
            <a:off x="838200" y="1152394"/>
            <a:ext cx="10515600" cy="5705605"/>
          </a:xfrm>
        </p:spPr>
        <p:txBody>
          <a:bodyPr/>
          <a:lstStyle/>
          <a:p>
            <a:r>
              <a:rPr lang="fi-FI" sz="4000" dirty="0" smtClean="0"/>
              <a:t>Muistiin painaminen vaatii tarkkaavaisuutta.</a:t>
            </a:r>
          </a:p>
          <a:p>
            <a:r>
              <a:rPr lang="fi-FI" sz="4000" dirty="0" smtClean="0"/>
              <a:t>Mitä enemmän pohdit, sitä enemmän muistat -&gt; säilömuistiin</a:t>
            </a:r>
          </a:p>
          <a:p>
            <a:r>
              <a:rPr lang="fi-FI" sz="4000" dirty="0" smtClean="0"/>
              <a:t>Sanoja opetellessa liitä sana itseesi, niin muistat!</a:t>
            </a:r>
          </a:p>
          <a:p>
            <a:r>
              <a:rPr lang="fi-FI" sz="4000" dirty="0" smtClean="0"/>
              <a:t>Jäsentely, pohdinta ja soveltaminen arkeen painavat asiat säilömuistiin.</a:t>
            </a:r>
          </a:p>
          <a:p>
            <a:r>
              <a:rPr lang="fi-FI" sz="4000" dirty="0" smtClean="0"/>
              <a:t>Liitä siihen, mitä tiedät!</a:t>
            </a:r>
          </a:p>
          <a:p>
            <a:r>
              <a:rPr lang="fi-FI" sz="4000" dirty="0" smtClean="0"/>
              <a:t>Mitä enemmän tiedät, sitä helpompi on oppia uutta!</a:t>
            </a:r>
          </a:p>
          <a:p>
            <a:endParaRPr lang="fi-FI" dirty="0"/>
          </a:p>
        </p:txBody>
      </p:sp>
    </p:spTree>
    <p:extLst>
      <p:ext uri="{BB962C8B-B14F-4D97-AF65-F5344CB8AC3E}">
        <p14:creationId xmlns:p14="http://schemas.microsoft.com/office/powerpoint/2010/main" val="229368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P7030033.JPG"/>
          <p:cNvPicPr>
            <a:picLocks noChangeAspect="1"/>
          </p:cNvPicPr>
          <p:nvPr/>
        </p:nvPicPr>
        <p:blipFill>
          <a:blip r:embed="rId2" cstate="print"/>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pPr algn="ctr"/>
            <a:r>
              <a:rPr lang="fi-FI" b="1" dirty="0" smtClean="0"/>
              <a:t>Mieleen palauttaminen</a:t>
            </a:r>
            <a:endParaRPr lang="fi-FI" b="1" dirty="0"/>
          </a:p>
        </p:txBody>
      </p:sp>
      <p:sp>
        <p:nvSpPr>
          <p:cNvPr id="3" name="Sisällön paikkamerkki 2"/>
          <p:cNvSpPr>
            <a:spLocks noGrp="1"/>
          </p:cNvSpPr>
          <p:nvPr>
            <p:ph idx="1"/>
          </p:nvPr>
        </p:nvSpPr>
        <p:spPr/>
        <p:txBody>
          <a:bodyPr>
            <a:normAutofit/>
          </a:bodyPr>
          <a:lstStyle/>
          <a:p>
            <a:pPr lvl="4"/>
            <a:r>
              <a:rPr lang="fi-FI" sz="4400" dirty="0" smtClean="0"/>
              <a:t>Muistivihjeet </a:t>
            </a:r>
          </a:p>
          <a:p>
            <a:pPr lvl="4"/>
            <a:r>
              <a:rPr lang="fi-FI" sz="4400" dirty="0" smtClean="0"/>
              <a:t>Mikä saa sinut muistamaan?</a:t>
            </a:r>
            <a:endParaRPr lang="fi-FI"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DSC_6046.JPG"/>
          <p:cNvPicPr>
            <a:picLocks noChangeAspect="1"/>
          </p:cNvPicPr>
          <p:nvPr/>
        </p:nvPicPr>
        <p:blipFill>
          <a:blip r:embed="rId2" cstate="print">
            <a:lum bright="70000" contrast="-70000"/>
          </a:blip>
          <a:stretch>
            <a:fillRect/>
          </a:stretch>
        </p:blipFill>
        <p:spPr>
          <a:xfrm>
            <a:off x="0" y="0"/>
            <a:ext cx="12192000" cy="6858000"/>
          </a:xfrm>
          <a:prstGeom prst="rect">
            <a:avLst/>
          </a:prstGeom>
        </p:spPr>
      </p:pic>
      <p:sp>
        <p:nvSpPr>
          <p:cNvPr id="2" name="Otsikko 1"/>
          <p:cNvSpPr>
            <a:spLocks noGrp="1"/>
          </p:cNvSpPr>
          <p:nvPr>
            <p:ph type="title"/>
          </p:nvPr>
        </p:nvSpPr>
        <p:spPr>
          <a:xfrm>
            <a:off x="838200" y="1"/>
            <a:ext cx="10515600" cy="1690688"/>
          </a:xfrm>
        </p:spPr>
        <p:txBody>
          <a:bodyPr>
            <a:normAutofit fontScale="90000"/>
          </a:bodyPr>
          <a:lstStyle/>
          <a:p>
            <a:pPr algn="ctr"/>
            <a:r>
              <a:rPr lang="fi-FI" dirty="0" smtClean="0"/>
              <a:t/>
            </a:r>
            <a:br>
              <a:rPr lang="fi-FI" dirty="0" smtClean="0"/>
            </a:br>
            <a:r>
              <a:rPr lang="fi-FI" dirty="0" smtClean="0"/>
              <a:t/>
            </a:r>
            <a:br>
              <a:rPr lang="fi-FI" dirty="0" smtClean="0"/>
            </a:br>
            <a:r>
              <a:rPr lang="fi-FI" dirty="0" smtClean="0"/>
              <a:t>Työmuisti</a:t>
            </a:r>
            <a:br>
              <a:rPr lang="fi-FI" dirty="0" smtClean="0"/>
            </a:br>
            <a:r>
              <a:rPr lang="fi-FI" dirty="0" smtClean="0"/>
              <a:t>1</a:t>
            </a:r>
            <a:br>
              <a:rPr lang="fi-FI" dirty="0" smtClean="0"/>
            </a:br>
            <a:endParaRPr lang="fi-FI" dirty="0"/>
          </a:p>
        </p:txBody>
      </p:sp>
      <p:sp>
        <p:nvSpPr>
          <p:cNvPr id="3" name="Sisällön paikkamerkki 2"/>
          <p:cNvSpPr>
            <a:spLocks noGrp="1"/>
          </p:cNvSpPr>
          <p:nvPr>
            <p:ph idx="1"/>
          </p:nvPr>
        </p:nvSpPr>
        <p:spPr/>
        <p:txBody>
          <a:bodyPr>
            <a:normAutofit lnSpcReduction="10000"/>
          </a:bodyPr>
          <a:lstStyle/>
          <a:p>
            <a:r>
              <a:rPr lang="fi-FI" dirty="0" smtClean="0"/>
              <a:t>Aistimuistin ja säilömuistin tietoinen käsittely tapahtuu työmuistissa.</a:t>
            </a:r>
          </a:p>
          <a:p>
            <a:endParaRPr lang="fi-FI" dirty="0" smtClean="0"/>
          </a:p>
          <a:p>
            <a:r>
              <a:rPr lang="fi-FI" dirty="0" smtClean="0"/>
              <a:t>4-9 muistiyksikköä</a:t>
            </a:r>
          </a:p>
          <a:p>
            <a:r>
              <a:rPr lang="fi-FI" dirty="0" smtClean="0"/>
              <a:t>Kirjaimet U, A, O, T vievät neljä muistipaikkaa, </a:t>
            </a:r>
          </a:p>
          <a:p>
            <a:r>
              <a:rPr lang="fi-FI" dirty="0" smtClean="0"/>
              <a:t>mutta AUTO vain yhden!</a:t>
            </a:r>
          </a:p>
          <a:p>
            <a:endParaRPr lang="fi-FI" dirty="0" smtClean="0"/>
          </a:p>
          <a:p>
            <a:r>
              <a:rPr lang="fi-FI" dirty="0" smtClean="0"/>
              <a:t>Testaa kaverin kanssa työmuistisi laajuutta. Numerosarja s. 116. Vain toinen avaa kirjan ja luettelee rivi kerrallaan numerosarjat, toinen luettelee ne heti perässä. Laskekaa, montako numeroa oli helppo muistaa ja missä alkoi olla liian vaikeaa.</a:t>
            </a:r>
          </a:p>
          <a:p>
            <a:endParaRPr lang="fi-FI" dirty="0"/>
          </a:p>
        </p:txBody>
      </p:sp>
    </p:spTree>
    <p:extLst>
      <p:ext uri="{BB962C8B-B14F-4D97-AF65-F5344CB8AC3E}">
        <p14:creationId xmlns:p14="http://schemas.microsoft.com/office/powerpoint/2010/main" val="341850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descr="P7270275.JPG"/>
          <p:cNvPicPr>
            <a:picLocks noChangeAspect="1"/>
          </p:cNvPicPr>
          <p:nvPr/>
        </p:nvPicPr>
        <p:blipFill>
          <a:blip r:embed="rId2" cstate="print">
            <a:duotone>
              <a:schemeClr val="accent4">
                <a:shade val="45000"/>
                <a:satMod val="135000"/>
              </a:schemeClr>
              <a:prstClr val="white"/>
            </a:duotone>
          </a:blip>
          <a:stretch>
            <a:fillRect/>
          </a:stretch>
        </p:blipFill>
        <p:spPr>
          <a:xfrm>
            <a:off x="0" y="0"/>
            <a:ext cx="12192000" cy="6858000"/>
          </a:xfrm>
          <a:prstGeom prst="rect">
            <a:avLst/>
          </a:prstGeom>
        </p:spPr>
      </p:pic>
      <p:sp>
        <p:nvSpPr>
          <p:cNvPr id="2" name="Otsikko 1"/>
          <p:cNvSpPr>
            <a:spLocks noGrp="1"/>
          </p:cNvSpPr>
          <p:nvPr>
            <p:ph type="title"/>
          </p:nvPr>
        </p:nvSpPr>
        <p:spPr/>
        <p:txBody>
          <a:bodyPr>
            <a:normAutofit fontScale="90000"/>
          </a:bodyPr>
          <a:lstStyle/>
          <a:p>
            <a:r>
              <a:rPr lang="fi-FI" dirty="0" smtClean="0"/>
              <a:t>				Työmuisti 2</a:t>
            </a:r>
            <a:br>
              <a:rPr lang="fi-FI" dirty="0" smtClean="0"/>
            </a:br>
            <a:r>
              <a:rPr lang="fi-FI" dirty="0" smtClean="0"/>
              <a:t>Työmuistia ohjaa keskusyksikkö, jossa on kaksi orjaa: (teoreetikot: </a:t>
            </a:r>
            <a:r>
              <a:rPr lang="fi-FI" dirty="0" err="1" smtClean="0"/>
              <a:t>Baddeley</a:t>
            </a:r>
            <a:r>
              <a:rPr lang="fi-FI" dirty="0" smtClean="0"/>
              <a:t> A., ja </a:t>
            </a:r>
            <a:r>
              <a:rPr lang="fi-FI" dirty="0" err="1" smtClean="0"/>
              <a:t>Hitch</a:t>
            </a:r>
            <a:r>
              <a:rPr lang="fi-FI" dirty="0" smtClean="0"/>
              <a:t> G.)</a:t>
            </a:r>
            <a:br>
              <a:rPr lang="fi-FI" dirty="0" smtClean="0"/>
            </a:br>
            <a:endParaRPr lang="fi-FI" dirty="0"/>
          </a:p>
        </p:txBody>
      </p:sp>
      <p:sp>
        <p:nvSpPr>
          <p:cNvPr id="8" name="Tekstin paikkamerkki 7"/>
          <p:cNvSpPr>
            <a:spLocks noGrp="1"/>
          </p:cNvSpPr>
          <p:nvPr>
            <p:ph type="body" idx="1"/>
          </p:nvPr>
        </p:nvSpPr>
        <p:spPr/>
        <p:txBody>
          <a:bodyPr/>
          <a:lstStyle/>
          <a:p>
            <a:r>
              <a:rPr lang="fi-FI" dirty="0" smtClean="0"/>
              <a:t>Kuulon työmuisti</a:t>
            </a:r>
            <a:endParaRPr lang="fi-FI" dirty="0"/>
          </a:p>
        </p:txBody>
      </p:sp>
      <p:sp>
        <p:nvSpPr>
          <p:cNvPr id="9" name="Sisällön paikkamerkki 8"/>
          <p:cNvSpPr>
            <a:spLocks noGrp="1"/>
          </p:cNvSpPr>
          <p:nvPr>
            <p:ph sz="half" idx="2"/>
          </p:nvPr>
        </p:nvSpPr>
        <p:spPr/>
        <p:txBody>
          <a:bodyPr/>
          <a:lstStyle/>
          <a:p>
            <a:r>
              <a:rPr lang="fi-FI" dirty="0" smtClean="0"/>
              <a:t>Fonologinen silmukka</a:t>
            </a:r>
          </a:p>
          <a:p>
            <a:r>
              <a:rPr lang="fi-FI" dirty="0" smtClean="0"/>
              <a:t>Säilyttää hetken mielessä</a:t>
            </a:r>
          </a:p>
          <a:p>
            <a:pPr lvl="1"/>
            <a:r>
              <a:rPr lang="fi-FI" dirty="0" smtClean="0"/>
              <a:t> kuultuja ääniä.</a:t>
            </a:r>
          </a:p>
          <a:p>
            <a:pPr lvl="1"/>
            <a:r>
              <a:rPr lang="fi-FI" dirty="0" smtClean="0"/>
              <a:t>Sisäistä puhetta, ajatuksia</a:t>
            </a:r>
          </a:p>
          <a:p>
            <a:r>
              <a:rPr lang="fi-FI" dirty="0" smtClean="0"/>
              <a:t>Aivoissa kuulon työmuisti aktivoi yleensä osia vasemman aivopuoliskon päälakilohkosta.</a:t>
            </a:r>
            <a:endParaRPr lang="fi-FI" dirty="0"/>
          </a:p>
        </p:txBody>
      </p:sp>
      <p:sp>
        <p:nvSpPr>
          <p:cNvPr id="10" name="Tekstin paikkamerkki 9"/>
          <p:cNvSpPr>
            <a:spLocks noGrp="1"/>
          </p:cNvSpPr>
          <p:nvPr>
            <p:ph type="body" sz="quarter" idx="3"/>
          </p:nvPr>
        </p:nvSpPr>
        <p:spPr/>
        <p:txBody>
          <a:bodyPr/>
          <a:lstStyle/>
          <a:p>
            <a:r>
              <a:rPr lang="fi-FI" dirty="0" smtClean="0"/>
              <a:t>Näön työmuisti</a:t>
            </a:r>
            <a:endParaRPr lang="fi-FI" dirty="0"/>
          </a:p>
        </p:txBody>
      </p:sp>
      <p:sp>
        <p:nvSpPr>
          <p:cNvPr id="11" name="Sisällön paikkamerkki 10"/>
          <p:cNvSpPr>
            <a:spLocks noGrp="1"/>
          </p:cNvSpPr>
          <p:nvPr>
            <p:ph sz="quarter" idx="4"/>
          </p:nvPr>
        </p:nvSpPr>
        <p:spPr/>
        <p:txBody>
          <a:bodyPr/>
          <a:lstStyle/>
          <a:p>
            <a:r>
              <a:rPr lang="fi-FI" dirty="0" err="1" smtClean="0"/>
              <a:t>Visuospatiaalinen</a:t>
            </a:r>
            <a:r>
              <a:rPr lang="fi-FI" dirty="0" smtClean="0"/>
              <a:t> työpöytä</a:t>
            </a:r>
          </a:p>
          <a:p>
            <a:r>
              <a:rPr lang="fi-FI" dirty="0" smtClean="0"/>
              <a:t>Säilyttää hetken mielessä</a:t>
            </a:r>
          </a:p>
          <a:p>
            <a:pPr lvl="1"/>
            <a:r>
              <a:rPr lang="fi-FI" dirty="0" smtClean="0"/>
              <a:t> näköhavaintoja</a:t>
            </a:r>
          </a:p>
          <a:p>
            <a:pPr lvl="1"/>
            <a:r>
              <a:rPr lang="fi-FI" dirty="0" smtClean="0"/>
              <a:t>Visuaalisia mielikuvia</a:t>
            </a:r>
          </a:p>
          <a:p>
            <a:r>
              <a:rPr lang="fi-FI" dirty="0" smtClean="0"/>
              <a:t>Näön työmuisti aktivoi yleensä oikean aivopuoliskon päälakilohkoa.</a:t>
            </a:r>
            <a:endParaRPr lang="fi-FI"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slide(fromBottom)">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slide(fromBottom)">
                                      <p:cBhvr>
                                        <p:cTn id="12" dur="500"/>
                                        <p:tgtEl>
                                          <p:spTgt spid="9">
                                            <p:txEl>
                                              <p:pRg st="1" end="1"/>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slide(fromBottom)">
                                      <p:cBhvr>
                                        <p:cTn id="15" dur="500"/>
                                        <p:tgtEl>
                                          <p:spTgt spid="9">
                                            <p:txEl>
                                              <p:pRg st="2" end="2"/>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slide(fromBottom)">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slide(fromBottom)">
                                      <p:cBhvr>
                                        <p:cTn id="23" dur="500"/>
                                        <p:tgtEl>
                                          <p:spTgt spid="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1000"/>
                                        <p:tgtEl>
                                          <p:spTgt spid="11">
                                            <p:txEl>
                                              <p:pRg st="1" end="1"/>
                                            </p:txEl>
                                          </p:spTgt>
                                        </p:tgtEl>
                                      </p:cBhvr>
                                    </p:animEffect>
                                    <p:anim calcmode="lin" valueType="num">
                                      <p:cBhvr>
                                        <p:cTn id="36"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11">
                                            <p:txEl>
                                              <p:pRg st="2" end="2"/>
                                            </p:txEl>
                                          </p:spTgt>
                                        </p:tgtEl>
                                        <p:attrNameLst>
                                          <p:attrName>style.visibility</p:attrName>
                                        </p:attrNameLst>
                                      </p:cBhvr>
                                      <p:to>
                                        <p:strVal val="visible"/>
                                      </p:to>
                                    </p:set>
                                    <p:animEffect transition="in" filter="fade">
                                      <p:cBhvr>
                                        <p:cTn id="40" dur="1000"/>
                                        <p:tgtEl>
                                          <p:spTgt spid="11">
                                            <p:txEl>
                                              <p:pRg st="2" end="2"/>
                                            </p:txEl>
                                          </p:spTgt>
                                        </p:tgtEl>
                                      </p:cBhvr>
                                    </p:animEffect>
                                    <p:anim calcmode="lin" valueType="num">
                                      <p:cBhvr>
                                        <p:cTn id="41"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11">
                                            <p:txEl>
                                              <p:pRg st="3" end="3"/>
                                            </p:txEl>
                                          </p:spTgt>
                                        </p:tgtEl>
                                        <p:attrNameLst>
                                          <p:attrName>style.visibility</p:attrName>
                                        </p:attrNameLst>
                                      </p:cBhvr>
                                      <p:to>
                                        <p:strVal val="visible"/>
                                      </p:to>
                                    </p:set>
                                    <p:animEffect transition="in" filter="fade">
                                      <p:cBhvr>
                                        <p:cTn id="45" dur="1000"/>
                                        <p:tgtEl>
                                          <p:spTgt spid="11">
                                            <p:txEl>
                                              <p:pRg st="3" end="3"/>
                                            </p:txEl>
                                          </p:spTgt>
                                        </p:tgtEl>
                                      </p:cBhvr>
                                    </p:animEffect>
                                    <p:anim calcmode="lin" valueType="num">
                                      <p:cBhvr>
                                        <p:cTn id="46"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1">
                                            <p:txEl>
                                              <p:pRg st="4" end="4"/>
                                            </p:txEl>
                                          </p:spTgt>
                                        </p:tgtEl>
                                        <p:attrNameLst>
                                          <p:attrName>style.visibility</p:attrName>
                                        </p:attrNameLst>
                                      </p:cBhvr>
                                      <p:to>
                                        <p:strVal val="visible"/>
                                      </p:to>
                                    </p:set>
                                    <p:animEffect transition="in" filter="fade">
                                      <p:cBhvr>
                                        <p:cTn id="52" dur="1000"/>
                                        <p:tgtEl>
                                          <p:spTgt spid="11">
                                            <p:txEl>
                                              <p:pRg st="4" end="4"/>
                                            </p:txEl>
                                          </p:spTgt>
                                        </p:tgtEl>
                                      </p:cBhvr>
                                    </p:animEffect>
                                    <p:anim calcmode="lin" valueType="num">
                                      <p:cBhvr>
                                        <p:cTn id="5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P7030041.JPG"/>
          <p:cNvPicPr>
            <a:picLocks noChangeAspect="1"/>
          </p:cNvPicPr>
          <p:nvPr/>
        </p:nvPicPr>
        <p:blipFill>
          <a:blip r:embed="rId2" cstate="print"/>
          <a:stretch>
            <a:fillRect/>
          </a:stretch>
        </p:blipFill>
        <p:spPr>
          <a:xfrm>
            <a:off x="0" y="0"/>
            <a:ext cx="12192000" cy="6858000"/>
          </a:xfrm>
          <a:prstGeom prst="rect">
            <a:avLst/>
          </a:prstGeom>
        </p:spPr>
      </p:pic>
      <p:sp>
        <p:nvSpPr>
          <p:cNvPr id="7" name="Otsikko 6"/>
          <p:cNvSpPr>
            <a:spLocks noGrp="1"/>
          </p:cNvSpPr>
          <p:nvPr>
            <p:ph type="title"/>
          </p:nvPr>
        </p:nvSpPr>
        <p:spPr/>
        <p:txBody>
          <a:bodyPr/>
          <a:lstStyle/>
          <a:p>
            <a:pPr algn="ctr"/>
            <a:r>
              <a:rPr lang="fi-FI" dirty="0" smtClean="0"/>
              <a:t>Episodinen puskuri</a:t>
            </a:r>
            <a:endParaRPr lang="fi-FI" dirty="0"/>
          </a:p>
        </p:txBody>
      </p:sp>
      <p:sp>
        <p:nvSpPr>
          <p:cNvPr id="8" name="Sisällön paikkamerkki 7"/>
          <p:cNvSpPr>
            <a:spLocks noGrp="1"/>
          </p:cNvSpPr>
          <p:nvPr>
            <p:ph idx="1"/>
          </p:nvPr>
        </p:nvSpPr>
        <p:spPr/>
        <p:txBody>
          <a:bodyPr/>
          <a:lstStyle/>
          <a:p>
            <a:r>
              <a:rPr lang="fi-FI" sz="3200" dirty="0" smtClean="0"/>
              <a:t>Sijaintia ei tiedetä</a:t>
            </a:r>
          </a:p>
          <a:p>
            <a:r>
              <a:rPr lang="fi-FI" sz="3200" dirty="0" smtClean="0"/>
              <a:t>Yhdistää näön ja kuulon työmuistin sisällön juonellisiksi tapahtumiksi.</a:t>
            </a:r>
          </a:p>
          <a:p>
            <a:endParaRPr lang="fi-FI" sz="3200" dirty="0" smtClean="0"/>
          </a:p>
          <a:p>
            <a:r>
              <a:rPr lang="fi-FI" sz="3200" dirty="0" smtClean="0"/>
              <a:t>Tehtävä 1 s. 121</a:t>
            </a:r>
          </a:p>
          <a:p>
            <a:endParaRPr lang="fi-FI"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528</Words>
  <Application>Microsoft Office PowerPoint</Application>
  <PresentationFormat>Mukautettu</PresentationFormat>
  <Paragraphs>126</Paragraphs>
  <Slides>18</Slides>
  <Notes>0</Notes>
  <HiddenSlides>0</HiddenSlides>
  <MMClips>0</MMClips>
  <ScaleCrop>false</ScaleCrop>
  <HeadingPairs>
    <vt:vector size="4" baseType="variant">
      <vt:variant>
        <vt:lpstr>Teema</vt:lpstr>
      </vt:variant>
      <vt:variant>
        <vt:i4>1</vt:i4>
      </vt:variant>
      <vt:variant>
        <vt:lpstr>Dian otsikot</vt:lpstr>
      </vt:variant>
      <vt:variant>
        <vt:i4>18</vt:i4>
      </vt:variant>
    </vt:vector>
  </HeadingPairs>
  <TitlesOfParts>
    <vt:vector size="19" baseType="lpstr">
      <vt:lpstr>Office-teema</vt:lpstr>
      <vt:lpstr>Ps 3 </vt:lpstr>
      <vt:lpstr>Muisti</vt:lpstr>
      <vt:lpstr>Muisti </vt:lpstr>
      <vt:lpstr>Pohdintaa… </vt:lpstr>
      <vt:lpstr>Miten muisti toimii? </vt:lpstr>
      <vt:lpstr>Mieleen palauttaminen</vt:lpstr>
      <vt:lpstr>  Työmuisti 1 </vt:lpstr>
      <vt:lpstr>    Työmuisti 2 Työmuistia ohjaa keskusyksikkö, jossa on kaksi orjaa: (teoreetikot: Baddeley A., ja Hitch G.) </vt:lpstr>
      <vt:lpstr>Episodinen puskuri</vt:lpstr>
      <vt:lpstr>Unohtaminen </vt:lpstr>
      <vt:lpstr>Sisäiset mallit ja mieleen palauttaminen</vt:lpstr>
      <vt:lpstr>Tunteet ja muistaminen</vt:lpstr>
      <vt:lpstr>Muistihaun lukkiutuminen</vt:lpstr>
      <vt:lpstr>Muistin hermostollinen perusta </vt:lpstr>
      <vt:lpstr>Muistin hermostollinen perusta 2</vt:lpstr>
      <vt:lpstr>Taitomuisti </vt:lpstr>
      <vt:lpstr>Muistista</vt:lpstr>
      <vt:lpstr>Dementikon aivot</vt:lpstr>
    </vt:vector>
  </TitlesOfParts>
  <Company>Siikalatvan kunta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 3 </dc:title>
  <dc:creator>Marja Valkama</dc:creator>
  <cp:lastModifiedBy>Marja Valkama</cp:lastModifiedBy>
  <cp:revision>73</cp:revision>
  <dcterms:created xsi:type="dcterms:W3CDTF">2016-04-11T06:31:19Z</dcterms:created>
  <dcterms:modified xsi:type="dcterms:W3CDTF">2017-04-13T08:20:22Z</dcterms:modified>
</cp:coreProperties>
</file>