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32" r:id="rId4"/>
  </p:sldMasterIdLst>
  <p:notesMasterIdLst>
    <p:notesMasterId r:id="rId13"/>
  </p:notesMasterIdLst>
  <p:sldIdLst>
    <p:sldId id="256" r:id="rId5"/>
    <p:sldId id="268" r:id="rId6"/>
    <p:sldId id="271" r:id="rId7"/>
    <p:sldId id="272" r:id="rId8"/>
    <p:sldId id="273" r:id="rId9"/>
    <p:sldId id="257" r:id="rId10"/>
    <p:sldId id="274" r:id="rId11"/>
    <p:sldId id="27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9" roundtripDataSignature="AMtx7miwVBVbZ76uK0Or19+QVFlUiMYZI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9DE7D07-1FCC-472F-91D6-4139D8B1F6D2}" v="37" dt="2020-10-22T11:14:03.729"/>
  </p1510:revLst>
</p1510:revInfo>
</file>

<file path=ppt/tableStyles.xml><?xml version="1.0" encoding="utf-8"?>
<a:tblStyleLst xmlns:a="http://schemas.openxmlformats.org/drawingml/2006/main" def="{430816F1-FC01-447B-822A-E443AA8D48F7}">
  <a:tblStyle styleId="{430816F1-FC01-447B-822A-E443AA8D48F7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8799B23B-EC83-4686-B30A-512413B5E67A}" styleName="Vaalea tyyli 3 - Korostus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EC20E35-A176-4012-BC5E-935CFFF8708E}" styleName="Normaali tyyli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Vaalea tyyli 2 - Korostus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customschemas.google.com/relationships/presentationmetadata" Target="meta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 Purola" userId="e3225e4c-68f7-4c12-bf7e-43dbe7929f7a" providerId="ADAL" clId="{BDEB2579-D51B-4287-AAF7-76BA70E1ABB0}"/>
    <pc:docChg chg="undo custSel addSld delSld modSld sldOrd">
      <pc:chgData name="Mari Purola" userId="e3225e4c-68f7-4c12-bf7e-43dbe7929f7a" providerId="ADAL" clId="{BDEB2579-D51B-4287-AAF7-76BA70E1ABB0}" dt="2020-10-22T11:15:16.855" v="531" actId="113"/>
      <pc:docMkLst>
        <pc:docMk/>
      </pc:docMkLst>
      <pc:sldChg chg="modSp">
        <pc:chgData name="Mari Purola" userId="e3225e4c-68f7-4c12-bf7e-43dbe7929f7a" providerId="ADAL" clId="{BDEB2579-D51B-4287-AAF7-76BA70E1ABB0}" dt="2020-10-22T10:42:20.325" v="2" actId="113"/>
        <pc:sldMkLst>
          <pc:docMk/>
          <pc:sldMk cId="0" sldId="256"/>
        </pc:sldMkLst>
        <pc:spChg chg="mod">
          <ac:chgData name="Mari Purola" userId="e3225e4c-68f7-4c12-bf7e-43dbe7929f7a" providerId="ADAL" clId="{BDEB2579-D51B-4287-AAF7-76BA70E1ABB0}" dt="2020-10-22T10:42:20.325" v="2" actId="113"/>
          <ac:spMkLst>
            <pc:docMk/>
            <pc:sldMk cId="0" sldId="256"/>
            <ac:spMk id="159" creationId="{00000000-0000-0000-0000-000000000000}"/>
          </ac:spMkLst>
        </pc:spChg>
      </pc:sldChg>
      <pc:sldChg chg="modSp">
        <pc:chgData name="Mari Purola" userId="e3225e4c-68f7-4c12-bf7e-43dbe7929f7a" providerId="ADAL" clId="{BDEB2579-D51B-4287-AAF7-76BA70E1ABB0}" dt="2020-10-22T11:02:02.800" v="184" actId="5793"/>
        <pc:sldMkLst>
          <pc:docMk/>
          <pc:sldMk cId="0" sldId="257"/>
        </pc:sldMkLst>
        <pc:spChg chg="mod">
          <ac:chgData name="Mari Purola" userId="e3225e4c-68f7-4c12-bf7e-43dbe7929f7a" providerId="ADAL" clId="{BDEB2579-D51B-4287-AAF7-76BA70E1ABB0}" dt="2020-10-22T11:01:02.227" v="175" actId="14100"/>
          <ac:spMkLst>
            <pc:docMk/>
            <pc:sldMk cId="0" sldId="257"/>
            <ac:spMk id="2" creationId="{499399E8-A2EE-4519-8F73-C07DB40CA771}"/>
          </ac:spMkLst>
        </pc:spChg>
        <pc:spChg chg="mod">
          <ac:chgData name="Mari Purola" userId="e3225e4c-68f7-4c12-bf7e-43dbe7929f7a" providerId="ADAL" clId="{BDEB2579-D51B-4287-AAF7-76BA70E1ABB0}" dt="2020-10-22T10:54:58.082" v="109" actId="113"/>
          <ac:spMkLst>
            <pc:docMk/>
            <pc:sldMk cId="0" sldId="257"/>
            <ac:spMk id="165" creationId="{00000000-0000-0000-0000-000000000000}"/>
          </ac:spMkLst>
        </pc:spChg>
        <pc:graphicFrameChg chg="mod modGraphic">
          <ac:chgData name="Mari Purola" userId="e3225e4c-68f7-4c12-bf7e-43dbe7929f7a" providerId="ADAL" clId="{BDEB2579-D51B-4287-AAF7-76BA70E1ABB0}" dt="2020-10-22T11:02:02.800" v="184" actId="5793"/>
          <ac:graphicFrameMkLst>
            <pc:docMk/>
            <pc:sldMk cId="0" sldId="257"/>
            <ac:graphicFrameMk id="166" creationId="{00000000-0000-0000-0000-000000000000}"/>
          </ac:graphicFrameMkLst>
        </pc:graphicFrameChg>
      </pc:sldChg>
      <pc:sldChg chg="del">
        <pc:chgData name="Mari Purola" userId="e3225e4c-68f7-4c12-bf7e-43dbe7929f7a" providerId="ADAL" clId="{BDEB2579-D51B-4287-AAF7-76BA70E1ABB0}" dt="2020-10-22T11:07:28.162" v="254" actId="47"/>
        <pc:sldMkLst>
          <pc:docMk/>
          <pc:sldMk cId="0" sldId="260"/>
        </pc:sldMkLst>
      </pc:sldChg>
      <pc:sldChg chg="del">
        <pc:chgData name="Mari Purola" userId="e3225e4c-68f7-4c12-bf7e-43dbe7929f7a" providerId="ADAL" clId="{BDEB2579-D51B-4287-AAF7-76BA70E1ABB0}" dt="2020-10-22T11:07:28.162" v="254" actId="47"/>
        <pc:sldMkLst>
          <pc:docMk/>
          <pc:sldMk cId="0" sldId="261"/>
        </pc:sldMkLst>
      </pc:sldChg>
      <pc:sldChg chg="addSp delSp modSp mod ord modClrScheme chgLayout">
        <pc:chgData name="Mari Purola" userId="e3225e4c-68f7-4c12-bf7e-43dbe7929f7a" providerId="ADAL" clId="{BDEB2579-D51B-4287-AAF7-76BA70E1ABB0}" dt="2020-10-22T11:12:20.513" v="487" actId="255"/>
        <pc:sldMkLst>
          <pc:docMk/>
          <pc:sldMk cId="0" sldId="268"/>
        </pc:sldMkLst>
        <pc:spChg chg="mod ord">
          <ac:chgData name="Mari Purola" userId="e3225e4c-68f7-4c12-bf7e-43dbe7929f7a" providerId="ADAL" clId="{BDEB2579-D51B-4287-AAF7-76BA70E1ABB0}" dt="2020-10-22T10:45:03.507" v="7" actId="700"/>
          <ac:spMkLst>
            <pc:docMk/>
            <pc:sldMk cId="0" sldId="268"/>
            <ac:spMk id="2" creationId="{AF57F813-F4B2-470C-BF3A-3A0A3098E375}"/>
          </ac:spMkLst>
        </pc:spChg>
        <pc:spChg chg="add del mod ord">
          <ac:chgData name="Mari Purola" userId="e3225e4c-68f7-4c12-bf7e-43dbe7929f7a" providerId="ADAL" clId="{BDEB2579-D51B-4287-AAF7-76BA70E1ABB0}" dt="2020-10-22T10:47:59.527" v="27"/>
          <ac:spMkLst>
            <pc:docMk/>
            <pc:sldMk cId="0" sldId="268"/>
            <ac:spMk id="3" creationId="{1F014EAA-37EA-4428-8CC8-C19D8CA31329}"/>
          </ac:spMkLst>
        </pc:spChg>
        <pc:spChg chg="mod ord">
          <ac:chgData name="Mari Purola" userId="e3225e4c-68f7-4c12-bf7e-43dbe7929f7a" providerId="ADAL" clId="{BDEB2579-D51B-4287-AAF7-76BA70E1ABB0}" dt="2020-10-22T10:45:03.507" v="7" actId="700"/>
          <ac:spMkLst>
            <pc:docMk/>
            <pc:sldMk cId="0" sldId="268"/>
            <ac:spMk id="171" creationId="{00000000-0000-0000-0000-000000000000}"/>
          </ac:spMkLst>
        </pc:spChg>
        <pc:spChg chg="mod ord">
          <ac:chgData name="Mari Purola" userId="e3225e4c-68f7-4c12-bf7e-43dbe7929f7a" providerId="ADAL" clId="{BDEB2579-D51B-4287-AAF7-76BA70E1ABB0}" dt="2020-10-22T11:12:20.513" v="487" actId="255"/>
          <ac:spMkLst>
            <pc:docMk/>
            <pc:sldMk cId="0" sldId="268"/>
            <ac:spMk id="172" creationId="{00000000-0000-0000-0000-000000000000}"/>
          </ac:spMkLst>
        </pc:spChg>
        <pc:picChg chg="add del mod">
          <ac:chgData name="Mari Purola" userId="e3225e4c-68f7-4c12-bf7e-43dbe7929f7a" providerId="ADAL" clId="{BDEB2579-D51B-4287-AAF7-76BA70E1ABB0}" dt="2020-10-22T10:48:03.756" v="29" actId="14100"/>
          <ac:picMkLst>
            <pc:docMk/>
            <pc:sldMk cId="0" sldId="268"/>
            <ac:picMk id="4" creationId="{BE2B5289-9DEC-4AF5-B5BD-F83E056981F4}"/>
          </ac:picMkLst>
        </pc:picChg>
      </pc:sldChg>
      <pc:sldChg chg="del">
        <pc:chgData name="Mari Purola" userId="e3225e4c-68f7-4c12-bf7e-43dbe7929f7a" providerId="ADAL" clId="{BDEB2579-D51B-4287-AAF7-76BA70E1ABB0}" dt="2020-10-22T11:07:28.162" v="254" actId="47"/>
        <pc:sldMkLst>
          <pc:docMk/>
          <pc:sldMk cId="0" sldId="269"/>
        </pc:sldMkLst>
      </pc:sldChg>
      <pc:sldChg chg="del">
        <pc:chgData name="Mari Purola" userId="e3225e4c-68f7-4c12-bf7e-43dbe7929f7a" providerId="ADAL" clId="{BDEB2579-D51B-4287-AAF7-76BA70E1ABB0}" dt="2020-10-22T11:07:28.162" v="254" actId="47"/>
        <pc:sldMkLst>
          <pc:docMk/>
          <pc:sldMk cId="0" sldId="270"/>
        </pc:sldMkLst>
      </pc:sldChg>
      <pc:sldChg chg="modSp new">
        <pc:chgData name="Mari Purola" userId="e3225e4c-68f7-4c12-bf7e-43dbe7929f7a" providerId="ADAL" clId="{BDEB2579-D51B-4287-AAF7-76BA70E1ABB0}" dt="2020-10-22T11:12:35.207" v="489" actId="14100"/>
        <pc:sldMkLst>
          <pc:docMk/>
          <pc:sldMk cId="841226712" sldId="271"/>
        </pc:sldMkLst>
        <pc:spChg chg="mod">
          <ac:chgData name="Mari Purola" userId="e3225e4c-68f7-4c12-bf7e-43dbe7929f7a" providerId="ADAL" clId="{BDEB2579-D51B-4287-AAF7-76BA70E1ABB0}" dt="2020-10-22T10:48:33.738" v="32" actId="113"/>
          <ac:spMkLst>
            <pc:docMk/>
            <pc:sldMk cId="841226712" sldId="271"/>
            <ac:spMk id="2" creationId="{F6216DEE-67B8-4A30-91E7-E4FD03841850}"/>
          </ac:spMkLst>
        </pc:spChg>
        <pc:spChg chg="mod">
          <ac:chgData name="Mari Purola" userId="e3225e4c-68f7-4c12-bf7e-43dbe7929f7a" providerId="ADAL" clId="{BDEB2579-D51B-4287-AAF7-76BA70E1ABB0}" dt="2020-10-22T11:12:35.207" v="489" actId="14100"/>
          <ac:spMkLst>
            <pc:docMk/>
            <pc:sldMk cId="841226712" sldId="271"/>
            <ac:spMk id="3" creationId="{ABE9A314-DF7A-40BC-9DBC-BB354F4A9D1C}"/>
          </ac:spMkLst>
        </pc:spChg>
      </pc:sldChg>
      <pc:sldChg chg="modSp new">
        <pc:chgData name="Mari Purola" userId="e3225e4c-68f7-4c12-bf7e-43dbe7929f7a" providerId="ADAL" clId="{BDEB2579-D51B-4287-AAF7-76BA70E1ABB0}" dt="2020-10-22T11:09:28.930" v="341" actId="20577"/>
        <pc:sldMkLst>
          <pc:docMk/>
          <pc:sldMk cId="571827779" sldId="272"/>
        </pc:sldMkLst>
        <pc:spChg chg="mod">
          <ac:chgData name="Mari Purola" userId="e3225e4c-68f7-4c12-bf7e-43dbe7929f7a" providerId="ADAL" clId="{BDEB2579-D51B-4287-AAF7-76BA70E1ABB0}" dt="2020-10-22T10:50:09.544" v="56" actId="113"/>
          <ac:spMkLst>
            <pc:docMk/>
            <pc:sldMk cId="571827779" sldId="272"/>
            <ac:spMk id="2" creationId="{627E734B-9851-491F-A366-3DC58D31FB81}"/>
          </ac:spMkLst>
        </pc:spChg>
        <pc:spChg chg="mod">
          <ac:chgData name="Mari Purola" userId="e3225e4c-68f7-4c12-bf7e-43dbe7929f7a" providerId="ADAL" clId="{BDEB2579-D51B-4287-AAF7-76BA70E1ABB0}" dt="2020-10-22T11:09:28.930" v="341" actId="20577"/>
          <ac:spMkLst>
            <pc:docMk/>
            <pc:sldMk cId="571827779" sldId="272"/>
            <ac:spMk id="3" creationId="{80DF780B-5349-44C8-A7D3-7DF23B1CE872}"/>
          </ac:spMkLst>
        </pc:spChg>
      </pc:sldChg>
      <pc:sldChg chg="modSp new">
        <pc:chgData name="Mari Purola" userId="e3225e4c-68f7-4c12-bf7e-43dbe7929f7a" providerId="ADAL" clId="{BDEB2579-D51B-4287-AAF7-76BA70E1ABB0}" dt="2020-10-22T11:14:51.874" v="530" actId="113"/>
        <pc:sldMkLst>
          <pc:docMk/>
          <pc:sldMk cId="22008291" sldId="273"/>
        </pc:sldMkLst>
        <pc:spChg chg="mod">
          <ac:chgData name="Mari Purola" userId="e3225e4c-68f7-4c12-bf7e-43dbe7929f7a" providerId="ADAL" clId="{BDEB2579-D51B-4287-AAF7-76BA70E1ABB0}" dt="2020-10-22T10:52:29.729" v="82" actId="113"/>
          <ac:spMkLst>
            <pc:docMk/>
            <pc:sldMk cId="22008291" sldId="273"/>
            <ac:spMk id="2" creationId="{BAA79AB1-9F61-4D4A-A4FE-E37B5F958DEE}"/>
          </ac:spMkLst>
        </pc:spChg>
        <pc:spChg chg="mod">
          <ac:chgData name="Mari Purola" userId="e3225e4c-68f7-4c12-bf7e-43dbe7929f7a" providerId="ADAL" clId="{BDEB2579-D51B-4287-AAF7-76BA70E1ABB0}" dt="2020-10-22T11:14:51.874" v="530" actId="113"/>
          <ac:spMkLst>
            <pc:docMk/>
            <pc:sldMk cId="22008291" sldId="273"/>
            <ac:spMk id="3" creationId="{05EFBBB8-EDCE-4F2A-8644-80D3D23D2CAB}"/>
          </ac:spMkLst>
        </pc:spChg>
      </pc:sldChg>
      <pc:sldChg chg="modSp new">
        <pc:chgData name="Mari Purola" userId="e3225e4c-68f7-4c12-bf7e-43dbe7929f7a" providerId="ADAL" clId="{BDEB2579-D51B-4287-AAF7-76BA70E1ABB0}" dt="2020-10-22T11:15:16.855" v="531" actId="113"/>
        <pc:sldMkLst>
          <pc:docMk/>
          <pc:sldMk cId="1183586506" sldId="274"/>
        </pc:sldMkLst>
        <pc:spChg chg="mod">
          <ac:chgData name="Mari Purola" userId="e3225e4c-68f7-4c12-bf7e-43dbe7929f7a" providerId="ADAL" clId="{BDEB2579-D51B-4287-AAF7-76BA70E1ABB0}" dt="2020-10-22T11:02:47.486" v="188" actId="20577"/>
          <ac:spMkLst>
            <pc:docMk/>
            <pc:sldMk cId="1183586506" sldId="274"/>
            <ac:spMk id="2" creationId="{076CECAD-22BC-4B34-813F-5875ACEB7864}"/>
          </ac:spMkLst>
        </pc:spChg>
        <pc:spChg chg="mod">
          <ac:chgData name="Mari Purola" userId="e3225e4c-68f7-4c12-bf7e-43dbe7929f7a" providerId="ADAL" clId="{BDEB2579-D51B-4287-AAF7-76BA70E1ABB0}" dt="2020-10-22T11:15:16.855" v="531" actId="113"/>
          <ac:spMkLst>
            <pc:docMk/>
            <pc:sldMk cId="1183586506" sldId="274"/>
            <ac:spMk id="3" creationId="{EE59511F-D2F8-4F46-81B1-1F857BF00792}"/>
          </ac:spMkLst>
        </pc:spChg>
      </pc:sldChg>
      <pc:sldChg chg="modSp new">
        <pc:chgData name="Mari Purola" userId="e3225e4c-68f7-4c12-bf7e-43dbe7929f7a" providerId="ADAL" clId="{BDEB2579-D51B-4287-AAF7-76BA70E1ABB0}" dt="2020-10-22T11:07:15.861" v="253" actId="27636"/>
        <pc:sldMkLst>
          <pc:docMk/>
          <pc:sldMk cId="2797413640" sldId="275"/>
        </pc:sldMkLst>
        <pc:spChg chg="mod">
          <ac:chgData name="Mari Purola" userId="e3225e4c-68f7-4c12-bf7e-43dbe7929f7a" providerId="ADAL" clId="{BDEB2579-D51B-4287-AAF7-76BA70E1ABB0}" dt="2020-10-22T11:05:42.770" v="220" actId="113"/>
          <ac:spMkLst>
            <pc:docMk/>
            <pc:sldMk cId="2797413640" sldId="275"/>
            <ac:spMk id="2" creationId="{BDD0C1E6-46E1-484B-8A54-1AD3D84F5912}"/>
          </ac:spMkLst>
        </pc:spChg>
        <pc:spChg chg="mod">
          <ac:chgData name="Mari Purola" userId="e3225e4c-68f7-4c12-bf7e-43dbe7929f7a" providerId="ADAL" clId="{BDEB2579-D51B-4287-AAF7-76BA70E1ABB0}" dt="2020-10-22T11:07:15.861" v="253" actId="27636"/>
          <ac:spMkLst>
            <pc:docMk/>
            <pc:sldMk cId="2797413640" sldId="275"/>
            <ac:spMk id="3" creationId="{17B24429-0B53-4CF9-B9CE-ACF918A833C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57" name="Google Shape;15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69" name="Google Shape;16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63" name="Google Shape;16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6681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301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2753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7011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4081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2065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9533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5018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4425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6411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7028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© Sanoma Pro, Tekijät ● Mieli 1 Toimiva ja oppiva ihminen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0910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sldNum="0"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3" name="Rectangle 99">
            <a:extLst>
              <a:ext uri="{FF2B5EF4-FFF2-40B4-BE49-F238E27FC236}">
                <a16:creationId xmlns:a16="http://schemas.microsoft.com/office/drawing/2014/main" id="{070784CE-9DD4-4C2D-88B9-D219730A470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274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Google Shape;159;p1"/>
          <p:cNvSpPr txBox="1">
            <a:spLocks noGrp="1"/>
          </p:cNvSpPr>
          <p:nvPr>
            <p:ph type="ctrTitle"/>
          </p:nvPr>
        </p:nvSpPr>
        <p:spPr>
          <a:xfrm>
            <a:off x="5258134" y="640080"/>
            <a:ext cx="6293689" cy="3652405"/>
          </a:xfrm>
          <a:prstGeom prst="rect">
            <a:avLst/>
          </a:prstGeom>
        </p:spPr>
        <p:txBody>
          <a:bodyPr spcFirstLastPara="1" lIns="91425" tIns="45700" rIns="91425" bIns="45700" anchor="b" anchorCtr="0">
            <a:normAutofit/>
          </a:bodyPr>
          <a:lstStyle/>
          <a:p>
            <a:pPr lvl="0" algn="l">
              <a:spcBef>
                <a:spcPts val="0"/>
              </a:spcBef>
              <a:buClr>
                <a:schemeClr val="dk1"/>
              </a:buClr>
              <a:buSzPts val="6000"/>
            </a:pPr>
            <a:r>
              <a:rPr lang="en-US" sz="4400" dirty="0">
                <a:cs typeface="Calibri Light"/>
              </a:rPr>
              <a:t>9 </a:t>
            </a:r>
            <a:r>
              <a:rPr lang="en-US" sz="4400" dirty="0" err="1">
                <a:cs typeface="Calibri Light"/>
              </a:rPr>
              <a:t>Kulttuuri</a:t>
            </a:r>
            <a:r>
              <a:rPr lang="en-US" sz="4400" dirty="0">
                <a:cs typeface="Calibri Light"/>
              </a:rPr>
              <a:t> </a:t>
            </a:r>
            <a:r>
              <a:rPr lang="en-US" sz="4400" dirty="0" err="1">
                <a:cs typeface="Calibri Light"/>
              </a:rPr>
              <a:t>muokkaa</a:t>
            </a:r>
            <a:r>
              <a:rPr lang="en-US" sz="4400" dirty="0">
                <a:cs typeface="Calibri Light"/>
              </a:rPr>
              <a:t> </a:t>
            </a:r>
            <a:r>
              <a:rPr lang="en-US" sz="4400" dirty="0" err="1">
                <a:cs typeface="Calibri Light"/>
              </a:rPr>
              <a:t>ihmistä</a:t>
            </a:r>
            <a:r>
              <a:rPr lang="en-US" sz="4400" dirty="0">
                <a:cs typeface="Calibri Light"/>
              </a:rPr>
              <a:t> </a:t>
            </a:r>
            <a:endParaRPr lang="fi-FI" sz="4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184" name="Straight Connector 101">
            <a:extLst>
              <a:ext uri="{FF2B5EF4-FFF2-40B4-BE49-F238E27FC236}">
                <a16:creationId xmlns:a16="http://schemas.microsoft.com/office/drawing/2014/main" id="{640A410A-1838-4131-95A6-2BE4F8D412F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309640" y="4388141"/>
            <a:ext cx="58521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57580CC5-245A-4EFD-8167-0D7B405A9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42932" y="6470704"/>
            <a:ext cx="5403037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 dirty="0"/>
              <a:t>© Sanoma Pro, Tekijät ● Mieli 1 Toimiva ja oppiva ihminen 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035FC95-0DD1-49BA-BB1F-BCABFA4137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138" y="2620391"/>
            <a:ext cx="4669360" cy="176775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ts val="4400"/>
            </a:pPr>
            <a:r>
              <a:rPr lang="en-US" sz="5400" dirty="0" err="1">
                <a:cs typeface="Calibri Light"/>
              </a:rPr>
              <a:t>Kulttuurinen</a:t>
            </a:r>
            <a:r>
              <a:rPr lang="en-US" sz="5400" dirty="0">
                <a:cs typeface="Calibri Light"/>
              </a:rPr>
              <a:t> </a:t>
            </a:r>
            <a:r>
              <a:rPr lang="en-US" sz="5400" dirty="0" err="1">
                <a:cs typeface="Calibri Light"/>
              </a:rPr>
              <a:t>näkökulma</a:t>
            </a:r>
            <a:r>
              <a:rPr lang="en-US" sz="5400" dirty="0">
                <a:cs typeface="Calibri Light"/>
              </a:rPr>
              <a:t> </a:t>
            </a:r>
            <a:r>
              <a:rPr lang="en-US" sz="5400" dirty="0" err="1">
                <a:cs typeface="Calibri Light"/>
              </a:rPr>
              <a:t>ihmisen</a:t>
            </a:r>
            <a:r>
              <a:rPr lang="en-US" sz="5400" dirty="0">
                <a:cs typeface="Calibri Light"/>
              </a:rPr>
              <a:t> </a:t>
            </a:r>
            <a:r>
              <a:rPr lang="en-US" sz="5400" dirty="0" err="1">
                <a:cs typeface="Calibri Light"/>
              </a:rPr>
              <a:t>toimintaan</a:t>
            </a:r>
            <a:endParaRPr dirty="0"/>
          </a:p>
        </p:txBody>
      </p:sp>
      <p:sp>
        <p:nvSpPr>
          <p:cNvPr id="172" name="Google Shape;172;p3"/>
          <p:cNvSpPr txBox="1">
            <a:spLocks noGrp="1"/>
          </p:cNvSpPr>
          <p:nvPr>
            <p:ph sz="half" idx="1"/>
          </p:nvPr>
        </p:nvSpPr>
        <p:spPr>
          <a:xfrm>
            <a:off x="1024127" y="2084832"/>
            <a:ext cx="4754880" cy="4385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Miten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kulttuuri</a:t>
            </a:r>
            <a:r>
              <a:rPr lang="en-US" sz="2400" dirty="0">
                <a:ea typeface="+mn-lt"/>
                <a:cs typeface="+mn-lt"/>
              </a:rPr>
              <a:t> </a:t>
            </a:r>
            <a:r>
              <a:rPr lang="en-US" sz="2400" dirty="0" err="1">
                <a:ea typeface="+mn-lt"/>
                <a:cs typeface="+mn-lt"/>
              </a:rPr>
              <a:t>vaikuttaa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yksilön</a:t>
            </a:r>
            <a:r>
              <a:rPr lang="en-US" sz="2400" dirty="0">
                <a:ea typeface="+mn-lt"/>
                <a:cs typeface="+mn-lt"/>
              </a:rPr>
              <a:t> </a:t>
            </a:r>
            <a:r>
              <a:rPr lang="en-US" sz="2400" dirty="0" err="1">
                <a:ea typeface="+mn-lt"/>
                <a:cs typeface="+mn-lt"/>
              </a:rPr>
              <a:t>psyykkiseen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toimintaan</a:t>
            </a:r>
            <a:r>
              <a:rPr lang="en-US" sz="2400" dirty="0">
                <a:ea typeface="+mn-lt"/>
                <a:cs typeface="+mn-lt"/>
              </a:rPr>
              <a:t>?</a:t>
            </a:r>
            <a:endParaRPr lang="en-US" sz="2400" dirty="0">
              <a:cs typeface="Calibri" panose="020F0502020204030204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esim</a:t>
            </a:r>
            <a:r>
              <a:rPr lang="en-US" sz="2000" dirty="0">
                <a:ea typeface="+mn-lt"/>
                <a:cs typeface="+mn-lt"/>
              </a:rPr>
              <a:t>. </a:t>
            </a:r>
            <a:r>
              <a:rPr lang="en-US" sz="2000" dirty="0" err="1">
                <a:ea typeface="+mn-lt"/>
                <a:cs typeface="+mn-lt"/>
              </a:rPr>
              <a:t>kieli</a:t>
            </a:r>
            <a:r>
              <a:rPr lang="en-US" sz="2000" dirty="0">
                <a:ea typeface="+mn-lt"/>
                <a:cs typeface="+mn-lt"/>
              </a:rPr>
              <a:t>, </a:t>
            </a:r>
            <a:r>
              <a:rPr lang="en-US" sz="2000" dirty="0" err="1">
                <a:ea typeface="+mn-lt"/>
                <a:cs typeface="+mn-lt"/>
              </a:rPr>
              <a:t>ajattelu</a:t>
            </a:r>
            <a:r>
              <a:rPr lang="en-US" sz="2000" dirty="0">
                <a:ea typeface="+mn-lt"/>
                <a:cs typeface="+mn-lt"/>
              </a:rPr>
              <a:t>, </a:t>
            </a:r>
            <a:r>
              <a:rPr lang="en-US" sz="2000" dirty="0" err="1">
                <a:ea typeface="+mn-lt"/>
                <a:cs typeface="+mn-lt"/>
              </a:rPr>
              <a:t>ajan</a:t>
            </a:r>
            <a:r>
              <a:rPr lang="en-US" sz="2000" dirty="0">
                <a:ea typeface="+mn-lt"/>
                <a:cs typeface="+mn-lt"/>
              </a:rPr>
              <a:t>, </a:t>
            </a:r>
            <a:r>
              <a:rPr lang="en-US" sz="2000" dirty="0" err="1">
                <a:ea typeface="+mn-lt"/>
                <a:cs typeface="+mn-lt"/>
              </a:rPr>
              <a:t>tilan</a:t>
            </a:r>
            <a:r>
              <a:rPr lang="en-US" sz="2000" dirty="0">
                <a:ea typeface="+mn-lt"/>
                <a:cs typeface="+mn-lt"/>
              </a:rPr>
              <a:t> ja </a:t>
            </a:r>
            <a:r>
              <a:rPr lang="en-US" sz="2000" dirty="0" err="1">
                <a:ea typeface="+mn-lt"/>
                <a:cs typeface="+mn-lt"/>
              </a:rPr>
              <a:t>värien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havaitseminen</a:t>
            </a:r>
            <a:r>
              <a:rPr lang="en-US" sz="2000" dirty="0">
                <a:ea typeface="+mn-lt"/>
                <a:cs typeface="+mn-lt"/>
              </a:rPr>
              <a:t>, </a:t>
            </a:r>
            <a:r>
              <a:rPr lang="en-US" sz="2000" dirty="0" err="1">
                <a:ea typeface="+mn-lt"/>
                <a:cs typeface="+mn-lt"/>
              </a:rPr>
              <a:t>tunnekokemukset</a:t>
            </a:r>
            <a:r>
              <a:rPr lang="en-US" sz="2000" dirty="0">
                <a:ea typeface="+mn-lt"/>
                <a:cs typeface="+mn-lt"/>
              </a:rPr>
              <a:t>, </a:t>
            </a:r>
            <a:r>
              <a:rPr lang="en-US" sz="2000" dirty="0" err="1">
                <a:ea typeface="+mn-lt"/>
                <a:cs typeface="+mn-lt"/>
              </a:rPr>
              <a:t>tunneilmaisu</a:t>
            </a:r>
            <a:r>
              <a:rPr lang="en-US" sz="2000" dirty="0">
                <a:ea typeface="+mn-lt"/>
                <a:cs typeface="+mn-lt"/>
              </a:rPr>
              <a:t> ja </a:t>
            </a:r>
            <a:r>
              <a:rPr lang="en-US" sz="2000" dirty="0" err="1">
                <a:ea typeface="+mn-lt"/>
                <a:cs typeface="+mn-lt"/>
              </a:rPr>
              <a:t>tunteiden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säätely</a:t>
            </a:r>
            <a:endParaRPr lang="en-US" sz="2000" dirty="0">
              <a:ea typeface="+mn-lt"/>
              <a:cs typeface="+mn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Miten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kulttuuri</a:t>
            </a:r>
            <a:r>
              <a:rPr lang="en-US" sz="2400" dirty="0">
                <a:ea typeface="+mn-lt"/>
                <a:cs typeface="+mn-lt"/>
              </a:rPr>
              <a:t> </a:t>
            </a:r>
            <a:r>
              <a:rPr lang="en-US" sz="2400" dirty="0" err="1">
                <a:ea typeface="+mn-lt"/>
                <a:cs typeface="+mn-lt"/>
              </a:rPr>
              <a:t>vaikuttaa</a:t>
            </a:r>
            <a:r>
              <a:rPr lang="en-US" sz="2400" dirty="0">
                <a:ea typeface="+mn-lt"/>
                <a:cs typeface="+mn-lt"/>
              </a:rPr>
              <a:t> </a:t>
            </a:r>
            <a:r>
              <a:rPr lang="en-US" sz="2400" dirty="0" err="1">
                <a:ea typeface="+mn-lt"/>
                <a:cs typeface="+mn-lt"/>
              </a:rPr>
              <a:t>yhteisöihin</a:t>
            </a:r>
            <a:r>
              <a:rPr lang="en-US" sz="2400" dirty="0">
                <a:ea typeface="+mn-lt"/>
                <a:cs typeface="+mn-lt"/>
              </a:rPr>
              <a:t>?</a:t>
            </a:r>
            <a:endParaRPr lang="en-US" sz="2400" dirty="0">
              <a:cs typeface="Calibri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esim</a:t>
            </a:r>
            <a:r>
              <a:rPr lang="en-US" sz="2000" dirty="0">
                <a:ea typeface="+mn-lt"/>
                <a:cs typeface="+mn-lt"/>
              </a:rPr>
              <a:t>. </a:t>
            </a:r>
            <a:r>
              <a:rPr lang="en-US" sz="2000" dirty="0" err="1">
                <a:ea typeface="+mn-lt"/>
                <a:cs typeface="+mn-lt"/>
              </a:rPr>
              <a:t>tärkeinä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pidetyt</a:t>
            </a:r>
            <a:r>
              <a:rPr lang="en-US" sz="2000" dirty="0">
                <a:ea typeface="+mn-lt"/>
                <a:cs typeface="+mn-lt"/>
              </a:rPr>
              <a:t> </a:t>
            </a:r>
            <a:r>
              <a:rPr lang="en-US" sz="2000" dirty="0" err="1">
                <a:ea typeface="+mn-lt"/>
                <a:cs typeface="+mn-lt"/>
              </a:rPr>
              <a:t>arvot</a:t>
            </a:r>
            <a:r>
              <a:rPr lang="en-US" sz="2000" dirty="0">
                <a:ea typeface="+mn-lt"/>
                <a:cs typeface="+mn-lt"/>
              </a:rPr>
              <a:t>, </a:t>
            </a:r>
            <a:r>
              <a:rPr lang="en-US" sz="2000" dirty="0" err="1">
                <a:ea typeface="+mn-lt"/>
                <a:cs typeface="+mn-lt"/>
              </a:rPr>
              <a:t>normit</a:t>
            </a:r>
            <a:r>
              <a:rPr lang="en-US" sz="2000" dirty="0">
                <a:ea typeface="+mn-lt"/>
                <a:cs typeface="+mn-lt"/>
              </a:rPr>
              <a:t> ja </a:t>
            </a:r>
            <a:r>
              <a:rPr lang="en-US" sz="2000" dirty="0" err="1">
                <a:ea typeface="+mn-lt"/>
                <a:cs typeface="+mn-lt"/>
              </a:rPr>
              <a:t>taidot</a:t>
            </a:r>
            <a:endParaRPr lang="en-US" sz="2000" dirty="0">
              <a:ea typeface="+mn-lt"/>
              <a:cs typeface="+mn-lt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kulttuurierot</a:t>
            </a:r>
            <a:endParaRPr lang="en-US" sz="2000" dirty="0">
              <a:ea typeface="+mn-lt"/>
              <a:cs typeface="+mn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 </a:t>
            </a:r>
            <a:r>
              <a:rPr lang="en-US" sz="2400" dirty="0" err="1">
                <a:cs typeface="Calibri"/>
              </a:rPr>
              <a:t>Miten</a:t>
            </a:r>
            <a:r>
              <a:rPr lang="en-US" sz="2400" dirty="0">
                <a:cs typeface="Calibri"/>
              </a:rPr>
              <a:t> </a:t>
            </a:r>
            <a:r>
              <a:rPr lang="en-US" sz="2400" dirty="0" err="1">
                <a:cs typeface="Calibri"/>
              </a:rPr>
              <a:t>ihmiset</a:t>
            </a:r>
            <a:r>
              <a:rPr lang="en-US" sz="2400" dirty="0">
                <a:cs typeface="Calibri"/>
              </a:rPr>
              <a:t> </a:t>
            </a:r>
            <a:r>
              <a:rPr lang="en-US" sz="2400" dirty="0" err="1">
                <a:cs typeface="Calibri"/>
              </a:rPr>
              <a:t>muokkavat</a:t>
            </a:r>
            <a:r>
              <a:rPr lang="en-US" sz="2400" dirty="0">
                <a:cs typeface="Calibri"/>
              </a:rPr>
              <a:t> </a:t>
            </a:r>
            <a:r>
              <a:rPr lang="en-US" sz="2400" dirty="0" err="1">
                <a:cs typeface="Calibri"/>
              </a:rPr>
              <a:t>kulttuuria</a:t>
            </a:r>
            <a:r>
              <a:rPr lang="en-US" sz="2400" dirty="0">
                <a:cs typeface="Calibri"/>
              </a:rPr>
              <a:t>?</a:t>
            </a:r>
            <a:endParaRPr sz="2400" dirty="0"/>
          </a:p>
        </p:txBody>
      </p:sp>
      <p:pic>
        <p:nvPicPr>
          <p:cNvPr id="4" name="Sisällön paikkamerkki 3">
            <a:extLst>
              <a:ext uri="{FF2B5EF4-FFF2-40B4-BE49-F238E27FC236}">
                <a16:creationId xmlns:a16="http://schemas.microsoft.com/office/drawing/2014/main" id="{BE2B5289-9DEC-4AF5-B5BD-F83E056981F4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622574" y="1452881"/>
            <a:ext cx="4180040" cy="4819904"/>
          </a:xfrm>
          <a:prstGeom prst="rect">
            <a:avLst/>
          </a:prstGeom>
        </p:spPr>
      </p:pic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AF57F813-F4B2-470C-BF3A-3A0A3098E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6216DEE-67B8-4A30-91E7-E4FD03841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cs typeface="Calibri Light"/>
              </a:rPr>
              <a:t>Kulttuuri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BE9A314-DF7A-40BC-9DBC-BB354F4A9D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9720073" cy="402336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Ihmisten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moninaista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ajattelua</a:t>
            </a:r>
            <a:r>
              <a:rPr lang="en-US" sz="2400" dirty="0">
                <a:ea typeface="+mn-lt"/>
                <a:cs typeface="+mn-lt"/>
              </a:rPr>
              <a:t> ja </a:t>
            </a:r>
            <a:r>
              <a:rPr lang="en-US" sz="2400" dirty="0" err="1">
                <a:ea typeface="+mn-lt"/>
                <a:cs typeface="+mn-lt"/>
              </a:rPr>
              <a:t>toimintaa</a:t>
            </a:r>
            <a:endParaRPr lang="en-US" sz="2400" dirty="0">
              <a:ea typeface="+mn-lt"/>
              <a:cs typeface="+mn-lt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esim</a:t>
            </a:r>
            <a:r>
              <a:rPr lang="en-US" sz="2000" dirty="0">
                <a:ea typeface="+mn-lt"/>
                <a:cs typeface="+mn-lt"/>
              </a:rPr>
              <a:t>. </a:t>
            </a:r>
            <a:r>
              <a:rPr lang="en-US" sz="2000" dirty="0" err="1">
                <a:ea typeface="+mn-lt"/>
                <a:cs typeface="+mn-lt"/>
              </a:rPr>
              <a:t>arvot</a:t>
            </a:r>
            <a:r>
              <a:rPr lang="en-US" sz="2000" dirty="0">
                <a:ea typeface="+mn-lt"/>
                <a:cs typeface="+mn-lt"/>
              </a:rPr>
              <a:t>, </a:t>
            </a:r>
            <a:r>
              <a:rPr lang="en-US" sz="2000" dirty="0" err="1">
                <a:ea typeface="+mn-lt"/>
                <a:cs typeface="+mn-lt"/>
              </a:rPr>
              <a:t>normit</a:t>
            </a:r>
            <a:r>
              <a:rPr lang="en-US" sz="2000" dirty="0">
                <a:ea typeface="+mn-lt"/>
                <a:cs typeface="+mn-lt"/>
              </a:rPr>
              <a:t>, </a:t>
            </a:r>
            <a:r>
              <a:rPr lang="en-US" sz="2000" dirty="0" err="1">
                <a:ea typeface="+mn-lt"/>
                <a:cs typeface="+mn-lt"/>
              </a:rPr>
              <a:t>asenteet</a:t>
            </a:r>
            <a:r>
              <a:rPr lang="en-US" sz="2000" dirty="0">
                <a:ea typeface="+mn-lt"/>
                <a:cs typeface="+mn-lt"/>
              </a:rPr>
              <a:t>, </a:t>
            </a:r>
            <a:r>
              <a:rPr lang="en-US" sz="2000" dirty="0" err="1">
                <a:ea typeface="+mn-lt"/>
                <a:cs typeface="+mn-lt"/>
              </a:rPr>
              <a:t>uskomukset</a:t>
            </a:r>
            <a:r>
              <a:rPr lang="en-US" sz="2000" dirty="0">
                <a:ea typeface="+mn-lt"/>
                <a:cs typeface="+mn-lt"/>
              </a:rPr>
              <a:t>, </a:t>
            </a:r>
            <a:r>
              <a:rPr lang="en-US" sz="2000" dirty="0" err="1">
                <a:ea typeface="+mn-lt"/>
                <a:cs typeface="+mn-lt"/>
              </a:rPr>
              <a:t>kieli</a:t>
            </a:r>
            <a:r>
              <a:rPr lang="en-US" sz="2000" dirty="0">
                <a:ea typeface="+mn-lt"/>
                <a:cs typeface="+mn-lt"/>
              </a:rPr>
              <a:t>, </a:t>
            </a:r>
            <a:r>
              <a:rPr lang="en-US" sz="2000" dirty="0" err="1">
                <a:ea typeface="+mn-lt"/>
                <a:cs typeface="+mn-lt"/>
              </a:rPr>
              <a:t>käyttäytymistavat</a:t>
            </a:r>
            <a:r>
              <a:rPr lang="en-US" sz="2000" dirty="0">
                <a:ea typeface="+mn-lt"/>
                <a:cs typeface="+mn-lt"/>
              </a:rPr>
              <a:t>, </a:t>
            </a:r>
            <a:r>
              <a:rPr lang="en-US" sz="2000" dirty="0" err="1">
                <a:ea typeface="+mn-lt"/>
                <a:cs typeface="+mn-lt"/>
              </a:rPr>
              <a:t>elämänmuodot</a:t>
            </a:r>
            <a:r>
              <a:rPr lang="en-US" sz="2000" dirty="0">
                <a:ea typeface="+mn-lt"/>
                <a:cs typeface="+mn-lt"/>
              </a:rPr>
              <a:t>, </a:t>
            </a:r>
            <a:r>
              <a:rPr lang="en-US" sz="2000" dirty="0" err="1">
                <a:ea typeface="+mn-lt"/>
                <a:cs typeface="+mn-lt"/>
              </a:rPr>
              <a:t>rakennettu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ympäristö</a:t>
            </a:r>
            <a:endParaRPr lang="en-US" sz="2000" dirty="0">
              <a:ea typeface="+mn-lt"/>
              <a:cs typeface="+mn-lt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kulttuuriset</a:t>
            </a:r>
            <a:r>
              <a:rPr lang="en-US" sz="2000" dirty="0">
                <a:ea typeface="+mn-lt"/>
                <a:cs typeface="+mn-lt"/>
              </a:rPr>
              <a:t> </a:t>
            </a:r>
            <a:r>
              <a:rPr lang="en-US" sz="2000" dirty="0" err="1">
                <a:ea typeface="+mn-lt"/>
                <a:cs typeface="+mn-lt"/>
              </a:rPr>
              <a:t>toimintatavat</a:t>
            </a:r>
            <a:r>
              <a:rPr lang="en-US" sz="2000" dirty="0">
                <a:ea typeface="+mn-lt"/>
                <a:cs typeface="+mn-lt"/>
              </a:rPr>
              <a:t> </a:t>
            </a:r>
            <a:r>
              <a:rPr lang="en-US" sz="2000" dirty="0" err="1">
                <a:ea typeface="+mn-lt"/>
                <a:cs typeface="+mn-lt"/>
              </a:rPr>
              <a:t>ovat</a:t>
            </a:r>
            <a:r>
              <a:rPr lang="en-US" sz="2000" dirty="0">
                <a:ea typeface="+mn-lt"/>
                <a:cs typeface="+mn-lt"/>
              </a:rPr>
              <a:t> </a:t>
            </a:r>
            <a:r>
              <a:rPr lang="en-US" sz="2000" dirty="0" err="1">
                <a:ea typeface="+mn-lt"/>
                <a:cs typeface="+mn-lt"/>
              </a:rPr>
              <a:t>osittain</a:t>
            </a:r>
            <a:r>
              <a:rPr lang="en-US" sz="2000" dirty="0">
                <a:ea typeface="+mn-lt"/>
                <a:cs typeface="+mn-lt"/>
              </a:rPr>
              <a:t> </a:t>
            </a:r>
            <a:r>
              <a:rPr lang="en-US" sz="2000" dirty="0" err="1">
                <a:ea typeface="+mn-lt"/>
                <a:cs typeface="+mn-lt"/>
              </a:rPr>
              <a:t>automaattisia</a:t>
            </a:r>
            <a:r>
              <a:rPr lang="en-US" sz="2000" dirty="0">
                <a:ea typeface="+mn-lt"/>
                <a:cs typeface="+mn-lt"/>
              </a:rPr>
              <a:t> ja </a:t>
            </a:r>
            <a:r>
              <a:rPr lang="en-US" sz="2000" dirty="0" err="1">
                <a:ea typeface="+mn-lt"/>
                <a:cs typeface="+mn-lt"/>
              </a:rPr>
              <a:t>ei-tietoisia</a:t>
            </a:r>
            <a:endParaRPr lang="en-US" sz="2000" dirty="0">
              <a:ea typeface="+mn-lt"/>
              <a:cs typeface="+mn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Maailmassa</a:t>
            </a:r>
            <a:r>
              <a:rPr lang="en-US" sz="2400" dirty="0">
                <a:ea typeface="+mn-lt"/>
                <a:cs typeface="+mn-lt"/>
              </a:rPr>
              <a:t> n. 10 000 </a:t>
            </a:r>
            <a:r>
              <a:rPr lang="en-US" sz="2400" dirty="0" err="1">
                <a:ea typeface="+mn-lt"/>
                <a:cs typeface="+mn-lt"/>
              </a:rPr>
              <a:t>kulttuuria</a:t>
            </a:r>
            <a:endParaRPr lang="en-US" sz="2400" dirty="0">
              <a:ea typeface="+mn-lt"/>
              <a:cs typeface="+mn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>
                <a:ea typeface="+mn-lt"/>
                <a:cs typeface="+mn-lt"/>
              </a:rPr>
              <a:t> </a:t>
            </a:r>
            <a:r>
              <a:rPr lang="en-US" sz="2400" b="1" dirty="0" err="1">
                <a:ea typeface="+mn-lt"/>
                <a:cs typeface="+mn-lt"/>
              </a:rPr>
              <a:t>Kulttuurin</a:t>
            </a:r>
            <a:r>
              <a:rPr lang="en-US" sz="2400" b="1" dirty="0">
                <a:ea typeface="+mn-lt"/>
                <a:cs typeface="+mn-lt"/>
              </a:rPr>
              <a:t> </a:t>
            </a:r>
            <a:r>
              <a:rPr lang="en-US" sz="2400" b="1" dirty="0" err="1">
                <a:ea typeface="+mn-lt"/>
                <a:cs typeface="+mn-lt"/>
              </a:rPr>
              <a:t>jatkuvuus</a:t>
            </a:r>
            <a:r>
              <a:rPr lang="en-US" sz="2400" b="1" dirty="0">
                <a:ea typeface="+mn-lt"/>
                <a:cs typeface="+mn-lt"/>
              </a:rPr>
              <a:t> </a:t>
            </a:r>
            <a:r>
              <a:rPr lang="en-US" sz="2400" dirty="0">
                <a:ea typeface="+mn-lt"/>
                <a:cs typeface="+mn-lt"/>
              </a:rPr>
              <a:t>= </a:t>
            </a:r>
            <a:r>
              <a:rPr lang="en-US" sz="2400" dirty="0" err="1">
                <a:ea typeface="+mn-lt"/>
                <a:cs typeface="+mn-lt"/>
              </a:rPr>
              <a:t>kulttuurissa</a:t>
            </a:r>
            <a:r>
              <a:rPr lang="en-US" sz="2400" dirty="0">
                <a:ea typeface="+mn-lt"/>
                <a:cs typeface="+mn-lt"/>
              </a:rPr>
              <a:t> </a:t>
            </a:r>
            <a:r>
              <a:rPr lang="en-US" sz="2400" dirty="0" err="1">
                <a:ea typeface="+mn-lt"/>
                <a:cs typeface="+mn-lt"/>
              </a:rPr>
              <a:t>pysyvyyttä</a:t>
            </a:r>
            <a:r>
              <a:rPr lang="en-US" sz="2400" dirty="0">
                <a:ea typeface="+mn-lt"/>
                <a:cs typeface="+mn-lt"/>
              </a:rPr>
              <a:t> 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kulttuuri</a:t>
            </a:r>
            <a:r>
              <a:rPr lang="en-US" sz="2000" dirty="0">
                <a:ea typeface="+mn-lt"/>
                <a:cs typeface="+mn-lt"/>
              </a:rPr>
              <a:t> on </a:t>
            </a:r>
            <a:r>
              <a:rPr lang="en-US" sz="2000" dirty="0" err="1">
                <a:ea typeface="+mn-lt"/>
                <a:cs typeface="+mn-lt"/>
              </a:rPr>
              <a:t>joiltakin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osin</a:t>
            </a:r>
            <a:r>
              <a:rPr lang="en-US" sz="2000" dirty="0">
                <a:ea typeface="+mn-lt"/>
                <a:cs typeface="+mn-lt"/>
              </a:rPr>
              <a:t> </a:t>
            </a:r>
            <a:r>
              <a:rPr lang="en-US" sz="2000" dirty="0" err="1">
                <a:ea typeface="+mn-lt"/>
                <a:cs typeface="+mn-lt"/>
              </a:rPr>
              <a:t>tietyn</a:t>
            </a:r>
            <a:r>
              <a:rPr lang="en-US" sz="2000" dirty="0">
                <a:ea typeface="+mn-lt"/>
                <a:cs typeface="+mn-lt"/>
              </a:rPr>
              <a:t> </a:t>
            </a:r>
            <a:r>
              <a:rPr lang="en-US" sz="2000" dirty="0" err="1">
                <a:ea typeface="+mn-lt"/>
                <a:cs typeface="+mn-lt"/>
              </a:rPr>
              <a:t>yhteisön</a:t>
            </a:r>
            <a:r>
              <a:rPr lang="en-US" sz="2000" dirty="0">
                <a:ea typeface="+mn-lt"/>
                <a:cs typeface="+mn-lt"/>
              </a:rPr>
              <a:t> </a:t>
            </a:r>
            <a:r>
              <a:rPr lang="en-US" sz="2000" dirty="0" err="1">
                <a:ea typeface="+mn-lt"/>
                <a:cs typeface="+mn-lt"/>
              </a:rPr>
              <a:t>jakamaa</a:t>
            </a:r>
            <a:endParaRPr lang="en-US" sz="2000" dirty="0">
              <a:ea typeface="+mn-lt"/>
              <a:cs typeface="+mn-lt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kulttuuria</a:t>
            </a:r>
            <a:r>
              <a:rPr lang="en-US" sz="2000" dirty="0">
                <a:ea typeface="+mn-lt"/>
                <a:cs typeface="+mn-lt"/>
              </a:rPr>
              <a:t> </a:t>
            </a:r>
            <a:r>
              <a:rPr lang="en-US" sz="2000" dirty="0" err="1">
                <a:ea typeface="+mn-lt"/>
                <a:cs typeface="+mn-lt"/>
              </a:rPr>
              <a:t>opetetaan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uusille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sukupolville</a:t>
            </a:r>
            <a:endParaRPr lang="en-US" sz="2000" dirty="0">
              <a:ea typeface="+mn-lt"/>
              <a:cs typeface="+mn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>
                <a:ea typeface="+mn-lt"/>
                <a:cs typeface="+mn-lt"/>
              </a:rPr>
              <a:t> </a:t>
            </a:r>
            <a:r>
              <a:rPr lang="en-US" sz="2400" b="1" dirty="0" err="1">
                <a:ea typeface="+mn-lt"/>
                <a:cs typeface="+mn-lt"/>
              </a:rPr>
              <a:t>Kulttuurin</a:t>
            </a:r>
            <a:r>
              <a:rPr lang="en-US" sz="2400" b="1" dirty="0">
                <a:ea typeface="+mn-lt"/>
                <a:cs typeface="+mn-lt"/>
              </a:rPr>
              <a:t> </a:t>
            </a:r>
            <a:r>
              <a:rPr lang="en-US" sz="2400" b="1" dirty="0" err="1">
                <a:ea typeface="+mn-lt"/>
                <a:cs typeface="+mn-lt"/>
              </a:rPr>
              <a:t>dynaamisuus</a:t>
            </a:r>
            <a:r>
              <a:rPr lang="en-US" sz="2400" b="1" dirty="0">
                <a:ea typeface="+mn-lt"/>
                <a:cs typeface="+mn-lt"/>
              </a:rPr>
              <a:t> </a:t>
            </a:r>
            <a:r>
              <a:rPr lang="en-US" sz="2400" dirty="0">
                <a:ea typeface="+mn-lt"/>
                <a:cs typeface="+mn-lt"/>
              </a:rPr>
              <a:t>= </a:t>
            </a:r>
            <a:r>
              <a:rPr lang="en-US" sz="2400" dirty="0" err="1">
                <a:ea typeface="+mn-lt"/>
                <a:cs typeface="+mn-lt"/>
              </a:rPr>
              <a:t>kultturit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ovat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muutostilassa</a:t>
            </a:r>
            <a:endParaRPr lang="en-US" sz="2400" dirty="0">
              <a:ea typeface="+mn-lt"/>
              <a:cs typeface="+mn-lt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kulttuurit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muokkautuvia</a:t>
            </a:r>
            <a:r>
              <a:rPr lang="en-US" sz="2000" dirty="0">
                <a:ea typeface="+mn-lt"/>
                <a:cs typeface="+mn-lt"/>
              </a:rPr>
              <a:t> ja </a:t>
            </a:r>
            <a:r>
              <a:rPr lang="en-US" sz="2000" dirty="0" err="1">
                <a:ea typeface="+mn-lt"/>
                <a:cs typeface="+mn-lt"/>
              </a:rPr>
              <a:t>monimuotoisia</a:t>
            </a:r>
            <a:endParaRPr lang="en-US" sz="2000" dirty="0">
              <a:cs typeface="Calibri"/>
            </a:endParaRPr>
          </a:p>
          <a:p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DCAB9BC-6BE2-4F2B-92C5-5FBBE5C9D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</p:spTree>
    <p:extLst>
      <p:ext uri="{BB962C8B-B14F-4D97-AF65-F5344CB8AC3E}">
        <p14:creationId xmlns:p14="http://schemas.microsoft.com/office/powerpoint/2010/main" val="8412267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27E734B-9851-491F-A366-3DC58D31F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Kulttuurin omaksuminen sosialisaatiossa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0DF780B-5349-44C8-A7D3-7DF23B1CE8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i-FI" b="1" dirty="0"/>
              <a:t> </a:t>
            </a:r>
            <a:r>
              <a:rPr lang="fi-FI" sz="2400" b="1" dirty="0"/>
              <a:t>Sosia­lisaatio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sz="2000" dirty="0"/>
              <a:t> läpi elämän kestävä prosessi, jonka kuluessa yksilö kasvaa yhteisön ja yhteiskunnan jäseneksi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sz="2000" dirty="0"/>
              <a:t> kulttuurin keskeisten tietojen, taitojen, arvojen ja normien omaksuminen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Sosialisaatio ohjaa, muovaa ja rajoittaa yksilön kehitystä</a:t>
            </a:r>
            <a:endParaRPr lang="fi-FI" sz="20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fi-FI" sz="2000" dirty="0"/>
              <a:t> oman kulttuurin asiantuntijaksi kasvaminen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Toisaalta yksilö muokkaa myös itse aktiivisesti sitä yhteisöä, jossa elää </a:t>
            </a:r>
          </a:p>
          <a:p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CAA74366-26B4-4519-94F1-AC4C4B2EB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</p:spTree>
    <p:extLst>
      <p:ext uri="{BB962C8B-B14F-4D97-AF65-F5344CB8AC3E}">
        <p14:creationId xmlns:p14="http://schemas.microsoft.com/office/powerpoint/2010/main" val="571827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AA79AB1-9F61-4D4A-A4FE-E37B5F958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cs typeface="Calibri Light"/>
              </a:rPr>
              <a:t>Kulttuuripsykologia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5EFBBB8-EDCE-4F2A-8644-80D3D23D2C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960880"/>
            <a:ext cx="9720073" cy="4784144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 </a:t>
            </a:r>
            <a:r>
              <a:rPr lang="en-US" sz="2400" dirty="0" err="1">
                <a:cs typeface="Calibri"/>
              </a:rPr>
              <a:t>Tutkimuskohteita</a:t>
            </a:r>
            <a:r>
              <a:rPr lang="en-US" sz="2400" dirty="0">
                <a:cs typeface="Calibri"/>
              </a:rPr>
              <a:t>: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fi-FI" sz="2000" dirty="0">
                <a:cs typeface="Calibri"/>
              </a:rPr>
              <a:t> Miten ihmiset muokkaavat kulttuuria? 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fi-FI" sz="2000" dirty="0">
                <a:cs typeface="Calibri"/>
              </a:rPr>
              <a:t> Miten kulttuuriset käytänteet säätelevät ja muuttavat ihmisen psyykkistä toimintaa? 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fi-FI" sz="2000" dirty="0">
                <a:cs typeface="Calibri"/>
              </a:rPr>
              <a:t> Miten nämä muutokset tuottavat ainutlaatuisia ja monimuotoisia yksilöitä?</a:t>
            </a:r>
            <a:endParaRPr lang="en-US" sz="2400" b="1" dirty="0">
              <a:cs typeface="Calibri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>
                <a:cs typeface="Calibri"/>
              </a:rPr>
              <a:t>Keskeiset</a:t>
            </a:r>
            <a:r>
              <a:rPr lang="en-US" sz="2400" dirty="0">
                <a:cs typeface="Calibri"/>
              </a:rPr>
              <a:t> </a:t>
            </a:r>
            <a:r>
              <a:rPr lang="en-US" sz="2400" dirty="0" err="1">
                <a:cs typeface="Calibri"/>
              </a:rPr>
              <a:t>tavoitteet</a:t>
            </a:r>
            <a:r>
              <a:rPr lang="en-US" sz="2400" dirty="0">
                <a:cs typeface="Calibri"/>
              </a:rPr>
              <a:t>: 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n-US" sz="2000" dirty="0">
                <a:cs typeface="Calibri"/>
              </a:rPr>
              <a:t> </a:t>
            </a:r>
            <a:r>
              <a:rPr lang="en-US" sz="2000" dirty="0" err="1">
                <a:cs typeface="Calibri"/>
              </a:rPr>
              <a:t>tunnustaa</a:t>
            </a:r>
            <a:r>
              <a:rPr lang="en-US" sz="2000" dirty="0">
                <a:cs typeface="Calibri"/>
              </a:rPr>
              <a:t> </a:t>
            </a:r>
            <a:r>
              <a:rPr lang="en-US" sz="2000" dirty="0" err="1">
                <a:cs typeface="Calibri"/>
              </a:rPr>
              <a:t>ihmisen</a:t>
            </a:r>
            <a:r>
              <a:rPr lang="en-US" sz="2000" dirty="0">
                <a:cs typeface="Calibri"/>
              </a:rPr>
              <a:t> </a:t>
            </a:r>
            <a:r>
              <a:rPr lang="en-US" sz="2000" dirty="0" err="1">
                <a:cs typeface="Calibri"/>
              </a:rPr>
              <a:t>monimuotoisuus</a:t>
            </a:r>
            <a:endParaRPr lang="en-US" sz="2000" dirty="0">
              <a:cs typeface="Calibri"/>
            </a:endParaRPr>
          </a:p>
          <a:p>
            <a:pPr lvl="3">
              <a:buFont typeface="Courier New" panose="02070309020205020404" pitchFamily="49" charset="0"/>
              <a:buChar char="o"/>
            </a:pPr>
            <a:r>
              <a:rPr lang="en-US" sz="2000" dirty="0">
                <a:cs typeface="Calibri"/>
              </a:rPr>
              <a:t> </a:t>
            </a:r>
            <a:r>
              <a:rPr lang="en-US" sz="2000" dirty="0" err="1">
                <a:cs typeface="Calibri"/>
              </a:rPr>
              <a:t>lisätä</a:t>
            </a:r>
            <a:r>
              <a:rPr lang="en-US" sz="2000" dirty="0">
                <a:cs typeface="Calibri"/>
              </a:rPr>
              <a:t> </a:t>
            </a:r>
            <a:r>
              <a:rPr lang="en-US" sz="2000" dirty="0" err="1">
                <a:cs typeface="Calibri"/>
              </a:rPr>
              <a:t>tietoisuutta</a:t>
            </a:r>
            <a:r>
              <a:rPr lang="en-US" sz="2000" dirty="0">
                <a:cs typeface="Calibri"/>
              </a:rPr>
              <a:t> </a:t>
            </a:r>
            <a:r>
              <a:rPr lang="en-US" sz="2000" dirty="0" err="1">
                <a:cs typeface="Calibri"/>
              </a:rPr>
              <a:t>siitä</a:t>
            </a:r>
            <a:r>
              <a:rPr lang="en-US" sz="2000" dirty="0">
                <a:cs typeface="Calibri"/>
              </a:rPr>
              <a:t>, </a:t>
            </a:r>
            <a:r>
              <a:rPr lang="en-US" sz="2000" dirty="0" err="1">
                <a:cs typeface="Calibri"/>
              </a:rPr>
              <a:t>että</a:t>
            </a:r>
            <a:r>
              <a:rPr lang="en-US" sz="2000" dirty="0">
                <a:cs typeface="Calibri"/>
              </a:rPr>
              <a:t> </a:t>
            </a:r>
            <a:r>
              <a:rPr lang="en-US" sz="2000" dirty="0" err="1">
                <a:cs typeface="Calibri"/>
              </a:rPr>
              <a:t>kaikki</a:t>
            </a:r>
            <a:r>
              <a:rPr lang="en-US" sz="2000" dirty="0">
                <a:cs typeface="Calibri"/>
              </a:rPr>
              <a:t> </a:t>
            </a:r>
            <a:r>
              <a:rPr lang="en-US" sz="2000" dirty="0" err="1">
                <a:cs typeface="Calibri"/>
              </a:rPr>
              <a:t>ihmiset</a:t>
            </a:r>
            <a:r>
              <a:rPr lang="en-US" sz="2000" dirty="0">
                <a:cs typeface="Calibri"/>
              </a:rPr>
              <a:t> </a:t>
            </a:r>
            <a:r>
              <a:rPr lang="en-US" sz="2000" dirty="0" err="1">
                <a:cs typeface="Calibri"/>
              </a:rPr>
              <a:t>ovat</a:t>
            </a:r>
            <a:r>
              <a:rPr lang="en-US" sz="2000" dirty="0">
                <a:cs typeface="Calibri"/>
              </a:rPr>
              <a:t> </a:t>
            </a:r>
            <a:r>
              <a:rPr lang="en-US" sz="2000" dirty="0" err="1">
                <a:cs typeface="Calibri"/>
              </a:rPr>
              <a:t>osa</a:t>
            </a:r>
            <a:r>
              <a:rPr lang="en-US" sz="2000" dirty="0">
                <a:cs typeface="Calibri"/>
              </a:rPr>
              <a:t> </a:t>
            </a:r>
            <a:r>
              <a:rPr lang="en-US" sz="2000" dirty="0" err="1">
                <a:cs typeface="Calibri"/>
              </a:rPr>
              <a:t>erilaisia</a:t>
            </a:r>
            <a:r>
              <a:rPr lang="en-US" sz="2000" dirty="0">
                <a:cs typeface="Calibri"/>
              </a:rPr>
              <a:t> </a:t>
            </a:r>
            <a:r>
              <a:rPr lang="en-US" sz="2000" dirty="0" err="1">
                <a:cs typeface="Calibri"/>
              </a:rPr>
              <a:t>yhteisöjä</a:t>
            </a:r>
            <a:endParaRPr lang="en-US" sz="2000" dirty="0">
              <a:cs typeface="Calibri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 WEIRD-­</a:t>
            </a:r>
            <a:r>
              <a:rPr lang="en-US" sz="2400" dirty="0" err="1">
                <a:cs typeface="Calibri"/>
              </a:rPr>
              <a:t>ilmiön</a:t>
            </a:r>
            <a:r>
              <a:rPr lang="en-US" sz="2400" dirty="0">
                <a:cs typeface="Calibri"/>
              </a:rPr>
              <a:t> </a:t>
            </a:r>
            <a:r>
              <a:rPr lang="en-US" sz="2400" dirty="0" err="1">
                <a:cs typeface="Calibri"/>
              </a:rPr>
              <a:t>huomioiminen</a:t>
            </a:r>
            <a:r>
              <a:rPr lang="en-US" sz="2400" dirty="0">
                <a:cs typeface="Calibri"/>
              </a:rPr>
              <a:t>:</a:t>
            </a:r>
            <a:r>
              <a:rPr lang="en-US" sz="2400" i="1" dirty="0">
                <a:cs typeface="Calibri"/>
              </a:rPr>
              <a:t> </a:t>
            </a:r>
            <a:endParaRPr lang="fi-FI" sz="2400" i="1" dirty="0">
              <a:cs typeface="Calibri"/>
            </a:endParaRPr>
          </a:p>
          <a:p>
            <a:pPr lvl="3">
              <a:buFont typeface="Courier New" panose="02070309020205020404" pitchFamily="49" charset="0"/>
              <a:buChar char="o"/>
            </a:pPr>
            <a:r>
              <a:rPr lang="fi-FI" sz="2000" dirty="0">
                <a:cs typeface="Calibri"/>
              </a:rPr>
              <a:t> psykologisten tutkimusten perusteella muodostunut tieto ihmisestä saatu pitkälti tietyistä kulttuuriympäristöistä (western, </a:t>
            </a:r>
            <a:r>
              <a:rPr lang="fi-FI" sz="2000" dirty="0" err="1">
                <a:cs typeface="Calibri"/>
              </a:rPr>
              <a:t>educated</a:t>
            </a:r>
            <a:r>
              <a:rPr lang="fi-FI" sz="2000" dirty="0">
                <a:cs typeface="Calibri"/>
              </a:rPr>
              <a:t>, </a:t>
            </a:r>
            <a:r>
              <a:rPr lang="fi-FI" sz="2000" dirty="0" err="1">
                <a:cs typeface="Calibri"/>
              </a:rPr>
              <a:t>industrialized</a:t>
            </a:r>
            <a:r>
              <a:rPr lang="fi-FI" sz="2000" dirty="0">
                <a:cs typeface="Calibri"/>
              </a:rPr>
              <a:t>, </a:t>
            </a:r>
            <a:r>
              <a:rPr lang="fi-FI" sz="2000" dirty="0" err="1">
                <a:cs typeface="Calibri"/>
              </a:rPr>
              <a:t>rich</a:t>
            </a:r>
            <a:r>
              <a:rPr lang="fi-FI" sz="2000" dirty="0">
                <a:cs typeface="Calibri"/>
              </a:rPr>
              <a:t>, </a:t>
            </a:r>
            <a:r>
              <a:rPr lang="fi-FI" sz="2000" dirty="0" err="1">
                <a:cs typeface="Calibri"/>
              </a:rPr>
              <a:t>democratic</a:t>
            </a:r>
            <a:r>
              <a:rPr lang="fi-FI" sz="2000" dirty="0">
                <a:cs typeface="Calibri"/>
              </a:rPr>
              <a:t>)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fi-FI" sz="2000" dirty="0">
                <a:cs typeface="Calibri"/>
              </a:rPr>
              <a:t> tutkijoiden monimuotoisuus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b="1" dirty="0">
              <a:cs typeface="Calibri"/>
            </a:endParaRP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839B96A-0A3E-4F7C-846C-D3C509716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© Sanoma Pro, Tekijät ● Mieli 1 Toimiva ja oppiva ihminen </a:t>
            </a:r>
          </a:p>
        </p:txBody>
      </p:sp>
    </p:spTree>
    <p:extLst>
      <p:ext uri="{BB962C8B-B14F-4D97-AF65-F5344CB8AC3E}">
        <p14:creationId xmlns:p14="http://schemas.microsoft.com/office/powerpoint/2010/main" val="22008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Rectangle 106">
            <a:extLst>
              <a:ext uri="{FF2B5EF4-FFF2-40B4-BE49-F238E27FC236}">
                <a16:creationId xmlns:a16="http://schemas.microsoft.com/office/drawing/2014/main" id="{3A8EC506-B1DA-46A1-B44D-774E68468E1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" name="Oval 5">
            <a:extLst>
              <a:ext uri="{FF2B5EF4-FFF2-40B4-BE49-F238E27FC236}">
                <a16:creationId xmlns:a16="http://schemas.microsoft.com/office/drawing/2014/main" id="{BFF30785-305E-45D7-984F-5AA93D3CA56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76" name="Straight Connector 110">
            <a:extLst>
              <a:ext uri="{FF2B5EF4-FFF2-40B4-BE49-F238E27FC236}">
                <a16:creationId xmlns:a16="http://schemas.microsoft.com/office/drawing/2014/main" id="{15E01FA5-D766-43CA-A83D-E7CF3F04E96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77" name="Rectangle 112">
            <a:extLst>
              <a:ext uri="{FF2B5EF4-FFF2-40B4-BE49-F238E27FC236}">
                <a16:creationId xmlns:a16="http://schemas.microsoft.com/office/drawing/2014/main" id="{CA73784B-AC76-4BAD-93AF-C72D0EDFD71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Google Shape;165;p2"/>
          <p:cNvSpPr txBox="1">
            <a:spLocks noGrp="1"/>
          </p:cNvSpPr>
          <p:nvPr>
            <p:ph type="title"/>
          </p:nvPr>
        </p:nvSpPr>
        <p:spPr>
          <a:xfrm>
            <a:off x="636805" y="640080"/>
            <a:ext cx="3378099" cy="3034857"/>
          </a:xfrm>
          <a:prstGeom prst="rect">
            <a:avLst/>
          </a:prstGeom>
        </p:spPr>
        <p:txBody>
          <a:bodyPr spcFirstLastPara="1" vert="horz" lIns="91440" tIns="45720" rIns="91440" bIns="45720" rtlCol="0" anchor="b" anchorCtr="0">
            <a:normAutofit/>
          </a:bodyPr>
          <a:lstStyle/>
          <a:p>
            <a:pPr marL="0" lvl="0" indent="0" algn="r">
              <a:spcAft>
                <a:spcPts val="0"/>
              </a:spcAft>
              <a:buClr>
                <a:schemeClr val="dk1"/>
              </a:buClr>
              <a:buSzPts val="4400"/>
            </a:pPr>
            <a:r>
              <a:rPr lang="fi-FI" sz="4400" dirty="0"/>
              <a:t>Yksilölliset ja yhteisölliset kulttuurit</a:t>
            </a:r>
            <a:endParaRPr lang="en-US" sz="4400" kern="1200" cap="all" spc="200" baseline="0" dirty="0">
              <a:solidFill>
                <a:schemeClr val="tx1">
                  <a:lumMod val="95000"/>
                  <a:lumOff val="5000"/>
                </a:schemeClr>
              </a:solidFill>
              <a:latin typeface="+mj-lt"/>
              <a:ea typeface="+mj-ea"/>
              <a:cs typeface="+mj-cs"/>
            </a:endParaRPr>
          </a:p>
        </p:txBody>
      </p:sp>
      <p:cxnSp>
        <p:nvCxnSpPr>
          <p:cNvPr id="178" name="Straight Connector 114">
            <a:extLst>
              <a:ext uri="{FF2B5EF4-FFF2-40B4-BE49-F238E27FC236}">
                <a16:creationId xmlns:a16="http://schemas.microsoft.com/office/drawing/2014/main" id="{811DCF04-0C7C-44FC-8246-FC8D736B1A7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00698" y="3765314"/>
            <a:ext cx="3200400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499399E8-A2EE-4519-8F73-C07DB40CA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00698" y="6399584"/>
            <a:ext cx="2728493" cy="33649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fi-FI" kern="1200" cap="all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n-ea"/>
                <a:cs typeface="+mn-cs"/>
              </a:rPr>
              <a:t>© Sanoma Pro, Tekijät ● Mieli 1 Toimiva ja oppiva ihminen </a:t>
            </a:r>
            <a:endParaRPr lang="en-US" kern="1200" cap="all" baseline="0" dirty="0">
              <a:solidFill>
                <a:schemeClr val="tx1">
                  <a:lumMod val="95000"/>
                  <a:lumOff val="5000"/>
                </a:schemeClr>
              </a:solidFill>
              <a:latin typeface="+mj-lt"/>
              <a:ea typeface="+mn-ea"/>
              <a:cs typeface="+mn-cs"/>
            </a:endParaRPr>
          </a:p>
        </p:txBody>
      </p:sp>
      <p:graphicFrame>
        <p:nvGraphicFramePr>
          <p:cNvPr id="166" name="Google Shape;166;p2"/>
          <p:cNvGraphicFramePr/>
          <p:nvPr>
            <p:extLst>
              <p:ext uri="{D42A27DB-BD31-4B8C-83A1-F6EECF244321}">
                <p14:modId xmlns:p14="http://schemas.microsoft.com/office/powerpoint/2010/main" val="2723951211"/>
              </p:ext>
            </p:extLst>
          </p:nvPr>
        </p:nvGraphicFramePr>
        <p:xfrm>
          <a:off x="4601795" y="640080"/>
          <a:ext cx="7204125" cy="5548270"/>
        </p:xfrm>
        <a:graphic>
          <a:graphicData uri="http://schemas.openxmlformats.org/drawingml/2006/table">
            <a:tbl>
              <a:tblPr firstRow="1" bandRow="1">
                <a:noFill/>
                <a:tableStyleId>{430816F1-FC01-447B-822A-E443AA8D48F7}</a:tableStyleId>
              </a:tblPr>
              <a:tblGrid>
                <a:gridCol w="35871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169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4502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000"/>
                        <a:buFont typeface="Arial"/>
                        <a:buNone/>
                        <a:tabLst/>
                        <a:defRPr/>
                      </a:pPr>
                      <a:r>
                        <a:rPr lang="fi-FI" sz="2800" kern="1200" dirty="0">
                          <a:effectLst/>
                          <a:latin typeface="+mj-lt"/>
                        </a:rPr>
                        <a:t>Individualistiset (y</a:t>
                      </a:r>
                      <a:r>
                        <a:rPr lang="fi-FI" sz="2800" dirty="0">
                          <a:latin typeface="+mj-lt"/>
                        </a:rPr>
                        <a:t>ksilölliset) kulttuurit</a:t>
                      </a:r>
                    </a:p>
                  </a:txBody>
                  <a:tcPr marL="77671" marR="77671" marT="77671" marB="77671">
                    <a:solidFill>
                      <a:srgbClr val="D9D2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000"/>
                        <a:buFont typeface="Arial"/>
                        <a:buNone/>
                        <a:tabLst/>
                        <a:defRPr/>
                      </a:pPr>
                      <a:r>
                        <a:rPr lang="fi-FI" sz="2800" dirty="0">
                          <a:latin typeface="+mj-lt"/>
                        </a:rPr>
                        <a:t>Kollektiiviset (yhteisölliset) kulttuurit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000"/>
                        <a:buFont typeface="Arial"/>
                        <a:buNone/>
                      </a:pPr>
                      <a:endParaRPr lang="fi-FI" sz="2500" b="1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7671" marR="77671" marT="77671" marB="77671">
                    <a:solidFill>
                      <a:srgbClr val="D9D2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58488">
                <a:tc>
                  <a:txBody>
                    <a:bodyPr/>
                    <a:lstStyle/>
                    <a:p>
                      <a:pPr marL="342900" indent="-342900">
                        <a:buFont typeface="Courier New" panose="02070309020205020404" pitchFamily="49" charset="0"/>
                        <a:buChar char="o"/>
                      </a:pPr>
                      <a:r>
                        <a:rPr lang="fi-FI" sz="2000" dirty="0">
                          <a:latin typeface="+mn-lt"/>
                        </a:rPr>
                        <a:t>Vähemmistö maailman maista; useimmat länsimaat</a:t>
                      </a:r>
                    </a:p>
                    <a:p>
                      <a:pPr marL="342900" indent="-342900">
                        <a:buFont typeface="Courier New" panose="02070309020205020404" pitchFamily="49" charset="0"/>
                        <a:buChar char="o"/>
                      </a:pPr>
                      <a:endParaRPr lang="fi-FI" sz="2000" dirty="0">
                        <a:latin typeface="+mn-lt"/>
                      </a:endParaRPr>
                    </a:p>
                    <a:p>
                      <a:pPr marL="342900" lvl="0" indent="-342900">
                        <a:buFont typeface="Courier New" panose="02070309020205020404" pitchFamily="49" charset="0"/>
                        <a:buChar char="o"/>
                      </a:pPr>
                      <a:r>
                        <a:rPr lang="fi-FI" sz="2000" dirty="0">
                          <a:latin typeface="+mn-lt"/>
                        </a:rPr>
                        <a:t>Korostetaan yksilökeskeisyyttä</a:t>
                      </a:r>
                    </a:p>
                    <a:p>
                      <a:pPr marL="0" lvl="0" indent="0">
                        <a:buFont typeface="Courier New" panose="02070309020205020404" pitchFamily="49" charset="0"/>
                        <a:buNone/>
                      </a:pPr>
                      <a:endParaRPr lang="fi-FI" sz="2000" dirty="0">
                        <a:latin typeface="+mn-lt"/>
                      </a:endParaRPr>
                    </a:p>
                    <a:p>
                      <a:pPr marL="342900" lvl="0" indent="-342900">
                        <a:buFont typeface="Courier New" panose="02070309020205020404" pitchFamily="49" charset="0"/>
                        <a:buChar char="o"/>
                      </a:pPr>
                      <a:r>
                        <a:rPr lang="fi-FI" sz="2000" dirty="0">
                          <a:latin typeface="+mn-lt"/>
                        </a:rPr>
                        <a:t>Itsensä määrittely: ”minä”</a:t>
                      </a:r>
                    </a:p>
                    <a:p>
                      <a:pPr marL="0" lvl="0" indent="0">
                        <a:buFont typeface="Courier New" panose="02070309020205020404" pitchFamily="49" charset="0"/>
                        <a:buNone/>
                      </a:pPr>
                      <a:endParaRPr lang="fi-FI" sz="2000" dirty="0">
                        <a:latin typeface="+mn-lt"/>
                      </a:endParaRPr>
                    </a:p>
                    <a:p>
                      <a:pPr marL="342900" lvl="0" indent="-342900">
                        <a:buFont typeface="Courier New" panose="02070309020205020404" pitchFamily="49" charset="0"/>
                        <a:buChar char="o"/>
                      </a:pPr>
                      <a:r>
                        <a:rPr lang="fi-FI" sz="2000" dirty="0">
                          <a:latin typeface="+mn-lt"/>
                        </a:rPr>
                        <a:t>Tärkeää: omat mieltymykset ja saavutukset, itsenäinen toiminta ja siihen kannustaminen 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endParaRPr sz="210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7671" marR="77671" marT="77671" marB="77671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fi-FI" sz="2000" dirty="0">
                          <a:latin typeface="+mn-lt"/>
                        </a:rPr>
                        <a:t>Suurin osa maailman maista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Courier New" panose="02070309020205020404" pitchFamily="49" charset="0"/>
                        <a:buNone/>
                        <a:tabLst/>
                        <a:defRPr/>
                      </a:pPr>
                      <a:endParaRPr lang="fi-FI" sz="2000" dirty="0"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Courier New" panose="02070309020205020404" pitchFamily="49" charset="0"/>
                        <a:buNone/>
                        <a:tabLst/>
                        <a:defRPr/>
                      </a:pPr>
                      <a:endParaRPr lang="fi-FI" sz="2000" dirty="0">
                        <a:latin typeface="+mn-lt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fi-FI" sz="2000" dirty="0">
                          <a:latin typeface="+mn-lt"/>
                        </a:rPr>
                        <a:t>Korostetaan yhteisöä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Courier New" panose="02070309020205020404" pitchFamily="49" charset="0"/>
                        <a:buNone/>
                        <a:tabLst/>
                        <a:defRPr/>
                      </a:pPr>
                      <a:endParaRPr lang="fi-FI" sz="2000" dirty="0">
                        <a:latin typeface="+mn-lt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fi-FI" sz="2000" dirty="0">
                          <a:latin typeface="+mn-lt"/>
                        </a:rPr>
                        <a:t>Itsensä määrittely: ”me”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Courier New" panose="02070309020205020404" pitchFamily="49" charset="0"/>
                        <a:buNone/>
                        <a:tabLst/>
                        <a:defRPr/>
                      </a:pPr>
                      <a:endParaRPr lang="fi-FI" sz="2000" dirty="0">
                        <a:latin typeface="+mn-lt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fi-FI" sz="2000" dirty="0">
                          <a:latin typeface="+mn-lt"/>
                        </a:rPr>
                        <a:t>Tärkeää: ryhmäjäsenyys, yhteisölliset tavoitteet, keskinäinen vastuunjako ja sosiaalisen harmonian ylläpitäminen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endParaRPr sz="210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7671" marR="77671" marT="77671" marB="7767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76CECAD-22BC-4B34-813F-5875ACEB7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err="1">
                <a:cs typeface="Calibri Light"/>
              </a:rPr>
              <a:t>Yksilöllisyys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−</a:t>
            </a:r>
            <a:r>
              <a:rPr lang="en-US" sz="5400" dirty="0" err="1">
                <a:cs typeface="Calibri Light"/>
              </a:rPr>
              <a:t>yhteisöllisyys</a:t>
            </a:r>
            <a:r>
              <a:rPr lang="en-US" sz="5400" dirty="0">
                <a:cs typeface="Calibri Light"/>
              </a:rPr>
              <a:t> </a:t>
            </a:r>
            <a:r>
              <a:rPr lang="en-US" sz="5400" dirty="0" err="1">
                <a:cs typeface="Calibri Light"/>
              </a:rPr>
              <a:t>kulttuurin</a:t>
            </a:r>
            <a:r>
              <a:rPr lang="en-US" sz="5400" dirty="0">
                <a:cs typeface="Calibri Light"/>
              </a:rPr>
              <a:t> </a:t>
            </a:r>
            <a:r>
              <a:rPr lang="en-US" sz="5400" dirty="0" err="1">
                <a:cs typeface="Calibri Light"/>
              </a:rPr>
              <a:t>ulottuvuutena</a:t>
            </a:r>
            <a:r>
              <a:rPr lang="en-US" sz="5400" dirty="0">
                <a:cs typeface="Calibri Light"/>
              </a:rPr>
              <a:t> 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E59511F-D2F8-4F46-81B1-1F857BF007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Yksilöllisyyttä</a:t>
            </a:r>
            <a:r>
              <a:rPr lang="en-US" sz="2400" dirty="0">
                <a:ea typeface="+mn-lt"/>
                <a:cs typeface="+mn-lt"/>
              </a:rPr>
              <a:t> ja </a:t>
            </a:r>
            <a:r>
              <a:rPr lang="en-US" sz="2400" dirty="0" err="1">
                <a:ea typeface="+mn-lt"/>
                <a:cs typeface="+mn-lt"/>
              </a:rPr>
              <a:t>yhteisöllisyyttä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kulttuurin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ulottuvuutena</a:t>
            </a:r>
            <a:r>
              <a:rPr lang="en-US" sz="2400" dirty="0">
                <a:ea typeface="+mn-lt"/>
                <a:cs typeface="+mn-lt"/>
              </a:rPr>
              <a:t> on </a:t>
            </a:r>
            <a:r>
              <a:rPr lang="en-US" sz="2400" dirty="0" err="1">
                <a:ea typeface="+mn-lt"/>
                <a:cs typeface="+mn-lt"/>
              </a:rPr>
              <a:t>tutkittu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runsaasti</a:t>
            </a:r>
            <a:endParaRPr lang="en-US" sz="2400" dirty="0">
              <a:ea typeface="+mn-lt"/>
              <a:cs typeface="+mn-lt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mahdollistaa</a:t>
            </a:r>
            <a:r>
              <a:rPr lang="en-US" sz="2000" dirty="0">
                <a:ea typeface="+mn-lt"/>
                <a:cs typeface="+mn-lt"/>
              </a:rPr>
              <a:t> </a:t>
            </a:r>
            <a:r>
              <a:rPr lang="en-US" sz="2000" dirty="0" err="1">
                <a:ea typeface="+mn-lt"/>
                <a:cs typeface="+mn-lt"/>
              </a:rPr>
              <a:t>eri</a:t>
            </a:r>
            <a:r>
              <a:rPr lang="en-US" sz="2000" dirty="0">
                <a:ea typeface="+mn-lt"/>
                <a:cs typeface="+mn-lt"/>
              </a:rPr>
              <a:t> maiden </a:t>
            </a:r>
            <a:r>
              <a:rPr lang="en-US" sz="2000" dirty="0" err="1">
                <a:ea typeface="+mn-lt"/>
                <a:cs typeface="+mn-lt"/>
              </a:rPr>
              <a:t>välisten</a:t>
            </a:r>
            <a:r>
              <a:rPr lang="en-US" sz="2000" dirty="0">
                <a:ea typeface="+mn-lt"/>
                <a:cs typeface="+mn-lt"/>
              </a:rPr>
              <a:t> </a:t>
            </a:r>
            <a:r>
              <a:rPr lang="en-US" sz="2000" dirty="0" err="1">
                <a:ea typeface="+mn-lt"/>
                <a:cs typeface="+mn-lt"/>
              </a:rPr>
              <a:t>kulttuurierojen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tutkimisen</a:t>
            </a:r>
            <a:r>
              <a:rPr lang="en-US" sz="2000" dirty="0">
                <a:ea typeface="+mn-lt"/>
                <a:cs typeface="+mn-lt"/>
              </a:rPr>
              <a:t> 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>
                <a:ea typeface="+mn-lt"/>
                <a:cs typeface="+mn-lt"/>
              </a:rPr>
              <a:t> </a:t>
            </a:r>
            <a:r>
              <a:rPr lang="en-US" sz="2400" b="1" dirty="0" err="1">
                <a:ea typeface="+mn-lt"/>
                <a:cs typeface="+mn-lt"/>
              </a:rPr>
              <a:t>Teoriaan</a:t>
            </a:r>
            <a:r>
              <a:rPr lang="en-US" sz="2400" b="1" dirty="0">
                <a:ea typeface="+mn-lt"/>
                <a:cs typeface="+mn-lt"/>
              </a:rPr>
              <a:t> </a:t>
            </a:r>
            <a:r>
              <a:rPr lang="en-US" sz="2400" b="1" dirty="0" err="1">
                <a:ea typeface="+mn-lt"/>
                <a:cs typeface="+mn-lt"/>
              </a:rPr>
              <a:t>kohdistettua</a:t>
            </a:r>
            <a:r>
              <a:rPr lang="en-US" sz="2400" b="1" dirty="0">
                <a:ea typeface="+mn-lt"/>
                <a:cs typeface="+mn-lt"/>
              </a:rPr>
              <a:t> </a:t>
            </a:r>
            <a:r>
              <a:rPr lang="en-US" sz="2400" b="1" dirty="0" err="1">
                <a:ea typeface="+mn-lt"/>
                <a:cs typeface="+mn-lt"/>
              </a:rPr>
              <a:t>kritiikkiä</a:t>
            </a:r>
            <a:r>
              <a:rPr lang="en-US" sz="2400" dirty="0">
                <a:ea typeface="+mn-lt"/>
                <a:cs typeface="+mn-lt"/>
              </a:rPr>
              <a:t>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Yksilöllisyys</a:t>
            </a:r>
            <a:r>
              <a:rPr lang="en-US" sz="2000" dirty="0">
                <a:ea typeface="+mn-lt"/>
                <a:cs typeface="+mn-lt"/>
              </a:rPr>
              <a:t> ja </a:t>
            </a:r>
            <a:r>
              <a:rPr lang="en-US" sz="2000" dirty="0" err="1">
                <a:ea typeface="+mn-lt"/>
                <a:cs typeface="+mn-lt"/>
              </a:rPr>
              <a:t>yhteisöllisyys</a:t>
            </a:r>
            <a:r>
              <a:rPr lang="en-US" sz="2000" dirty="0">
                <a:ea typeface="+mn-lt"/>
                <a:cs typeface="+mn-lt"/>
              </a:rPr>
              <a:t> </a:t>
            </a:r>
            <a:r>
              <a:rPr lang="en-US" sz="2000" dirty="0" err="1">
                <a:ea typeface="+mn-lt"/>
                <a:cs typeface="+mn-lt"/>
              </a:rPr>
              <a:t>ovat</a:t>
            </a:r>
            <a:r>
              <a:rPr lang="en-US" sz="2000" dirty="0">
                <a:ea typeface="+mn-lt"/>
                <a:cs typeface="+mn-lt"/>
              </a:rPr>
              <a:t> </a:t>
            </a:r>
            <a:r>
              <a:rPr lang="en-US" sz="2000" dirty="0" err="1">
                <a:ea typeface="+mn-lt"/>
                <a:cs typeface="+mn-lt"/>
              </a:rPr>
              <a:t>yleistyksiä</a:t>
            </a:r>
            <a:endParaRPr lang="en-US" sz="2000" dirty="0">
              <a:ea typeface="+mn-lt"/>
              <a:cs typeface="+mn-lt"/>
            </a:endParaRPr>
          </a:p>
          <a:p>
            <a:pPr lvl="3"/>
            <a:r>
              <a:rPr lang="en-US" sz="2000" dirty="0" err="1">
                <a:ea typeface="+mn-lt"/>
                <a:cs typeface="+mn-lt"/>
              </a:rPr>
              <a:t>niiden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ilmenemisessä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vaihtelua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eri</a:t>
            </a:r>
            <a:r>
              <a:rPr lang="en-US" sz="2000" dirty="0">
                <a:ea typeface="+mn-lt"/>
                <a:cs typeface="+mn-lt"/>
              </a:rPr>
              <a:t> maiden </a:t>
            </a:r>
            <a:r>
              <a:rPr lang="en-US" sz="2000" dirty="0" err="1">
                <a:ea typeface="+mn-lt"/>
                <a:cs typeface="+mn-lt"/>
              </a:rPr>
              <a:t>välillä</a:t>
            </a:r>
            <a:endParaRPr lang="en-US" sz="2000" dirty="0">
              <a:ea typeface="+mn-lt"/>
              <a:cs typeface="+mn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Kansallisen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kulttuurin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oletetaan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määrittelevän</a:t>
            </a:r>
            <a:r>
              <a:rPr lang="en-US" sz="2400" dirty="0">
                <a:ea typeface="+mn-lt"/>
                <a:cs typeface="+mn-lt"/>
              </a:rPr>
              <a:t> ja </a:t>
            </a:r>
            <a:r>
              <a:rPr lang="en-US" sz="2400" dirty="0" err="1">
                <a:ea typeface="+mn-lt"/>
                <a:cs typeface="+mn-lt"/>
              </a:rPr>
              <a:t>ohjaavan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vahvasti</a:t>
            </a:r>
            <a:r>
              <a:rPr lang="en-US" sz="2400" dirty="0">
                <a:ea typeface="+mn-lt"/>
                <a:cs typeface="+mn-lt"/>
              </a:rPr>
              <a:t> </a:t>
            </a:r>
            <a:r>
              <a:rPr lang="en-US" sz="2400" dirty="0" err="1">
                <a:ea typeface="+mn-lt"/>
                <a:cs typeface="+mn-lt"/>
              </a:rPr>
              <a:t>yksilön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toimintaa</a:t>
            </a:r>
            <a:endParaRPr lang="en-US" sz="2400" dirty="0">
              <a:ea typeface="+mn-lt"/>
              <a:cs typeface="+mn-lt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yhden</a:t>
            </a:r>
            <a:r>
              <a:rPr lang="en-US" sz="2000" dirty="0">
                <a:ea typeface="+mn-lt"/>
                <a:cs typeface="+mn-lt"/>
              </a:rPr>
              <a:t> </a:t>
            </a:r>
            <a:r>
              <a:rPr lang="en-US" sz="2000" dirty="0" err="1">
                <a:ea typeface="+mn-lt"/>
                <a:cs typeface="+mn-lt"/>
              </a:rPr>
              <a:t>valtion</a:t>
            </a:r>
            <a:r>
              <a:rPr lang="en-US" sz="2000" dirty="0">
                <a:ea typeface="+mn-lt"/>
                <a:cs typeface="+mn-lt"/>
              </a:rPr>
              <a:t> </a:t>
            </a:r>
            <a:r>
              <a:rPr lang="en-US" sz="2000" dirty="0" err="1">
                <a:ea typeface="+mn-lt"/>
                <a:cs typeface="+mn-lt"/>
              </a:rPr>
              <a:t>sisällä</a:t>
            </a:r>
            <a:r>
              <a:rPr lang="en-US" sz="2000" dirty="0">
                <a:ea typeface="+mn-lt"/>
                <a:cs typeface="+mn-lt"/>
              </a:rPr>
              <a:t> on </a:t>
            </a:r>
            <a:r>
              <a:rPr lang="en-US" sz="2000" dirty="0" err="1">
                <a:ea typeface="+mn-lt"/>
                <a:cs typeface="+mn-lt"/>
              </a:rPr>
              <a:t>useita</a:t>
            </a:r>
            <a:r>
              <a:rPr lang="en-US" sz="2000" dirty="0">
                <a:ea typeface="+mn-lt"/>
                <a:cs typeface="+mn-lt"/>
              </a:rPr>
              <a:t> </a:t>
            </a:r>
            <a:r>
              <a:rPr lang="en-US" sz="2000" dirty="0" err="1">
                <a:ea typeface="+mn-lt"/>
                <a:cs typeface="+mn-lt"/>
              </a:rPr>
              <a:t>kulttuureja</a:t>
            </a:r>
            <a:endParaRPr lang="en-US" sz="2000" dirty="0">
              <a:ea typeface="+mn-lt"/>
              <a:cs typeface="+mn-lt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yksilöiden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väliset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erot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voivat</a:t>
            </a:r>
            <a:r>
              <a:rPr lang="en-US" sz="2000" dirty="0">
                <a:ea typeface="+mn-lt"/>
                <a:cs typeface="+mn-lt"/>
              </a:rPr>
              <a:t> olla </a:t>
            </a:r>
            <a:r>
              <a:rPr lang="en-US" sz="2000" dirty="0" err="1">
                <a:ea typeface="+mn-lt"/>
                <a:cs typeface="+mn-lt"/>
              </a:rPr>
              <a:t>suuret</a:t>
            </a:r>
            <a:endParaRPr lang="en-US" sz="2000" dirty="0">
              <a:ea typeface="+mn-lt"/>
              <a:cs typeface="+mn-lt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yksilön</a:t>
            </a:r>
            <a:r>
              <a:rPr lang="en-US" sz="2000" dirty="0">
                <a:ea typeface="+mn-lt"/>
                <a:cs typeface="+mn-lt"/>
              </a:rPr>
              <a:t> </a:t>
            </a:r>
            <a:r>
              <a:rPr lang="en-US" sz="2000" dirty="0" err="1">
                <a:ea typeface="+mn-lt"/>
                <a:cs typeface="+mn-lt"/>
              </a:rPr>
              <a:t>arvot</a:t>
            </a:r>
            <a:r>
              <a:rPr lang="en-US" sz="2000" dirty="0">
                <a:ea typeface="+mn-lt"/>
                <a:cs typeface="+mn-lt"/>
              </a:rPr>
              <a:t>, </a:t>
            </a:r>
            <a:r>
              <a:rPr lang="en-US" sz="2000" dirty="0" err="1">
                <a:ea typeface="+mn-lt"/>
                <a:cs typeface="+mn-lt"/>
              </a:rPr>
              <a:t>asenteet</a:t>
            </a:r>
            <a:r>
              <a:rPr lang="en-US" sz="2000" dirty="0">
                <a:ea typeface="+mn-lt"/>
                <a:cs typeface="+mn-lt"/>
              </a:rPr>
              <a:t> ja </a:t>
            </a:r>
            <a:r>
              <a:rPr lang="en-US" sz="2000" dirty="0" err="1">
                <a:ea typeface="+mn-lt"/>
                <a:cs typeface="+mn-lt"/>
              </a:rPr>
              <a:t>tavat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eivät</a:t>
            </a:r>
            <a:r>
              <a:rPr lang="en-US" sz="2000" dirty="0">
                <a:ea typeface="+mn-lt"/>
                <a:cs typeface="+mn-lt"/>
              </a:rPr>
              <a:t> </a:t>
            </a:r>
            <a:r>
              <a:rPr lang="en-US" sz="2000" dirty="0" err="1">
                <a:ea typeface="+mn-lt"/>
                <a:cs typeface="+mn-lt"/>
              </a:rPr>
              <a:t>johdu</a:t>
            </a:r>
            <a:r>
              <a:rPr lang="en-US" sz="2000" dirty="0">
                <a:ea typeface="+mn-lt"/>
                <a:cs typeface="+mn-lt"/>
              </a:rPr>
              <a:t> vain </a:t>
            </a:r>
            <a:r>
              <a:rPr lang="en-US" sz="2000" dirty="0" err="1">
                <a:ea typeface="+mn-lt"/>
                <a:cs typeface="+mn-lt"/>
              </a:rPr>
              <a:t>kulttuurista</a:t>
            </a:r>
            <a:r>
              <a:rPr lang="en-US" sz="2000" dirty="0">
                <a:ea typeface="+mn-lt"/>
                <a:cs typeface="+mn-lt"/>
              </a:rPr>
              <a:t> ja </a:t>
            </a:r>
            <a:r>
              <a:rPr lang="en-US" sz="2000" dirty="0" err="1">
                <a:ea typeface="+mn-lt"/>
                <a:cs typeface="+mn-lt"/>
              </a:rPr>
              <a:t>kulttuurieroista</a:t>
            </a:r>
            <a:endParaRPr lang="en-US" sz="2000" dirty="0">
              <a:ea typeface="+mn-lt"/>
              <a:cs typeface="+mn-lt"/>
            </a:endParaRPr>
          </a:p>
          <a:p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BBD5CB3-7867-48B7-8356-A121BA0D9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</p:spTree>
    <p:extLst>
      <p:ext uri="{BB962C8B-B14F-4D97-AF65-F5344CB8AC3E}">
        <p14:creationId xmlns:p14="http://schemas.microsoft.com/office/powerpoint/2010/main" val="11835865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DD0C1E6-46E1-484B-8A54-1AD3D84F5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cs typeface="Calibri Light"/>
              </a:rPr>
              <a:t>Kulttuuri</a:t>
            </a:r>
            <a:r>
              <a:rPr lang="en-US" dirty="0">
                <a:cs typeface="Calibri Light"/>
              </a:rPr>
              <a:t> ja </a:t>
            </a:r>
            <a:r>
              <a:rPr lang="en-US" dirty="0" err="1">
                <a:cs typeface="Calibri Light"/>
              </a:rPr>
              <a:t>psyykkinen</a:t>
            </a:r>
            <a:r>
              <a:rPr lang="en-US" dirty="0">
                <a:cs typeface="Calibri Light"/>
              </a:rPr>
              <a:t> </a:t>
            </a:r>
            <a:r>
              <a:rPr lang="en-US" dirty="0" err="1">
                <a:cs typeface="Calibri Light"/>
              </a:rPr>
              <a:t>toiminta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7B24429-0B53-4CF9-B9CE-ACF918A833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sz="2400" b="1" dirty="0"/>
              <a:t>Tiedonkäsittely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</a:t>
            </a:r>
            <a:r>
              <a:rPr lang="fi-FI" sz="2400" dirty="0"/>
              <a:t>Kulttuurin avulla jäsennetään, luokitellaan ja rakennetaan käsityksiä todellisuudesta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Ympäröivä kulttuuri on yhteydessä esim. seuraaviin yksilön tiedonkäsittelyn toimintoihin: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sz="2200" dirty="0"/>
              <a:t> havaitseminen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sz="2200" dirty="0"/>
              <a:t> ajattelu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sz="2200" dirty="0"/>
              <a:t> kielelliset toiminnot</a:t>
            </a:r>
          </a:p>
          <a:p>
            <a:pPr marL="0" indent="0">
              <a:buNone/>
            </a:pPr>
            <a:r>
              <a:rPr lang="fi-FI" sz="2600" b="1" dirty="0"/>
              <a:t>Tunteet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Kulttuurin normit ohjaavat tunneilmaisua ja tunteiden säätelyä</a:t>
            </a:r>
          </a:p>
          <a:p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E866FCF2-28DA-4F6D-849E-D76B247B6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</p:spTree>
    <p:extLst>
      <p:ext uri="{BB962C8B-B14F-4D97-AF65-F5344CB8AC3E}">
        <p14:creationId xmlns:p14="http://schemas.microsoft.com/office/powerpoint/2010/main" val="27974136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Integraal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6CEEEB9C1D3AA49A56AB9E1A0BED2AD" ma:contentTypeVersion="13" ma:contentTypeDescription="Create a new document." ma:contentTypeScope="" ma:versionID="96a01f2e3f38f893304570b89730cb6d">
  <xsd:schema xmlns:xsd="http://www.w3.org/2001/XMLSchema" xmlns:xs="http://www.w3.org/2001/XMLSchema" xmlns:p="http://schemas.microsoft.com/office/2006/metadata/properties" xmlns:ns3="8113aae3-ea75-4c63-bfc3-407a73240c9d" xmlns:ns4="cdef8070-e40d-4397-9c21-aeb6781712b1" targetNamespace="http://schemas.microsoft.com/office/2006/metadata/properties" ma:root="true" ma:fieldsID="bed0a401cdb128dcbb2d0f0602686380" ns3:_="" ns4:_="">
    <xsd:import namespace="8113aae3-ea75-4c63-bfc3-407a73240c9d"/>
    <xsd:import namespace="cdef8070-e40d-4397-9c21-aeb6781712b1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OCR" minOccurs="0"/>
                <xsd:element ref="ns4:MediaServiceLocatio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13aae3-ea75-4c63-bfc3-407a73240c9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ef8070-e40d-4397-9c21-aeb6781712b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4AA5228-B8BB-4DD0-BFAE-CA50B83A340A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8113aae3-ea75-4c63-bfc3-407a73240c9d"/>
    <ds:schemaRef ds:uri="http://purl.org/dc/elements/1.1/"/>
    <ds:schemaRef ds:uri="http://schemas.microsoft.com/office/2006/metadata/properties"/>
    <ds:schemaRef ds:uri="http://schemas.microsoft.com/office/2006/documentManagement/types"/>
    <ds:schemaRef ds:uri="cdef8070-e40d-4397-9c21-aeb6781712b1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C11B070-6A84-4206-BAB1-1D372EBB139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113aae3-ea75-4c63-bfc3-407a73240c9d"/>
    <ds:schemaRef ds:uri="cdef8070-e40d-4397-9c21-aeb6781712b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D5F814D-43B9-4ECB-B8F2-47A2507BBC6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595</Words>
  <Application>Microsoft Office PowerPoint</Application>
  <PresentationFormat>Laajakuva</PresentationFormat>
  <Paragraphs>81</Paragraphs>
  <Slides>8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Courier New</vt:lpstr>
      <vt:lpstr>Tw Cen MT</vt:lpstr>
      <vt:lpstr>Tw Cen MT Condensed</vt:lpstr>
      <vt:lpstr>Wingdings 3</vt:lpstr>
      <vt:lpstr>Integraali</vt:lpstr>
      <vt:lpstr>9 Kulttuuri muokkaa ihmistä </vt:lpstr>
      <vt:lpstr>Kulttuurinen näkökulma ihmisen toimintaan</vt:lpstr>
      <vt:lpstr>Kulttuuri</vt:lpstr>
      <vt:lpstr>Kulttuurin omaksuminen sosialisaatiossa </vt:lpstr>
      <vt:lpstr>Kulttuuripsykologia</vt:lpstr>
      <vt:lpstr>Yksilölliset ja yhteisölliset kulttuurit</vt:lpstr>
      <vt:lpstr>Yksilöllisyys−yhteisöllisyys kulttuurin ulottuvuutena </vt:lpstr>
      <vt:lpstr>Kulttuuri ja psyykkinen toiminta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 Psykologia tieteenä</dc:title>
  <dc:creator>Mari Purola</dc:creator>
  <cp:lastModifiedBy>Marja Valkama</cp:lastModifiedBy>
  <cp:revision>4</cp:revision>
  <dcterms:created xsi:type="dcterms:W3CDTF">2020-09-17T06:19:12Z</dcterms:created>
  <dcterms:modified xsi:type="dcterms:W3CDTF">2021-08-31T07:54:06Z</dcterms:modified>
</cp:coreProperties>
</file>