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15"/>
  </p:notes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iawfi9ugl+tlCs0zAItTu2pfTT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DCFEA1-ECBE-4B58-AB07-DC75DA364FE7}" v="3" dt="2020-10-19T09:37:54.677"/>
  </p1510:revLst>
</p1510:revInfo>
</file>

<file path=ppt/tableStyles.xml><?xml version="1.0" encoding="utf-8"?>
<a:tblStyleLst xmlns:a="http://schemas.openxmlformats.org/drawingml/2006/main" def="{56127C7A-A0E8-4318-8FEF-DE3027F28453}">
  <a:tblStyle styleId="{56127C7A-A0E8-4318-8FEF-DE3027F28453}"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 Purola" userId="e3225e4c-68f7-4c12-bf7e-43dbe7929f7a" providerId="ADAL" clId="{2AA87992-DC1E-4483-8E62-FF6E90534F99}"/>
    <pc:docChg chg="modSld">
      <pc:chgData name="Mari Purola" userId="e3225e4c-68f7-4c12-bf7e-43dbe7929f7a" providerId="ADAL" clId="{2AA87992-DC1E-4483-8E62-FF6E90534F99}" dt="2020-09-29T13:41:46.701" v="518" actId="113"/>
      <pc:docMkLst>
        <pc:docMk/>
      </pc:docMkLst>
      <pc:sldChg chg="modSp">
        <pc:chgData name="Mari Purola" userId="e3225e4c-68f7-4c12-bf7e-43dbe7929f7a" providerId="ADAL" clId="{2AA87992-DC1E-4483-8E62-FF6E90534F99}" dt="2020-09-29T13:30:06.959" v="60" actId="20577"/>
        <pc:sldMkLst>
          <pc:docMk/>
          <pc:sldMk cId="0" sldId="257"/>
        </pc:sldMkLst>
        <pc:spChg chg="mod">
          <ac:chgData name="Mari Purola" userId="e3225e4c-68f7-4c12-bf7e-43dbe7929f7a" providerId="ADAL" clId="{2AA87992-DC1E-4483-8E62-FF6E90534F99}" dt="2020-09-29T13:30:06.959" v="60" actId="20577"/>
          <ac:spMkLst>
            <pc:docMk/>
            <pc:sldMk cId="0" sldId="257"/>
            <ac:spMk id="91" creationId="{00000000-0000-0000-0000-000000000000}"/>
          </ac:spMkLst>
        </pc:spChg>
      </pc:sldChg>
      <pc:sldChg chg="modSp">
        <pc:chgData name="Mari Purola" userId="e3225e4c-68f7-4c12-bf7e-43dbe7929f7a" providerId="ADAL" clId="{2AA87992-DC1E-4483-8E62-FF6E90534F99}" dt="2020-09-29T13:34:24.524" v="269" actId="255"/>
        <pc:sldMkLst>
          <pc:docMk/>
          <pc:sldMk cId="0" sldId="258"/>
        </pc:sldMkLst>
        <pc:spChg chg="mod">
          <ac:chgData name="Mari Purola" userId="e3225e4c-68f7-4c12-bf7e-43dbe7929f7a" providerId="ADAL" clId="{2AA87992-DC1E-4483-8E62-FF6E90534F99}" dt="2020-09-29T13:34:24.524" v="269" actId="255"/>
          <ac:spMkLst>
            <pc:docMk/>
            <pc:sldMk cId="0" sldId="258"/>
            <ac:spMk id="97" creationId="{00000000-0000-0000-0000-000000000000}"/>
          </ac:spMkLst>
        </pc:spChg>
      </pc:sldChg>
      <pc:sldChg chg="modSp">
        <pc:chgData name="Mari Purola" userId="e3225e4c-68f7-4c12-bf7e-43dbe7929f7a" providerId="ADAL" clId="{2AA87992-DC1E-4483-8E62-FF6E90534F99}" dt="2020-09-29T13:35:50.941" v="324" actId="20577"/>
        <pc:sldMkLst>
          <pc:docMk/>
          <pc:sldMk cId="0" sldId="259"/>
        </pc:sldMkLst>
        <pc:spChg chg="mod">
          <ac:chgData name="Mari Purola" userId="e3225e4c-68f7-4c12-bf7e-43dbe7929f7a" providerId="ADAL" clId="{2AA87992-DC1E-4483-8E62-FF6E90534F99}" dt="2020-09-29T13:35:50.941" v="324" actId="20577"/>
          <ac:spMkLst>
            <pc:docMk/>
            <pc:sldMk cId="0" sldId="259"/>
            <ac:spMk id="103" creationId="{00000000-0000-0000-0000-000000000000}"/>
          </ac:spMkLst>
        </pc:spChg>
      </pc:sldChg>
      <pc:sldChg chg="modSp">
        <pc:chgData name="Mari Purola" userId="e3225e4c-68f7-4c12-bf7e-43dbe7929f7a" providerId="ADAL" clId="{2AA87992-DC1E-4483-8E62-FF6E90534F99}" dt="2020-09-29T13:37:27.655" v="372" actId="20577"/>
        <pc:sldMkLst>
          <pc:docMk/>
          <pc:sldMk cId="0" sldId="260"/>
        </pc:sldMkLst>
        <pc:spChg chg="mod">
          <ac:chgData name="Mari Purola" userId="e3225e4c-68f7-4c12-bf7e-43dbe7929f7a" providerId="ADAL" clId="{2AA87992-DC1E-4483-8E62-FF6E90534F99}" dt="2020-09-29T13:37:27.655" v="372" actId="20577"/>
          <ac:spMkLst>
            <pc:docMk/>
            <pc:sldMk cId="0" sldId="260"/>
            <ac:spMk id="109" creationId="{00000000-0000-0000-0000-000000000000}"/>
          </ac:spMkLst>
        </pc:spChg>
      </pc:sldChg>
      <pc:sldChg chg="modSp">
        <pc:chgData name="Mari Purola" userId="e3225e4c-68f7-4c12-bf7e-43dbe7929f7a" providerId="ADAL" clId="{2AA87992-DC1E-4483-8E62-FF6E90534F99}" dt="2020-09-29T13:39:00.911" v="412" actId="113"/>
        <pc:sldMkLst>
          <pc:docMk/>
          <pc:sldMk cId="0" sldId="261"/>
        </pc:sldMkLst>
        <pc:spChg chg="mod">
          <ac:chgData name="Mari Purola" userId="e3225e4c-68f7-4c12-bf7e-43dbe7929f7a" providerId="ADAL" clId="{2AA87992-DC1E-4483-8E62-FF6E90534F99}" dt="2020-09-29T13:39:00.911" v="412" actId="113"/>
          <ac:spMkLst>
            <pc:docMk/>
            <pc:sldMk cId="0" sldId="261"/>
            <ac:spMk id="115" creationId="{00000000-0000-0000-0000-000000000000}"/>
          </ac:spMkLst>
        </pc:spChg>
      </pc:sldChg>
      <pc:sldChg chg="modSp">
        <pc:chgData name="Mari Purola" userId="e3225e4c-68f7-4c12-bf7e-43dbe7929f7a" providerId="ADAL" clId="{2AA87992-DC1E-4483-8E62-FF6E90534F99}" dt="2020-09-29T13:41:46.701" v="518" actId="113"/>
        <pc:sldMkLst>
          <pc:docMk/>
          <pc:sldMk cId="0" sldId="262"/>
        </pc:sldMkLst>
        <pc:spChg chg="mod">
          <ac:chgData name="Mari Purola" userId="e3225e4c-68f7-4c12-bf7e-43dbe7929f7a" providerId="ADAL" clId="{2AA87992-DC1E-4483-8E62-FF6E90534F99}" dt="2020-09-29T13:41:46.701" v="518" actId="113"/>
          <ac:spMkLst>
            <pc:docMk/>
            <pc:sldMk cId="0" sldId="262"/>
            <ac:spMk id="121" creationId="{00000000-0000-0000-0000-000000000000}"/>
          </ac:spMkLst>
        </pc:spChg>
      </pc:sldChg>
      <pc:sldChg chg="modSp">
        <pc:chgData name="Mari Purola" userId="e3225e4c-68f7-4c12-bf7e-43dbe7929f7a" providerId="ADAL" clId="{2AA87992-DC1E-4483-8E62-FF6E90534F99}" dt="2020-09-29T13:40:26.299" v="462" actId="20577"/>
        <pc:sldMkLst>
          <pc:docMk/>
          <pc:sldMk cId="0" sldId="264"/>
        </pc:sldMkLst>
        <pc:spChg chg="mod">
          <ac:chgData name="Mari Purola" userId="e3225e4c-68f7-4c12-bf7e-43dbe7929f7a" providerId="ADAL" clId="{2AA87992-DC1E-4483-8E62-FF6E90534F99}" dt="2020-09-29T13:40:26.299" v="462" actId="20577"/>
          <ac:spMkLst>
            <pc:docMk/>
            <pc:sldMk cId="0" sldId="264"/>
            <ac:spMk id="133" creationId="{00000000-0000-0000-0000-000000000000}"/>
          </ac:spMkLst>
        </pc:spChg>
      </pc:sldChg>
      <pc:sldChg chg="modSp">
        <pc:chgData name="Mari Purola" userId="e3225e4c-68f7-4c12-bf7e-43dbe7929f7a" providerId="ADAL" clId="{2AA87992-DC1E-4483-8E62-FF6E90534F99}" dt="2020-09-29T13:41:35.501" v="517" actId="20577"/>
        <pc:sldMkLst>
          <pc:docMk/>
          <pc:sldMk cId="0" sldId="265"/>
        </pc:sldMkLst>
        <pc:spChg chg="mod">
          <ac:chgData name="Mari Purola" userId="e3225e4c-68f7-4c12-bf7e-43dbe7929f7a" providerId="ADAL" clId="{2AA87992-DC1E-4483-8E62-FF6E90534F99}" dt="2020-09-29T13:40:35.424" v="463" actId="20577"/>
          <ac:spMkLst>
            <pc:docMk/>
            <pc:sldMk cId="0" sldId="265"/>
            <ac:spMk id="138" creationId="{00000000-0000-0000-0000-000000000000}"/>
          </ac:spMkLst>
        </pc:spChg>
        <pc:spChg chg="mod">
          <ac:chgData name="Mari Purola" userId="e3225e4c-68f7-4c12-bf7e-43dbe7929f7a" providerId="ADAL" clId="{2AA87992-DC1E-4483-8E62-FF6E90534F99}" dt="2020-09-29T13:41:35.501" v="517" actId="20577"/>
          <ac:spMkLst>
            <pc:docMk/>
            <pc:sldMk cId="0" sldId="265"/>
            <ac:spMk id="139" creationId="{00000000-0000-0000-0000-000000000000}"/>
          </ac:spMkLst>
        </pc:spChg>
      </pc:sldChg>
    </pc:docChg>
  </pc:docChgLst>
  <pc:docChgLst>
    <pc:chgData name="Mari Purola" userId="e3225e4c-68f7-4c12-bf7e-43dbe7929f7a" providerId="ADAL" clId="{71DCFEA1-ECBE-4B58-AB07-DC75DA364FE7}"/>
    <pc:docChg chg="custSel modSld">
      <pc:chgData name="Mari Purola" userId="e3225e4c-68f7-4c12-bf7e-43dbe7929f7a" providerId="ADAL" clId="{71DCFEA1-ECBE-4B58-AB07-DC75DA364FE7}" dt="2020-10-19T09:38:00.897" v="3" actId="1076"/>
      <pc:docMkLst>
        <pc:docMk/>
      </pc:docMkLst>
      <pc:sldChg chg="addSp delSp modSp">
        <pc:chgData name="Mari Purola" userId="e3225e4c-68f7-4c12-bf7e-43dbe7929f7a" providerId="ADAL" clId="{71DCFEA1-ECBE-4B58-AB07-DC75DA364FE7}" dt="2020-10-19T09:38:00.897" v="3" actId="1076"/>
        <pc:sldMkLst>
          <pc:docMk/>
          <pc:sldMk cId="0" sldId="256"/>
        </pc:sldMkLst>
        <pc:picChg chg="del">
          <ac:chgData name="Mari Purola" userId="e3225e4c-68f7-4c12-bf7e-43dbe7929f7a" providerId="ADAL" clId="{71DCFEA1-ECBE-4B58-AB07-DC75DA364FE7}" dt="2020-10-19T09:37:53.240" v="0" actId="478"/>
          <ac:picMkLst>
            <pc:docMk/>
            <pc:sldMk cId="0" sldId="256"/>
            <ac:picMk id="5" creationId="{8ED72533-6471-4765-9CF8-2336509DD6F9}"/>
          </ac:picMkLst>
        </pc:picChg>
        <pc:picChg chg="add mod">
          <ac:chgData name="Mari Purola" userId="e3225e4c-68f7-4c12-bf7e-43dbe7929f7a" providerId="ADAL" clId="{71DCFEA1-ECBE-4B58-AB07-DC75DA364FE7}" dt="2020-10-19T09:38:00.897" v="3" actId="1076"/>
          <ac:picMkLst>
            <pc:docMk/>
            <pc:sldMk cId="0" sldId="256"/>
            <ac:picMk id="8" creationId="{26F37BCC-6FC5-48D6-BBC3-DE265C02515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88df3580ae_0_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6" name="Google Shape;136;g88df3580ae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88df3580ae_0_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4" name="Google Shape;94;g88df3580ae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81e28cf4b4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0" name="Google Shape;100;g81e28cf4b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81e28cf4b4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6" name="Google Shape;106;g81e28cf4b4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88df3580ae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8" name="Google Shape;118;g88df3580ae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4" name="Google Shape;12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0" name="Google Shape;13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i-FI"/>
              <a:t>Muokkaa ots. perustyyl. napsautt.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lvl1pPr algn="l">
              <a:defRPr/>
            </a:lvl1pPr>
          </a:lstStyle>
          <a:p>
            <a:endParaRPr lang="fi-FI"/>
          </a:p>
        </p:txBody>
      </p:sp>
      <p:sp>
        <p:nvSpPr>
          <p:cNvPr id="5" name="Footer Placeholder 4"/>
          <p:cNvSpPr>
            <a:spLocks noGrp="1"/>
          </p:cNvSpPr>
          <p:nvPr>
            <p:ph type="ftr" sz="quarter" idx="11"/>
          </p:nvPr>
        </p:nvSpPr>
        <p:spPr/>
        <p:txBody>
          <a:bodyPr/>
          <a:lstStyle/>
          <a:p>
            <a:r>
              <a:rPr lang="fi-FI"/>
              <a:t>© Sanoma Pro, Tekijät ● Mieli 1 Toimiva ja oppiva ihminen</a:t>
            </a:r>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90023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endParaRPr lang="fi-FI"/>
          </a:p>
        </p:txBody>
      </p:sp>
      <p:sp>
        <p:nvSpPr>
          <p:cNvPr id="5" name="Footer Placeholder 4"/>
          <p:cNvSpPr>
            <a:spLocks noGrp="1"/>
          </p:cNvSpPr>
          <p:nvPr>
            <p:ph type="ftr" sz="quarter" idx="11"/>
          </p:nvPr>
        </p:nvSpPr>
        <p:spPr/>
        <p:txBody>
          <a:bodyPr/>
          <a:lstStyle/>
          <a:p>
            <a:r>
              <a:rPr lang="fi-FI"/>
              <a:t>© Sanoma Pro, Tekijät ● Mieli 1 Toimiva ja oppiva ihminen</a:t>
            </a:r>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2919038349"/>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i-FI"/>
              <a:t>Muokkaa ots. perustyyl. napsautt.</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endParaRPr lang="fi-FI"/>
          </a:p>
        </p:txBody>
      </p:sp>
      <p:sp>
        <p:nvSpPr>
          <p:cNvPr id="5" name="Footer Placeholder 4"/>
          <p:cNvSpPr>
            <a:spLocks noGrp="1"/>
          </p:cNvSpPr>
          <p:nvPr>
            <p:ph type="ftr" sz="quarter" idx="11"/>
          </p:nvPr>
        </p:nvSpPr>
        <p:spPr/>
        <p:txBody>
          <a:bodyPr/>
          <a:lstStyle/>
          <a:p>
            <a:r>
              <a:rPr lang="fi-FI"/>
              <a:t>© Sanoma Pro, Tekijät ● Mieli 1 Toimiva ja oppiva ihminen</a:t>
            </a:r>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3825314"/>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endParaRPr lang="fi-FI"/>
          </a:p>
        </p:txBody>
      </p:sp>
      <p:sp>
        <p:nvSpPr>
          <p:cNvPr id="5" name="Footer Placeholder 4"/>
          <p:cNvSpPr>
            <a:spLocks noGrp="1"/>
          </p:cNvSpPr>
          <p:nvPr>
            <p:ph type="ftr" sz="quarter" idx="11"/>
          </p:nvPr>
        </p:nvSpPr>
        <p:spPr/>
        <p:txBody>
          <a:bodyPr/>
          <a:lstStyle/>
          <a:p>
            <a:r>
              <a:rPr lang="fi-FI"/>
              <a:t>© Sanoma Pro, Tekijät ● Mieli 1 Toimiva ja oppiva ihminen</a:t>
            </a:r>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1904267159"/>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i-FI"/>
              <a:t>Muokkaa ots. perustyyl. napsautt.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endParaRPr lang="fi-FI"/>
          </a:p>
        </p:txBody>
      </p:sp>
      <p:sp>
        <p:nvSpPr>
          <p:cNvPr id="5" name="Footer Placeholder 4"/>
          <p:cNvSpPr>
            <a:spLocks noGrp="1"/>
          </p:cNvSpPr>
          <p:nvPr>
            <p:ph type="ftr" sz="quarter" idx="11"/>
          </p:nvPr>
        </p:nvSpPr>
        <p:spPr/>
        <p:txBody>
          <a:bodyPr/>
          <a:lstStyle/>
          <a:p>
            <a:r>
              <a:rPr lang="fi-FI"/>
              <a:t>© Sanoma Pro, Tekijät ● Mieli 1 Toimiva ja oppiva ihminen</a:t>
            </a:r>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894498"/>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i-FI"/>
              <a:t>Muokkaa ots. perustyyl. napsautt.</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endParaRPr lang="fi-FI"/>
          </a:p>
        </p:txBody>
      </p:sp>
      <p:sp>
        <p:nvSpPr>
          <p:cNvPr id="6" name="Footer Placeholder 5"/>
          <p:cNvSpPr>
            <a:spLocks noGrp="1"/>
          </p:cNvSpPr>
          <p:nvPr>
            <p:ph type="ftr" sz="quarter" idx="11"/>
          </p:nvPr>
        </p:nvSpPr>
        <p:spPr/>
        <p:txBody>
          <a:bodyPr/>
          <a:lstStyle/>
          <a:p>
            <a:r>
              <a:rPr lang="fi-FI"/>
              <a:t>© Sanoma Pro, Tekijät ● Mieli 1 Toimiva ja oppiva ihminen</a:t>
            </a:r>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71466276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24128" y="2967788"/>
            <a:ext cx="4754880" cy="33415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i-FI"/>
              <a:t>Muokkaa tekstin perustyylejä napsauttamalla</a:t>
            </a:r>
          </a:p>
        </p:txBody>
      </p:sp>
      <p:sp>
        <p:nvSpPr>
          <p:cNvPr id="6" name="Content Placeholder 5"/>
          <p:cNvSpPr>
            <a:spLocks noGrp="1"/>
          </p:cNvSpPr>
          <p:nvPr>
            <p:ph sz="quarter" idx="4"/>
          </p:nvPr>
        </p:nvSpPr>
        <p:spPr>
          <a:xfrm>
            <a:off x="5990888" y="2967788"/>
            <a:ext cx="4754880" cy="33415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endParaRPr lang="fi-FI"/>
          </a:p>
        </p:txBody>
      </p:sp>
      <p:sp>
        <p:nvSpPr>
          <p:cNvPr id="8" name="Footer Placeholder 7"/>
          <p:cNvSpPr>
            <a:spLocks noGrp="1"/>
          </p:cNvSpPr>
          <p:nvPr>
            <p:ph type="ftr" sz="quarter" idx="11"/>
          </p:nvPr>
        </p:nvSpPr>
        <p:spPr/>
        <p:txBody>
          <a:bodyPr/>
          <a:lstStyle/>
          <a:p>
            <a:r>
              <a:rPr lang="fi-FI"/>
              <a:t>© Sanoma Pro, Tekijät ● Mieli 1 Toimiva ja oppiva ihminen</a:t>
            </a:r>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2476747068"/>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endParaRPr lang="fi-FI"/>
          </a:p>
        </p:txBody>
      </p:sp>
      <p:sp>
        <p:nvSpPr>
          <p:cNvPr id="4" name="Footer Placeholder 3"/>
          <p:cNvSpPr>
            <a:spLocks noGrp="1"/>
          </p:cNvSpPr>
          <p:nvPr>
            <p:ph type="ftr" sz="quarter" idx="11"/>
          </p:nvPr>
        </p:nvSpPr>
        <p:spPr/>
        <p:txBody>
          <a:bodyPr/>
          <a:lstStyle/>
          <a:p>
            <a:r>
              <a:rPr lang="fi-FI"/>
              <a:t>© Sanoma Pro, Tekijät ● Mieli 1 Toimiva ja oppiva ihminen</a:t>
            </a:r>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295562150"/>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i-FI"/>
          </a:p>
        </p:txBody>
      </p:sp>
      <p:sp>
        <p:nvSpPr>
          <p:cNvPr id="3" name="Footer Placeholder 2"/>
          <p:cNvSpPr>
            <a:spLocks noGrp="1"/>
          </p:cNvSpPr>
          <p:nvPr>
            <p:ph type="ftr" sz="quarter" idx="11"/>
          </p:nvPr>
        </p:nvSpPr>
        <p:spPr/>
        <p:txBody>
          <a:bodyPr/>
          <a:lstStyle/>
          <a:p>
            <a:r>
              <a:rPr lang="fi-FI"/>
              <a:t>© Sanoma Pro, Tekijät ● Mieli 1 Toimiva ja oppiva ihminen</a:t>
            </a:r>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2880097571"/>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i-FI"/>
              <a:t>Muokkaa ots. perustyyl. napsautt.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endParaRPr lang="fi-FI"/>
          </a:p>
        </p:txBody>
      </p:sp>
      <p:sp>
        <p:nvSpPr>
          <p:cNvPr id="6" name="Footer Placeholder 5"/>
          <p:cNvSpPr>
            <a:spLocks noGrp="1"/>
          </p:cNvSpPr>
          <p:nvPr>
            <p:ph type="ftr" sz="quarter" idx="11"/>
          </p:nvPr>
        </p:nvSpPr>
        <p:spPr/>
        <p:txBody>
          <a:bodyPr/>
          <a:lstStyle/>
          <a:p>
            <a:r>
              <a:rPr lang="fi-FI"/>
              <a:t>© Sanoma Pro, Tekijät ● Mieli 1 Toimiva ja oppiva ihminen</a:t>
            </a:r>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spTree>
    <p:extLst>
      <p:ext uri="{BB962C8B-B14F-4D97-AF65-F5344CB8AC3E}">
        <p14:creationId xmlns:p14="http://schemas.microsoft.com/office/powerpoint/2010/main" val="4138809594"/>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i-FI"/>
              <a:t>Muokkaa ots. perustyyl. napsautt.</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endParaRPr lang="fi-FI"/>
          </a:p>
        </p:txBody>
      </p:sp>
      <p:sp>
        <p:nvSpPr>
          <p:cNvPr id="6" name="Footer Placeholder 5"/>
          <p:cNvSpPr>
            <a:spLocks noGrp="1"/>
          </p:cNvSpPr>
          <p:nvPr>
            <p:ph type="ftr" sz="quarter" idx="11"/>
          </p:nvPr>
        </p:nvSpPr>
        <p:spPr/>
        <p:txBody>
          <a:bodyPr/>
          <a:lstStyle/>
          <a:p>
            <a:r>
              <a:rPr lang="fi-FI"/>
              <a:t>© Sanoma Pro, Tekijät ● Mieli 1 Toimiva ja oppiva ihminen</a:t>
            </a:r>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fi-FI" smtClean="0"/>
              <a:t>‹#›</a:t>
            </a:fld>
            <a:endParaRPr lang="fi-FI"/>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7845518"/>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endParaRPr lang="fi-FI"/>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fi-FI"/>
              <a:t>© Sanoma Pro, Tekijät ● Mieli 1 Toimiva ja oppiva ihminen</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marL="0" lvl="0" indent="0" algn="r" rtl="0">
              <a:spcBef>
                <a:spcPts val="0"/>
              </a:spcBef>
              <a:spcAft>
                <a:spcPts val="0"/>
              </a:spcAft>
              <a:buNone/>
            </a:pPr>
            <a:fld id="{00000000-1234-1234-1234-123412341234}" type="slidenum">
              <a:rPr lang="fi-FI" smtClean="0"/>
              <a:t>‹#›</a:t>
            </a:fld>
            <a:endParaRPr lang="fi-FI"/>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4149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3"/>
        <p:cNvGrpSpPr/>
        <p:nvPr/>
      </p:nvGrpSpPr>
      <p:grpSpPr>
        <a:xfrm>
          <a:off x="0" y="0"/>
          <a:ext cx="0" cy="0"/>
          <a:chOff x="0" y="0"/>
          <a:chExt cx="0" cy="0"/>
        </a:xfrm>
      </p:grpSpPr>
      <p:sp useBgFill="1">
        <p:nvSpPr>
          <p:cNvPr id="90" name="Rectangle 89">
            <a:extLst>
              <a:ext uri="{FF2B5EF4-FFF2-40B4-BE49-F238E27FC236}">
                <a16:creationId xmlns:a16="http://schemas.microsoft.com/office/drawing/2014/main" id="{070784CE-9DD4-4C2D-88B9-D219730A47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74"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Google Shape;84;p1"/>
          <p:cNvSpPr txBox="1">
            <a:spLocks noGrp="1"/>
          </p:cNvSpPr>
          <p:nvPr>
            <p:ph type="ctrTitle"/>
          </p:nvPr>
        </p:nvSpPr>
        <p:spPr>
          <a:xfrm>
            <a:off x="5258134" y="640080"/>
            <a:ext cx="6293689" cy="3652405"/>
          </a:xfrm>
          <a:prstGeom prst="rect">
            <a:avLst/>
          </a:prstGeom>
        </p:spPr>
        <p:txBody>
          <a:bodyPr spcFirstLastPara="1" lIns="91425" tIns="45700" rIns="91425" bIns="45700" anchor="b" anchorCtr="0">
            <a:normAutofit/>
          </a:bodyPr>
          <a:lstStyle/>
          <a:p>
            <a:pPr marL="0" lvl="0" indent="0" algn="l" rtl="0">
              <a:spcBef>
                <a:spcPts val="0"/>
              </a:spcBef>
              <a:spcAft>
                <a:spcPts val="0"/>
              </a:spcAft>
              <a:buClr>
                <a:schemeClr val="dk1"/>
              </a:buClr>
              <a:buSzPts val="6000"/>
              <a:buFont typeface="Calibri"/>
              <a:buNone/>
            </a:pPr>
            <a:r>
              <a:rPr lang="fi-FI" sz="4400" dirty="0">
                <a:solidFill>
                  <a:schemeClr val="tx1">
                    <a:lumMod val="85000"/>
                    <a:lumOff val="15000"/>
                  </a:schemeClr>
                </a:solidFill>
              </a:rPr>
              <a:t>8 Sosiaalinen toiminta on vuorovaikutusta</a:t>
            </a:r>
          </a:p>
        </p:txBody>
      </p:sp>
      <p:sp>
        <p:nvSpPr>
          <p:cNvPr id="85" name="Google Shape;85;p1"/>
          <p:cNvSpPr txBox="1">
            <a:spLocks noGrp="1"/>
          </p:cNvSpPr>
          <p:nvPr>
            <p:ph type="subTitle" idx="1"/>
          </p:nvPr>
        </p:nvSpPr>
        <p:spPr>
          <a:xfrm>
            <a:off x="5271524" y="4460708"/>
            <a:ext cx="6280299" cy="1753175"/>
          </a:xfrm>
          <a:prstGeom prst="rect">
            <a:avLst/>
          </a:prstGeom>
        </p:spPr>
        <p:txBody>
          <a:bodyPr spcFirstLastPara="1" lIns="91425" tIns="45700" rIns="91425" bIns="45700" anchor="t" anchorCtr="0">
            <a:normAutofit/>
          </a:bodyPr>
          <a:lstStyle/>
          <a:p>
            <a:pPr marL="0" lvl="0" indent="0" rtl="0">
              <a:spcBef>
                <a:spcPts val="0"/>
              </a:spcBef>
              <a:spcAft>
                <a:spcPts val="0"/>
              </a:spcAft>
              <a:buClr>
                <a:schemeClr val="dk1"/>
              </a:buClr>
              <a:buSzPts val="2400"/>
              <a:buNone/>
            </a:pPr>
            <a:endParaRPr lang="fi-FI" sz="1600">
              <a:solidFill>
                <a:schemeClr val="tx1">
                  <a:lumMod val="85000"/>
                  <a:lumOff val="15000"/>
                </a:schemeClr>
              </a:solidFill>
            </a:endParaRPr>
          </a:p>
        </p:txBody>
      </p:sp>
      <p:cxnSp>
        <p:nvCxnSpPr>
          <p:cNvPr id="92" name="Straight Connector 91">
            <a:extLst>
              <a:ext uri="{FF2B5EF4-FFF2-40B4-BE49-F238E27FC236}">
                <a16:creationId xmlns:a16="http://schemas.microsoft.com/office/drawing/2014/main" id="{640A410A-1838-4131-95A6-2BE4F8D412F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09640" y="4388141"/>
            <a:ext cx="58521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Alatunnisteen paikkamerkki 2">
            <a:extLst>
              <a:ext uri="{FF2B5EF4-FFF2-40B4-BE49-F238E27FC236}">
                <a16:creationId xmlns:a16="http://schemas.microsoft.com/office/drawing/2014/main" id="{9F518A60-8FF6-4A79-AB16-C4D791B7D0E0}"/>
              </a:ext>
            </a:extLst>
          </p:cNvPr>
          <p:cNvSpPr>
            <a:spLocks noGrp="1"/>
          </p:cNvSpPr>
          <p:nvPr>
            <p:ph type="ftr" sz="quarter" idx="11"/>
          </p:nvPr>
        </p:nvSpPr>
        <p:spPr>
          <a:xfrm>
            <a:off x="4842932" y="6470704"/>
            <a:ext cx="5901459" cy="274320"/>
          </a:xfrm>
        </p:spPr>
        <p:txBody>
          <a:bodyPr>
            <a:normAutofit/>
          </a:bodyPr>
          <a:lstStyle/>
          <a:p>
            <a:pPr>
              <a:spcAft>
                <a:spcPts val="600"/>
              </a:spcAft>
            </a:pPr>
            <a:r>
              <a:rPr lang="fi-FI"/>
              <a:t>© Sanoma Pro, Tekijät ● Mieli 1 Toimiva ja oppiva ihminen</a:t>
            </a:r>
          </a:p>
        </p:txBody>
      </p:sp>
      <p:pic>
        <p:nvPicPr>
          <p:cNvPr id="8" name="Kuva 7">
            <a:extLst>
              <a:ext uri="{FF2B5EF4-FFF2-40B4-BE49-F238E27FC236}">
                <a16:creationId xmlns:a16="http://schemas.microsoft.com/office/drawing/2014/main" id="{26F37BCC-6FC5-48D6-BBC3-DE265C025155}"/>
              </a:ext>
            </a:extLst>
          </p:cNvPr>
          <p:cNvPicPr>
            <a:picLocks noChangeAspect="1"/>
          </p:cNvPicPr>
          <p:nvPr/>
        </p:nvPicPr>
        <p:blipFill>
          <a:blip r:embed="rId3"/>
          <a:stretch>
            <a:fillRect/>
          </a:stretch>
        </p:blipFill>
        <p:spPr>
          <a:xfrm>
            <a:off x="509549" y="2742578"/>
            <a:ext cx="4538292" cy="171813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g88df3580ae_0_2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dirty="0"/>
              <a:t>Rooli</a:t>
            </a:r>
            <a:endParaRPr dirty="0"/>
          </a:p>
        </p:txBody>
      </p:sp>
      <p:sp>
        <p:nvSpPr>
          <p:cNvPr id="139" name="Google Shape;139;g88df3580ae_0_27"/>
          <p:cNvSpPr txBox="1">
            <a:spLocks noGrp="1"/>
          </p:cNvSpPr>
          <p:nvPr>
            <p:ph idx="1"/>
          </p:nvPr>
        </p:nvSpPr>
        <p:spPr>
          <a:xfrm>
            <a:off x="838200" y="1629675"/>
            <a:ext cx="10515600" cy="4732800"/>
          </a:xfrm>
          <a:prstGeom prst="rect">
            <a:avLst/>
          </a:prstGeom>
          <a:noFill/>
          <a:ln>
            <a:noFill/>
          </a:ln>
        </p:spPr>
        <p:txBody>
          <a:bodyPr spcFirstLastPara="1" wrap="square" lIns="91425" tIns="45700" rIns="91425" bIns="45700" anchor="t" anchorCtr="0">
            <a:noAutofit/>
          </a:bodyPr>
          <a:lstStyle/>
          <a:p>
            <a:pPr marL="228600" lvl="0" indent="-279400" algn="l" rtl="0">
              <a:lnSpc>
                <a:spcPct val="100000"/>
              </a:lnSpc>
              <a:spcBef>
                <a:spcPts val="1000"/>
              </a:spcBef>
              <a:spcAft>
                <a:spcPts val="0"/>
              </a:spcAft>
              <a:buSzPts val="2600"/>
              <a:buChar char="•"/>
            </a:pPr>
            <a:r>
              <a:rPr lang="fi-FI" sz="2600" dirty="0"/>
              <a:t>ryhmän odotus siitä, miten tietyssä asemassa olevan yksilön tulisi käyttäytyä</a:t>
            </a:r>
            <a:endParaRPr sz="2600" dirty="0"/>
          </a:p>
          <a:p>
            <a:pPr marL="228600" lvl="0" indent="-279400" algn="l" rtl="0">
              <a:lnSpc>
                <a:spcPct val="100000"/>
              </a:lnSpc>
              <a:spcBef>
                <a:spcPts val="1000"/>
              </a:spcBef>
              <a:spcAft>
                <a:spcPts val="0"/>
              </a:spcAft>
              <a:buSzPts val="2600"/>
              <a:buChar char="•"/>
            </a:pPr>
            <a:r>
              <a:rPr lang="fi-FI" sz="2600" dirty="0"/>
              <a:t>ryhmän jäsenelle kehittyy ryhmän vuorovaikutuksessa rooli tai rooleja</a:t>
            </a:r>
            <a:endParaRPr sz="2600" dirty="0"/>
          </a:p>
          <a:p>
            <a:pPr marL="228600" lvl="0" indent="-279400" algn="l" rtl="0">
              <a:lnSpc>
                <a:spcPct val="100000"/>
              </a:lnSpc>
              <a:spcBef>
                <a:spcPts val="1000"/>
              </a:spcBef>
              <a:spcAft>
                <a:spcPts val="0"/>
              </a:spcAft>
              <a:buSzPts val="2600"/>
              <a:buChar char="•"/>
            </a:pPr>
            <a:r>
              <a:rPr lang="fi-FI" sz="2600" dirty="0"/>
              <a:t>roolit vaikuttavat ihmisen ajatteluun, tunteisiin ja käyttäytymiseen</a:t>
            </a:r>
            <a:endParaRPr sz="2600" dirty="0"/>
          </a:p>
          <a:p>
            <a:pPr marL="228600" lvl="0" indent="-279400" algn="l" rtl="0">
              <a:lnSpc>
                <a:spcPct val="100000"/>
              </a:lnSpc>
              <a:spcBef>
                <a:spcPts val="1000"/>
              </a:spcBef>
              <a:spcAft>
                <a:spcPts val="0"/>
              </a:spcAft>
              <a:buSzPts val="2600"/>
              <a:buChar char="•"/>
            </a:pPr>
            <a:r>
              <a:rPr lang="fi-FI" sz="2600" dirty="0"/>
              <a:t>Philip </a:t>
            </a:r>
            <a:r>
              <a:rPr lang="fi-FI" sz="2600" dirty="0" err="1"/>
              <a:t>Zimbardo</a:t>
            </a:r>
            <a:r>
              <a:rPr lang="fi-FI" sz="2600" dirty="0"/>
              <a:t>: </a:t>
            </a:r>
            <a:r>
              <a:rPr lang="fi-FI" sz="2600" b="1" dirty="0"/>
              <a:t>Stanfordin vankilakoe</a:t>
            </a:r>
            <a:endParaRPr sz="2600" dirty="0"/>
          </a:p>
          <a:p>
            <a:pPr marL="0" lvl="0" indent="0" algn="l" rtl="0">
              <a:lnSpc>
                <a:spcPct val="100000"/>
              </a:lnSpc>
              <a:spcBef>
                <a:spcPts val="1000"/>
              </a:spcBef>
              <a:spcAft>
                <a:spcPts val="0"/>
              </a:spcAft>
              <a:buNone/>
            </a:pPr>
            <a:endParaRPr sz="2600" dirty="0"/>
          </a:p>
        </p:txBody>
      </p:sp>
      <p:sp>
        <p:nvSpPr>
          <p:cNvPr id="2" name="Alatunnisteen paikkamerkki 1">
            <a:extLst>
              <a:ext uri="{FF2B5EF4-FFF2-40B4-BE49-F238E27FC236}">
                <a16:creationId xmlns:a16="http://schemas.microsoft.com/office/drawing/2014/main" id="{5FE3EC4F-ED05-4571-9C94-A802F68F8E10}"/>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9">
                                            <p:txEl>
                                              <p:pRg st="0" end="0"/>
                                            </p:txEl>
                                          </p:spTgt>
                                        </p:tgtEl>
                                        <p:attrNameLst>
                                          <p:attrName>style.visibility</p:attrName>
                                        </p:attrNameLst>
                                      </p:cBhvr>
                                      <p:to>
                                        <p:strVal val="visible"/>
                                      </p:to>
                                    </p:set>
                                    <p:anim calcmode="lin" valueType="num">
                                      <p:cBhvr additive="base">
                                        <p:cTn id="7" dur="500" fill="hold"/>
                                        <p:tgtEl>
                                          <p:spTgt spid="1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9">
                                            <p:txEl>
                                              <p:pRg st="1" end="1"/>
                                            </p:txEl>
                                          </p:spTgt>
                                        </p:tgtEl>
                                        <p:attrNameLst>
                                          <p:attrName>style.visibility</p:attrName>
                                        </p:attrNameLst>
                                      </p:cBhvr>
                                      <p:to>
                                        <p:strVal val="visible"/>
                                      </p:to>
                                    </p:set>
                                    <p:anim calcmode="lin" valueType="num">
                                      <p:cBhvr additive="base">
                                        <p:cTn id="13" dur="500" fill="hold"/>
                                        <p:tgtEl>
                                          <p:spTgt spid="1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9">
                                            <p:txEl>
                                              <p:pRg st="2" end="2"/>
                                            </p:txEl>
                                          </p:spTgt>
                                        </p:tgtEl>
                                        <p:attrNameLst>
                                          <p:attrName>style.visibility</p:attrName>
                                        </p:attrNameLst>
                                      </p:cBhvr>
                                      <p:to>
                                        <p:strVal val="visible"/>
                                      </p:to>
                                    </p:set>
                                    <p:anim calcmode="lin" valueType="num">
                                      <p:cBhvr additive="base">
                                        <p:cTn id="19" dur="500" fill="hold"/>
                                        <p:tgtEl>
                                          <p:spTgt spid="1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9">
                                            <p:txEl>
                                              <p:pRg st="3" end="3"/>
                                            </p:txEl>
                                          </p:spTgt>
                                        </p:tgtEl>
                                        <p:attrNameLst>
                                          <p:attrName>style.visibility</p:attrName>
                                        </p:attrNameLst>
                                      </p:cBhvr>
                                      <p:to>
                                        <p:strVal val="visible"/>
                                      </p:to>
                                    </p:set>
                                    <p:anim calcmode="lin" valueType="num">
                                      <p:cBhvr additive="base">
                                        <p:cTn id="25" dur="500" fill="hold"/>
                                        <p:tgtEl>
                                          <p:spTgt spid="1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dirty="0"/>
              <a:t>Sosiaalinen toiminta</a:t>
            </a:r>
            <a:endParaRPr dirty="0"/>
          </a:p>
        </p:txBody>
      </p:sp>
      <p:sp>
        <p:nvSpPr>
          <p:cNvPr id="91" name="Google Shape;91;p3"/>
          <p:cNvSpPr txBox="1">
            <a:spLocks noGrp="1"/>
          </p:cNvSpPr>
          <p:nvPr>
            <p:ph idx="1"/>
          </p:nvPr>
        </p:nvSpPr>
        <p:spPr>
          <a:xfrm>
            <a:off x="838200" y="1552400"/>
            <a:ext cx="10515600" cy="4925400"/>
          </a:xfrm>
          <a:prstGeom prst="rect">
            <a:avLst/>
          </a:prstGeom>
          <a:noFill/>
          <a:ln>
            <a:noFill/>
          </a:ln>
        </p:spPr>
        <p:txBody>
          <a:bodyPr spcFirstLastPara="1" wrap="square" lIns="91425" tIns="45700" rIns="91425" bIns="45700" anchor="t" anchorCtr="0">
            <a:normAutofit/>
          </a:bodyPr>
          <a:lstStyle/>
          <a:p>
            <a:pPr marL="457200" lvl="0" indent="-355600" algn="l" rtl="0">
              <a:lnSpc>
                <a:spcPct val="100000"/>
              </a:lnSpc>
              <a:spcBef>
                <a:spcPts val="1000"/>
              </a:spcBef>
              <a:spcAft>
                <a:spcPts val="0"/>
              </a:spcAft>
              <a:buSzPts val="2000"/>
              <a:buChar char="•"/>
            </a:pPr>
            <a:r>
              <a:rPr lang="fi-FI" sz="2400" b="1" dirty="0"/>
              <a:t>sosiaalinen näkökulma</a:t>
            </a:r>
            <a:r>
              <a:rPr lang="fi-FI" sz="2400" dirty="0"/>
              <a:t> ihmisen toimintaan:</a:t>
            </a:r>
          </a:p>
          <a:p>
            <a:pPr marL="813816" lvl="2" indent="-355600">
              <a:lnSpc>
                <a:spcPct val="100000"/>
              </a:lnSpc>
              <a:spcBef>
                <a:spcPts val="1000"/>
              </a:spcBef>
              <a:spcAft>
                <a:spcPts val="0"/>
              </a:spcAft>
              <a:buSzPts val="2000"/>
              <a:buFont typeface="Courier New" panose="02070309020205020404" pitchFamily="49" charset="0"/>
              <a:buChar char="o"/>
            </a:pPr>
            <a:r>
              <a:rPr lang="fi-FI" sz="1800" dirty="0"/>
              <a:t>ihmisten välinen vuorovaikutus</a:t>
            </a:r>
          </a:p>
          <a:p>
            <a:pPr marL="813816" lvl="2" indent="-355600">
              <a:lnSpc>
                <a:spcPct val="100000"/>
              </a:lnSpc>
              <a:spcBef>
                <a:spcPts val="1000"/>
              </a:spcBef>
              <a:spcAft>
                <a:spcPts val="0"/>
              </a:spcAft>
              <a:buSzPts val="2000"/>
              <a:buFont typeface="Courier New" panose="02070309020205020404" pitchFamily="49" charset="0"/>
              <a:buChar char="o"/>
            </a:pPr>
            <a:r>
              <a:rPr lang="fi-FI" sz="1800" dirty="0"/>
              <a:t>esim. ihmissuhteet, ryhmätoiminta sekä ihmisen ja kulttuurin vuorovaikutus</a:t>
            </a:r>
            <a:endParaRPr sz="1800" dirty="0"/>
          </a:p>
          <a:p>
            <a:pPr marL="457200" lvl="0" indent="-381000" algn="l" rtl="0">
              <a:lnSpc>
                <a:spcPct val="100000"/>
              </a:lnSpc>
              <a:spcBef>
                <a:spcPts val="1000"/>
              </a:spcBef>
              <a:spcAft>
                <a:spcPts val="0"/>
              </a:spcAft>
              <a:buSzPts val="2400"/>
              <a:buChar char="•"/>
            </a:pPr>
            <a:r>
              <a:rPr lang="fi-FI" sz="2400" dirty="0"/>
              <a:t>Miten vuorovaikutustilanteisiin liittyvät tekijät vaikuttavat yksilön käyttäytymiseen ja psyykkiseen toimintaan?</a:t>
            </a:r>
          </a:p>
          <a:p>
            <a:pPr marL="457200" lvl="0" indent="-381000">
              <a:lnSpc>
                <a:spcPct val="100000"/>
              </a:lnSpc>
              <a:spcBef>
                <a:spcPts val="1000"/>
              </a:spcBef>
              <a:spcAft>
                <a:spcPts val="0"/>
              </a:spcAft>
              <a:buSzPts val="2400"/>
              <a:buChar char="•"/>
            </a:pPr>
            <a:r>
              <a:rPr lang="fi-FI" sz="2400" dirty="0"/>
              <a:t>sosiaaliset </a:t>
            </a:r>
            <a:r>
              <a:rPr lang="fi-FI" sz="2400" b="1" dirty="0"/>
              <a:t>tilannetekijät</a:t>
            </a:r>
          </a:p>
          <a:p>
            <a:pPr marL="457200" lvl="0" indent="-381000">
              <a:lnSpc>
                <a:spcPct val="100000"/>
              </a:lnSpc>
              <a:spcBef>
                <a:spcPts val="1000"/>
              </a:spcBef>
              <a:spcAft>
                <a:spcPts val="0"/>
              </a:spcAft>
              <a:buSzPts val="2400"/>
              <a:buChar char="•"/>
            </a:pPr>
            <a:r>
              <a:rPr lang="fi-FI" sz="2400" b="1" dirty="0"/>
              <a:t>sivustakatsoja-efekti</a:t>
            </a:r>
            <a:r>
              <a:rPr lang="fi-FI" sz="2400" dirty="0"/>
              <a:t> = mitä enemmän tilanteessa on sivustakatsojia, sitä epätodennäköisemmin henkilöt auttavat</a:t>
            </a:r>
            <a:endParaRPr sz="2400" dirty="0"/>
          </a:p>
          <a:p>
            <a:pPr marL="457200" lvl="0" indent="-381000" algn="l" rtl="0">
              <a:lnSpc>
                <a:spcPct val="100000"/>
              </a:lnSpc>
              <a:spcBef>
                <a:spcPts val="1000"/>
              </a:spcBef>
              <a:spcAft>
                <a:spcPts val="0"/>
              </a:spcAft>
              <a:buSzPts val="2400"/>
              <a:buChar char="•"/>
            </a:pPr>
            <a:r>
              <a:rPr lang="fi-FI" sz="2400" b="1" dirty="0"/>
              <a:t>sosiaalipsykologia</a:t>
            </a:r>
            <a:endParaRPr sz="2400" dirty="0"/>
          </a:p>
        </p:txBody>
      </p:sp>
      <p:sp>
        <p:nvSpPr>
          <p:cNvPr id="2" name="Alatunnisteen paikkamerkki 1">
            <a:extLst>
              <a:ext uri="{FF2B5EF4-FFF2-40B4-BE49-F238E27FC236}">
                <a16:creationId xmlns:a16="http://schemas.microsoft.com/office/drawing/2014/main" id="{0D561CAA-F7A2-423B-AB3F-006709CD8C20}"/>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animEffect transition="in" filter="fade">
                                      <p:cBhvr>
                                        <p:cTn id="7" dur="1000"/>
                                        <p:tgtEl>
                                          <p:spTgt spid="91">
                                            <p:txEl>
                                              <p:pRg st="0" end="0"/>
                                            </p:txEl>
                                          </p:spTgt>
                                        </p:tgtEl>
                                      </p:cBhvr>
                                    </p:animEffect>
                                    <p:anim calcmode="lin" valueType="num">
                                      <p:cBhvr>
                                        <p:cTn id="8" dur="1000" fill="hold"/>
                                        <p:tgtEl>
                                          <p:spTgt spid="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1">
                                            <p:txEl>
                                              <p:pRg st="1" end="1"/>
                                            </p:txEl>
                                          </p:spTgt>
                                        </p:tgtEl>
                                        <p:attrNameLst>
                                          <p:attrName>style.visibility</p:attrName>
                                        </p:attrNameLst>
                                      </p:cBhvr>
                                      <p:to>
                                        <p:strVal val="visible"/>
                                      </p:to>
                                    </p:set>
                                    <p:animEffect transition="in" filter="fade">
                                      <p:cBhvr>
                                        <p:cTn id="12" dur="1000"/>
                                        <p:tgtEl>
                                          <p:spTgt spid="91">
                                            <p:txEl>
                                              <p:pRg st="1" end="1"/>
                                            </p:txEl>
                                          </p:spTgt>
                                        </p:tgtEl>
                                      </p:cBhvr>
                                    </p:animEffect>
                                    <p:anim calcmode="lin" valueType="num">
                                      <p:cBhvr>
                                        <p:cTn id="13" dur="1000" fill="hold"/>
                                        <p:tgtEl>
                                          <p:spTgt spid="9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1">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1">
                                            <p:txEl>
                                              <p:pRg st="2" end="2"/>
                                            </p:txEl>
                                          </p:spTgt>
                                        </p:tgtEl>
                                        <p:attrNameLst>
                                          <p:attrName>style.visibility</p:attrName>
                                        </p:attrNameLst>
                                      </p:cBhvr>
                                      <p:to>
                                        <p:strVal val="visible"/>
                                      </p:to>
                                    </p:set>
                                    <p:animEffect transition="in" filter="fade">
                                      <p:cBhvr>
                                        <p:cTn id="17" dur="1000"/>
                                        <p:tgtEl>
                                          <p:spTgt spid="91">
                                            <p:txEl>
                                              <p:pRg st="2" end="2"/>
                                            </p:txEl>
                                          </p:spTgt>
                                        </p:tgtEl>
                                      </p:cBhvr>
                                    </p:animEffect>
                                    <p:anim calcmode="lin" valueType="num">
                                      <p:cBhvr>
                                        <p:cTn id="18" dur="1000" fill="hold"/>
                                        <p:tgtEl>
                                          <p:spTgt spid="9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1">
                                            <p:txEl>
                                              <p:pRg st="3" end="3"/>
                                            </p:txEl>
                                          </p:spTgt>
                                        </p:tgtEl>
                                        <p:attrNameLst>
                                          <p:attrName>style.visibility</p:attrName>
                                        </p:attrNameLst>
                                      </p:cBhvr>
                                      <p:to>
                                        <p:strVal val="visible"/>
                                      </p:to>
                                    </p:set>
                                    <p:animEffect transition="in" filter="fade">
                                      <p:cBhvr>
                                        <p:cTn id="24" dur="1000"/>
                                        <p:tgtEl>
                                          <p:spTgt spid="91">
                                            <p:txEl>
                                              <p:pRg st="3" end="3"/>
                                            </p:txEl>
                                          </p:spTgt>
                                        </p:tgtEl>
                                      </p:cBhvr>
                                    </p:animEffect>
                                    <p:anim calcmode="lin" valueType="num">
                                      <p:cBhvr>
                                        <p:cTn id="25" dur="1000" fill="hold"/>
                                        <p:tgtEl>
                                          <p:spTgt spid="91">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91">
                                            <p:txEl>
                                              <p:pRg st="4" end="4"/>
                                            </p:txEl>
                                          </p:spTgt>
                                        </p:tgtEl>
                                        <p:attrNameLst>
                                          <p:attrName>style.visibility</p:attrName>
                                        </p:attrNameLst>
                                      </p:cBhvr>
                                      <p:to>
                                        <p:strVal val="visible"/>
                                      </p:to>
                                    </p:set>
                                    <p:animEffect transition="in" filter="fade">
                                      <p:cBhvr>
                                        <p:cTn id="31" dur="1000"/>
                                        <p:tgtEl>
                                          <p:spTgt spid="91">
                                            <p:txEl>
                                              <p:pRg st="4" end="4"/>
                                            </p:txEl>
                                          </p:spTgt>
                                        </p:tgtEl>
                                      </p:cBhvr>
                                    </p:animEffect>
                                    <p:anim calcmode="lin" valueType="num">
                                      <p:cBhvr>
                                        <p:cTn id="32" dur="1000" fill="hold"/>
                                        <p:tgtEl>
                                          <p:spTgt spid="91">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91">
                                            <p:txEl>
                                              <p:pRg st="5" end="5"/>
                                            </p:txEl>
                                          </p:spTgt>
                                        </p:tgtEl>
                                        <p:attrNameLst>
                                          <p:attrName>style.visibility</p:attrName>
                                        </p:attrNameLst>
                                      </p:cBhvr>
                                      <p:to>
                                        <p:strVal val="visible"/>
                                      </p:to>
                                    </p:set>
                                    <p:animEffect transition="in" filter="fade">
                                      <p:cBhvr>
                                        <p:cTn id="38" dur="1000"/>
                                        <p:tgtEl>
                                          <p:spTgt spid="91">
                                            <p:txEl>
                                              <p:pRg st="5" end="5"/>
                                            </p:txEl>
                                          </p:spTgt>
                                        </p:tgtEl>
                                      </p:cBhvr>
                                    </p:animEffect>
                                    <p:anim calcmode="lin" valueType="num">
                                      <p:cBhvr>
                                        <p:cTn id="39" dur="1000" fill="hold"/>
                                        <p:tgtEl>
                                          <p:spTgt spid="91">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91">
                                            <p:txEl>
                                              <p:pRg st="6" end="6"/>
                                            </p:txEl>
                                          </p:spTgt>
                                        </p:tgtEl>
                                        <p:attrNameLst>
                                          <p:attrName>style.visibility</p:attrName>
                                        </p:attrNameLst>
                                      </p:cBhvr>
                                      <p:to>
                                        <p:strVal val="visible"/>
                                      </p:to>
                                    </p:set>
                                    <p:animEffect transition="in" filter="fade">
                                      <p:cBhvr>
                                        <p:cTn id="45" dur="1000"/>
                                        <p:tgtEl>
                                          <p:spTgt spid="91">
                                            <p:txEl>
                                              <p:pRg st="6" end="6"/>
                                            </p:txEl>
                                          </p:spTgt>
                                        </p:tgtEl>
                                      </p:cBhvr>
                                    </p:animEffect>
                                    <p:anim calcmode="lin" valueType="num">
                                      <p:cBhvr>
                                        <p:cTn id="46" dur="1000" fill="hold"/>
                                        <p:tgtEl>
                                          <p:spTgt spid="91">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9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5"/>
        <p:cNvGrpSpPr/>
        <p:nvPr/>
      </p:nvGrpSpPr>
      <p:grpSpPr>
        <a:xfrm>
          <a:off x="0" y="0"/>
          <a:ext cx="0" cy="0"/>
          <a:chOff x="0" y="0"/>
          <a:chExt cx="0" cy="0"/>
        </a:xfrm>
      </p:grpSpPr>
      <p:sp useBgFill="1">
        <p:nvSpPr>
          <p:cNvPr id="102" name="Rectangle 101">
            <a:extLst>
              <a:ext uri="{FF2B5EF4-FFF2-40B4-BE49-F238E27FC236}">
                <a16:creationId xmlns:a16="http://schemas.microsoft.com/office/drawing/2014/main" id="{B0890400-BB8B-4A44-AB63-65C7CA223E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Google Shape;96;g88df3580ae_0_3"/>
          <p:cNvSpPr txBox="1">
            <a:spLocks noGrp="1"/>
          </p:cNvSpPr>
          <p:nvPr>
            <p:ph type="title"/>
          </p:nvPr>
        </p:nvSpPr>
        <p:spPr>
          <a:xfrm>
            <a:off x="964788" y="804333"/>
            <a:ext cx="3391900" cy="5249334"/>
          </a:xfrm>
          <a:prstGeom prst="rect">
            <a:avLst/>
          </a:prstGeom>
        </p:spPr>
        <p:txBody>
          <a:bodyPr spcFirstLastPara="1" lIns="91425" tIns="45700" rIns="91425" bIns="45700" anchorCtr="0">
            <a:normAutofit/>
          </a:bodyPr>
          <a:lstStyle/>
          <a:p>
            <a:pPr marL="0" lvl="0" indent="0" algn="r" rtl="0">
              <a:spcBef>
                <a:spcPts val="0"/>
              </a:spcBef>
              <a:spcAft>
                <a:spcPts val="0"/>
              </a:spcAft>
              <a:buClr>
                <a:schemeClr val="dk1"/>
              </a:buClr>
              <a:buSzPts val="4400"/>
              <a:buFont typeface="Calibri"/>
              <a:buNone/>
            </a:pPr>
            <a:r>
              <a:rPr lang="fi-FI" sz="3900"/>
              <a:t>Sosiaalisen vuorovaikutuksen merkitys ihmisen kehitykselle</a:t>
            </a:r>
          </a:p>
        </p:txBody>
      </p:sp>
      <p:cxnSp>
        <p:nvCxnSpPr>
          <p:cNvPr id="104" name="Straight Connector 103">
            <a:extLst>
              <a:ext uri="{FF2B5EF4-FFF2-40B4-BE49-F238E27FC236}">
                <a16:creationId xmlns:a16="http://schemas.microsoft.com/office/drawing/2014/main" id="{4D39B797-CDC6-4529-8A36-9CBFC981633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7" name="Google Shape;97;g88df3580ae_0_3"/>
          <p:cNvSpPr txBox="1">
            <a:spLocks noGrp="1"/>
          </p:cNvSpPr>
          <p:nvPr>
            <p:ph idx="1"/>
          </p:nvPr>
        </p:nvSpPr>
        <p:spPr>
          <a:xfrm>
            <a:off x="4999330" y="804333"/>
            <a:ext cx="6257721" cy="5249334"/>
          </a:xfrm>
          <a:prstGeom prst="rect">
            <a:avLst/>
          </a:prstGeom>
        </p:spPr>
        <p:txBody>
          <a:bodyPr spcFirstLastPara="1" lIns="91425" tIns="45700" rIns="91425" bIns="45700" anchor="ctr" anchorCtr="0">
            <a:normAutofit/>
          </a:bodyPr>
          <a:lstStyle/>
          <a:p>
            <a:pPr marL="457200" lvl="0" indent="-355600" rtl="0">
              <a:spcBef>
                <a:spcPts val="1000"/>
              </a:spcBef>
              <a:spcAft>
                <a:spcPts val="0"/>
              </a:spcAft>
              <a:buSzPts val="2000"/>
              <a:buChar char="•"/>
            </a:pPr>
            <a:r>
              <a:rPr lang="fi-FI" sz="2000" dirty="0"/>
              <a:t>sosiaalinen vuorovaikutus ja ympäristön tuki tärkeää kehitykselle</a:t>
            </a:r>
          </a:p>
          <a:p>
            <a:pPr marL="457200" lvl="0" indent="-355600" rtl="0">
              <a:spcBef>
                <a:spcPts val="1000"/>
              </a:spcBef>
              <a:spcAft>
                <a:spcPts val="0"/>
              </a:spcAft>
              <a:buSzPts val="2000"/>
              <a:buChar char="•"/>
            </a:pPr>
            <a:r>
              <a:rPr lang="fi-FI" sz="2000" b="1" dirty="0"/>
              <a:t>kognitiivinen kehitys:</a:t>
            </a:r>
            <a:r>
              <a:rPr lang="fi-FI" sz="2000" dirty="0"/>
              <a:t> ympäristö voi jouduttaa tai hidastaa kehittymistä</a:t>
            </a:r>
          </a:p>
          <a:p>
            <a:pPr marL="457200" lvl="0" indent="-355600">
              <a:spcBef>
                <a:spcPts val="1000"/>
              </a:spcBef>
              <a:spcAft>
                <a:spcPts val="0"/>
              </a:spcAft>
              <a:buSzPts val="2000"/>
              <a:buChar char="•"/>
            </a:pPr>
            <a:r>
              <a:rPr lang="fi-FI" sz="2000" b="1" dirty="0"/>
              <a:t>tunne-elämän kehitys:</a:t>
            </a:r>
            <a:r>
              <a:rPr lang="fi-FI" sz="2000" dirty="0"/>
              <a:t> sosiaalinen vuorovaikutus auttaa luomaan myönteistä kuvaa itsestään, muodostamaan läheisiä ihmissuhteita ja rakentamaan luottamusta toisiin ihmisiin</a:t>
            </a:r>
          </a:p>
          <a:p>
            <a:pPr marL="457200" lvl="0" indent="-381000" rtl="0">
              <a:spcBef>
                <a:spcPts val="1000"/>
              </a:spcBef>
              <a:spcAft>
                <a:spcPts val="0"/>
              </a:spcAft>
              <a:buSzPts val="2400"/>
              <a:buChar char="•"/>
            </a:pPr>
            <a:r>
              <a:rPr lang="fi-FI" sz="2000" b="1" dirty="0"/>
              <a:t>Herkkyyskausi</a:t>
            </a:r>
            <a:r>
              <a:rPr lang="fi-FI" sz="2000" dirty="0"/>
              <a:t> = kehitykselle otollinen aika lapsuudessa</a:t>
            </a:r>
          </a:p>
          <a:p>
            <a:pPr marL="813816" lvl="2" indent="-381000">
              <a:spcBef>
                <a:spcPts val="1000"/>
              </a:spcBef>
              <a:spcAft>
                <a:spcPts val="0"/>
              </a:spcAft>
              <a:buSzPts val="2400"/>
              <a:buFont typeface="Courier New" panose="02070309020205020404" pitchFamily="49" charset="0"/>
              <a:buChar char="o"/>
            </a:pPr>
            <a:r>
              <a:rPr lang="fi-FI" sz="2000" dirty="0" err="1"/>
              <a:t>Genien</a:t>
            </a:r>
            <a:r>
              <a:rPr lang="fi-FI" sz="2000" dirty="0"/>
              <a:t> tapaus</a:t>
            </a:r>
          </a:p>
        </p:txBody>
      </p:sp>
      <p:sp>
        <p:nvSpPr>
          <p:cNvPr id="2" name="Alatunnisteen paikkamerkki 1">
            <a:extLst>
              <a:ext uri="{FF2B5EF4-FFF2-40B4-BE49-F238E27FC236}">
                <a16:creationId xmlns:a16="http://schemas.microsoft.com/office/drawing/2014/main" id="{87C92580-6AC7-4C96-B829-B7D7897EB619}"/>
              </a:ext>
            </a:extLst>
          </p:cNvPr>
          <p:cNvSpPr>
            <a:spLocks noGrp="1"/>
          </p:cNvSpPr>
          <p:nvPr>
            <p:ph type="ftr" sz="quarter" idx="11"/>
          </p:nvPr>
        </p:nvSpPr>
        <p:spPr>
          <a:xfrm>
            <a:off x="4842932" y="6470704"/>
            <a:ext cx="5901459" cy="274320"/>
          </a:xfrm>
        </p:spPr>
        <p:txBody>
          <a:bodyPr>
            <a:normAutofit/>
          </a:bodyPr>
          <a:lstStyle/>
          <a:p>
            <a:pPr>
              <a:spcAft>
                <a:spcPts val="600"/>
              </a:spcAft>
            </a:pPr>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animEffect transition="in" filter="barn(inVertical)">
                                      <p:cBhvr>
                                        <p:cTn id="7" dur="500"/>
                                        <p:tgtEl>
                                          <p:spTgt spid="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7">
                                            <p:txEl>
                                              <p:pRg st="1" end="1"/>
                                            </p:txEl>
                                          </p:spTgt>
                                        </p:tgtEl>
                                        <p:attrNameLst>
                                          <p:attrName>style.visibility</p:attrName>
                                        </p:attrNameLst>
                                      </p:cBhvr>
                                      <p:to>
                                        <p:strVal val="visible"/>
                                      </p:to>
                                    </p:set>
                                    <p:animEffect transition="in" filter="barn(inVertical)">
                                      <p:cBhvr>
                                        <p:cTn id="12" dur="500"/>
                                        <p:tgtEl>
                                          <p:spTgt spid="9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7">
                                            <p:txEl>
                                              <p:pRg st="2" end="2"/>
                                            </p:txEl>
                                          </p:spTgt>
                                        </p:tgtEl>
                                        <p:attrNameLst>
                                          <p:attrName>style.visibility</p:attrName>
                                        </p:attrNameLst>
                                      </p:cBhvr>
                                      <p:to>
                                        <p:strVal val="visible"/>
                                      </p:to>
                                    </p:set>
                                    <p:animEffect transition="in" filter="barn(inVertical)">
                                      <p:cBhvr>
                                        <p:cTn id="17" dur="500"/>
                                        <p:tgtEl>
                                          <p:spTgt spid="9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7">
                                            <p:txEl>
                                              <p:pRg st="3" end="3"/>
                                            </p:txEl>
                                          </p:spTgt>
                                        </p:tgtEl>
                                        <p:attrNameLst>
                                          <p:attrName>style.visibility</p:attrName>
                                        </p:attrNameLst>
                                      </p:cBhvr>
                                      <p:to>
                                        <p:strVal val="visible"/>
                                      </p:to>
                                    </p:set>
                                    <p:animEffect transition="in" filter="barn(inVertical)">
                                      <p:cBhvr>
                                        <p:cTn id="22" dur="500"/>
                                        <p:tgtEl>
                                          <p:spTgt spid="97">
                                            <p:txEl>
                                              <p:pRg st="3" end="3"/>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97">
                                            <p:txEl>
                                              <p:pRg st="4" end="4"/>
                                            </p:txEl>
                                          </p:spTgt>
                                        </p:tgtEl>
                                        <p:attrNameLst>
                                          <p:attrName>style.visibility</p:attrName>
                                        </p:attrNameLst>
                                      </p:cBhvr>
                                      <p:to>
                                        <p:strVal val="visible"/>
                                      </p:to>
                                    </p:set>
                                    <p:animEffect transition="in" filter="barn(inVertical)">
                                      <p:cBhvr>
                                        <p:cTn id="25" dur="500"/>
                                        <p:tgtEl>
                                          <p:spTgt spid="9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g81e28cf4b4_0_1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dirty="0"/>
              <a:t>Sosialisaatio</a:t>
            </a:r>
            <a:endParaRPr dirty="0"/>
          </a:p>
        </p:txBody>
      </p:sp>
      <p:sp>
        <p:nvSpPr>
          <p:cNvPr id="103" name="Google Shape;103;g81e28cf4b4_0_10"/>
          <p:cNvSpPr txBox="1">
            <a:spLocks noGrp="1"/>
          </p:cNvSpPr>
          <p:nvPr>
            <p:ph idx="1"/>
          </p:nvPr>
        </p:nvSpPr>
        <p:spPr>
          <a:xfrm>
            <a:off x="838200" y="1552400"/>
            <a:ext cx="10515600" cy="5247900"/>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1000"/>
              </a:spcBef>
              <a:spcAft>
                <a:spcPts val="0"/>
              </a:spcAft>
              <a:buSzPts val="1800"/>
              <a:buChar char="•"/>
            </a:pPr>
            <a:r>
              <a:rPr lang="fi-FI" sz="2600" dirty="0"/>
              <a:t>prosessi, jossa ihminen</a:t>
            </a:r>
          </a:p>
          <a:p>
            <a:pPr marL="813816" lvl="2" indent="-342900">
              <a:lnSpc>
                <a:spcPct val="100000"/>
              </a:lnSpc>
              <a:spcBef>
                <a:spcPts val="1000"/>
              </a:spcBef>
              <a:spcAft>
                <a:spcPts val="0"/>
              </a:spcAft>
              <a:buSzPts val="1800"/>
              <a:buFont typeface="Courier New" panose="02070309020205020404" pitchFamily="49" charset="0"/>
              <a:buChar char="o"/>
            </a:pPr>
            <a:r>
              <a:rPr lang="fi-FI" sz="2000" dirty="0"/>
              <a:t>kehittyy muiden kanssa vuorovaikutuksessa</a:t>
            </a:r>
          </a:p>
          <a:p>
            <a:pPr marL="813816" lvl="2" indent="-342900">
              <a:lnSpc>
                <a:spcPct val="100000"/>
              </a:lnSpc>
              <a:spcBef>
                <a:spcPts val="1000"/>
              </a:spcBef>
              <a:spcAft>
                <a:spcPts val="0"/>
              </a:spcAft>
              <a:buSzPts val="1800"/>
              <a:buFont typeface="Courier New" panose="02070309020205020404" pitchFamily="49" charset="0"/>
              <a:buChar char="o"/>
            </a:pPr>
            <a:r>
              <a:rPr lang="fi-FI" sz="2000" dirty="0"/>
              <a:t>kasvaa oman yhteisönsä ja yhteiskuntansa jäseneksi</a:t>
            </a:r>
          </a:p>
          <a:p>
            <a:pPr marL="813816" lvl="2" indent="-342900">
              <a:lnSpc>
                <a:spcPct val="100000"/>
              </a:lnSpc>
              <a:spcBef>
                <a:spcPts val="1000"/>
              </a:spcBef>
              <a:spcAft>
                <a:spcPts val="0"/>
              </a:spcAft>
              <a:buSzPts val="1800"/>
              <a:buFont typeface="Courier New" panose="02070309020205020404" pitchFamily="49" charset="0"/>
              <a:buChar char="o"/>
            </a:pPr>
            <a:r>
              <a:rPr lang="fi-FI" sz="2000" dirty="0"/>
              <a:t>omaksuu kulttuurin keskeiset tiedot, taidot, arvot ja säännöt</a:t>
            </a:r>
            <a:endParaRPr sz="2000" dirty="0"/>
          </a:p>
          <a:p>
            <a:pPr marL="457200" lvl="0" indent="-342900" algn="l" rtl="0">
              <a:lnSpc>
                <a:spcPct val="100000"/>
              </a:lnSpc>
              <a:spcBef>
                <a:spcPts val="1000"/>
              </a:spcBef>
              <a:spcAft>
                <a:spcPts val="0"/>
              </a:spcAft>
              <a:buSzPts val="1800"/>
              <a:buChar char="•"/>
            </a:pPr>
            <a:r>
              <a:rPr lang="fi-FI" sz="2600" b="1" dirty="0"/>
              <a:t>kaksisuuntainen prosessi</a:t>
            </a:r>
            <a:r>
              <a:rPr lang="fi-FI" sz="2600" dirty="0"/>
              <a:t>:</a:t>
            </a:r>
            <a:endParaRPr sz="2600" dirty="0"/>
          </a:p>
          <a:p>
            <a:pPr marL="1085850" lvl="0" indent="-514350" algn="l" rtl="0">
              <a:lnSpc>
                <a:spcPct val="100000"/>
              </a:lnSpc>
              <a:spcBef>
                <a:spcPts val="0"/>
              </a:spcBef>
              <a:spcAft>
                <a:spcPts val="0"/>
              </a:spcAft>
              <a:buSzPts val="1800"/>
              <a:buFont typeface="+mj-lt"/>
              <a:buAutoNum type="arabicPeriod"/>
            </a:pPr>
            <a:r>
              <a:rPr lang="fi-FI" sz="2600" dirty="0"/>
              <a:t>yksilöä sosiaalistetaan eli hänelle opetetaan yhteisön tapoja, uskomuksia, arvoja ja käyttäytymistä</a:t>
            </a:r>
            <a:endParaRPr sz="2600" dirty="0"/>
          </a:p>
          <a:p>
            <a:pPr marL="1085850" lvl="0" indent="-514350" algn="l" rtl="0">
              <a:lnSpc>
                <a:spcPct val="100000"/>
              </a:lnSpc>
              <a:spcBef>
                <a:spcPts val="0"/>
              </a:spcBef>
              <a:spcAft>
                <a:spcPts val="0"/>
              </a:spcAft>
              <a:buSzPts val="1800"/>
              <a:buFont typeface="+mj-lt"/>
              <a:buAutoNum type="arabicPeriod"/>
            </a:pPr>
            <a:r>
              <a:rPr lang="fi-FI" sz="2600" dirty="0"/>
              <a:t>yksilö on itse aktiivinen toimija eli hän itse vaikuttaa yhteisössään</a:t>
            </a:r>
            <a:endParaRPr sz="2600" dirty="0"/>
          </a:p>
        </p:txBody>
      </p:sp>
      <p:sp>
        <p:nvSpPr>
          <p:cNvPr id="2" name="Alatunnisteen paikkamerkki 1">
            <a:extLst>
              <a:ext uri="{FF2B5EF4-FFF2-40B4-BE49-F238E27FC236}">
                <a16:creationId xmlns:a16="http://schemas.microsoft.com/office/drawing/2014/main" id="{EBDB7850-EA70-43CB-A881-42C6A44E0514}"/>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1000"/>
                                        <p:tgtEl>
                                          <p:spTgt spid="103">
                                            <p:txEl>
                                              <p:pRg st="0" end="0"/>
                                            </p:txEl>
                                          </p:spTgt>
                                        </p:tgtEl>
                                      </p:cBhvr>
                                    </p:animEffect>
                                    <p:anim calcmode="lin" valueType="num">
                                      <p:cBhvr>
                                        <p:cTn id="8" dur="1000" fill="hold"/>
                                        <p:tgtEl>
                                          <p:spTgt spid="10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1000"/>
                                        <p:tgtEl>
                                          <p:spTgt spid="103">
                                            <p:txEl>
                                              <p:pRg st="1" end="1"/>
                                            </p:txEl>
                                          </p:spTgt>
                                        </p:tgtEl>
                                      </p:cBhvr>
                                    </p:animEffect>
                                    <p:anim calcmode="lin" valueType="num">
                                      <p:cBhvr>
                                        <p:cTn id="13" dur="1000" fill="hold"/>
                                        <p:tgtEl>
                                          <p:spTgt spid="10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1000"/>
                                        <p:tgtEl>
                                          <p:spTgt spid="103">
                                            <p:txEl>
                                              <p:pRg st="2" end="2"/>
                                            </p:txEl>
                                          </p:spTgt>
                                        </p:tgtEl>
                                      </p:cBhvr>
                                    </p:animEffect>
                                    <p:anim calcmode="lin" valueType="num">
                                      <p:cBhvr>
                                        <p:cTn id="18" dur="1000" fill="hold"/>
                                        <p:tgtEl>
                                          <p:spTgt spid="10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3">
                                            <p:txEl>
                                              <p:pRg st="3" end="3"/>
                                            </p:txEl>
                                          </p:spTgt>
                                        </p:tgtEl>
                                        <p:attrNameLst>
                                          <p:attrName>style.visibility</p:attrName>
                                        </p:attrNameLst>
                                      </p:cBhvr>
                                      <p:to>
                                        <p:strVal val="visible"/>
                                      </p:to>
                                    </p:set>
                                    <p:animEffect transition="in" filter="fade">
                                      <p:cBhvr>
                                        <p:cTn id="22" dur="1000"/>
                                        <p:tgtEl>
                                          <p:spTgt spid="103">
                                            <p:txEl>
                                              <p:pRg st="3" end="3"/>
                                            </p:txEl>
                                          </p:spTgt>
                                        </p:tgtEl>
                                      </p:cBhvr>
                                    </p:animEffect>
                                    <p:anim calcmode="lin" valueType="num">
                                      <p:cBhvr>
                                        <p:cTn id="23" dur="1000" fill="hold"/>
                                        <p:tgtEl>
                                          <p:spTgt spid="10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0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03">
                                            <p:txEl>
                                              <p:pRg st="4" end="4"/>
                                            </p:txEl>
                                          </p:spTgt>
                                        </p:tgtEl>
                                        <p:attrNameLst>
                                          <p:attrName>style.visibility</p:attrName>
                                        </p:attrNameLst>
                                      </p:cBhvr>
                                      <p:to>
                                        <p:strVal val="visible"/>
                                      </p:to>
                                    </p:set>
                                    <p:animEffect transition="in" filter="fade">
                                      <p:cBhvr>
                                        <p:cTn id="29" dur="1000"/>
                                        <p:tgtEl>
                                          <p:spTgt spid="103">
                                            <p:txEl>
                                              <p:pRg st="4" end="4"/>
                                            </p:txEl>
                                          </p:spTgt>
                                        </p:tgtEl>
                                      </p:cBhvr>
                                    </p:animEffect>
                                    <p:anim calcmode="lin" valueType="num">
                                      <p:cBhvr>
                                        <p:cTn id="30" dur="1000" fill="hold"/>
                                        <p:tgtEl>
                                          <p:spTgt spid="10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10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03">
                                            <p:txEl>
                                              <p:pRg st="5" end="5"/>
                                            </p:txEl>
                                          </p:spTgt>
                                        </p:tgtEl>
                                        <p:attrNameLst>
                                          <p:attrName>style.visibility</p:attrName>
                                        </p:attrNameLst>
                                      </p:cBhvr>
                                      <p:to>
                                        <p:strVal val="visible"/>
                                      </p:to>
                                    </p:set>
                                    <p:animEffect transition="in" filter="fade">
                                      <p:cBhvr>
                                        <p:cTn id="36" dur="1000"/>
                                        <p:tgtEl>
                                          <p:spTgt spid="103">
                                            <p:txEl>
                                              <p:pRg st="5" end="5"/>
                                            </p:txEl>
                                          </p:spTgt>
                                        </p:tgtEl>
                                      </p:cBhvr>
                                    </p:animEffect>
                                    <p:anim calcmode="lin" valueType="num">
                                      <p:cBhvr>
                                        <p:cTn id="37" dur="1000" fill="hold"/>
                                        <p:tgtEl>
                                          <p:spTgt spid="10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10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03">
                                            <p:txEl>
                                              <p:pRg st="6" end="6"/>
                                            </p:txEl>
                                          </p:spTgt>
                                        </p:tgtEl>
                                        <p:attrNameLst>
                                          <p:attrName>style.visibility</p:attrName>
                                        </p:attrNameLst>
                                      </p:cBhvr>
                                      <p:to>
                                        <p:strVal val="visible"/>
                                      </p:to>
                                    </p:set>
                                    <p:animEffect transition="in" filter="fade">
                                      <p:cBhvr>
                                        <p:cTn id="43" dur="1000"/>
                                        <p:tgtEl>
                                          <p:spTgt spid="103">
                                            <p:txEl>
                                              <p:pRg st="6" end="6"/>
                                            </p:txEl>
                                          </p:spTgt>
                                        </p:tgtEl>
                                      </p:cBhvr>
                                    </p:animEffect>
                                    <p:anim calcmode="lin" valueType="num">
                                      <p:cBhvr>
                                        <p:cTn id="44" dur="1000" fill="hold"/>
                                        <p:tgtEl>
                                          <p:spTgt spid="10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10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81e28cf4b4_0_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dirty="0"/>
              <a:t>Miten tilannetekijät vaikuttavat ihmiseen?</a:t>
            </a:r>
            <a:endParaRPr dirty="0"/>
          </a:p>
        </p:txBody>
      </p:sp>
      <p:sp>
        <p:nvSpPr>
          <p:cNvPr id="109" name="Google Shape;109;g81e28cf4b4_0_22"/>
          <p:cNvSpPr txBox="1">
            <a:spLocks noGrp="1"/>
          </p:cNvSpPr>
          <p:nvPr>
            <p:ph idx="1"/>
          </p:nvPr>
        </p:nvSpPr>
        <p:spPr>
          <a:xfrm>
            <a:off x="838200" y="1552400"/>
            <a:ext cx="10515600" cy="4406700"/>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1000"/>
              </a:spcBef>
              <a:spcAft>
                <a:spcPts val="0"/>
              </a:spcAft>
              <a:buSzPts val="1800"/>
              <a:buChar char="•"/>
            </a:pPr>
            <a:r>
              <a:rPr lang="fi-FI" sz="2600" b="1" dirty="0"/>
              <a:t>Tilannetekijät</a:t>
            </a:r>
            <a:r>
              <a:rPr lang="fi-FI" sz="2600" dirty="0"/>
              <a:t> liittyvät</a:t>
            </a:r>
          </a:p>
          <a:p>
            <a:pPr marL="813816" lvl="2" indent="-342900">
              <a:lnSpc>
                <a:spcPct val="100000"/>
              </a:lnSpc>
              <a:spcBef>
                <a:spcPts val="1000"/>
              </a:spcBef>
              <a:spcAft>
                <a:spcPts val="0"/>
              </a:spcAft>
              <a:buSzPts val="1800"/>
              <a:buFont typeface="Courier New" panose="02070309020205020404" pitchFamily="49" charset="0"/>
              <a:buChar char="o"/>
            </a:pPr>
            <a:r>
              <a:rPr lang="fi-FI" sz="2000" dirty="0"/>
              <a:t>sosiaalisiin ympäristöihin</a:t>
            </a:r>
          </a:p>
          <a:p>
            <a:pPr marL="813816" lvl="2" indent="-342900">
              <a:lnSpc>
                <a:spcPct val="100000"/>
              </a:lnSpc>
              <a:spcBef>
                <a:spcPts val="1000"/>
              </a:spcBef>
              <a:spcAft>
                <a:spcPts val="0"/>
              </a:spcAft>
              <a:buSzPts val="1800"/>
              <a:buFont typeface="Courier New" panose="02070309020205020404" pitchFamily="49" charset="0"/>
              <a:buChar char="o"/>
            </a:pPr>
            <a:r>
              <a:rPr lang="fi-FI" sz="2000" dirty="0"/>
              <a:t>sosiaaliseen vuorovaikutukseen</a:t>
            </a:r>
            <a:endParaRPr sz="2000" dirty="0"/>
          </a:p>
          <a:p>
            <a:pPr marL="457200" lvl="0" indent="-342900" algn="l" rtl="0">
              <a:lnSpc>
                <a:spcPct val="100000"/>
              </a:lnSpc>
              <a:spcBef>
                <a:spcPts val="1000"/>
              </a:spcBef>
              <a:spcAft>
                <a:spcPts val="0"/>
              </a:spcAft>
              <a:buSzPts val="1800"/>
              <a:buChar char="•"/>
            </a:pPr>
            <a:r>
              <a:rPr lang="fi-FI" sz="2600" dirty="0"/>
              <a:t>erilaiset vuorovaikutustilanteet vaikuttavat ajatteluun, tunteisiin ja toimintaan usein huomaamatta</a:t>
            </a:r>
            <a:endParaRPr sz="2600" dirty="0"/>
          </a:p>
          <a:p>
            <a:pPr marL="457200" lvl="0" indent="-342900" algn="l" rtl="0">
              <a:lnSpc>
                <a:spcPct val="100000"/>
              </a:lnSpc>
              <a:spcBef>
                <a:spcPts val="1000"/>
              </a:spcBef>
              <a:spcAft>
                <a:spcPts val="0"/>
              </a:spcAft>
              <a:buSzPts val="1800"/>
              <a:buChar char="•"/>
            </a:pPr>
            <a:r>
              <a:rPr lang="fi-FI" sz="2600" dirty="0"/>
              <a:t>konformisuus</a:t>
            </a:r>
          </a:p>
          <a:p>
            <a:pPr marL="457200" lvl="0" indent="-342900" algn="l" rtl="0">
              <a:lnSpc>
                <a:spcPct val="100000"/>
              </a:lnSpc>
              <a:spcBef>
                <a:spcPts val="1000"/>
              </a:spcBef>
              <a:spcAft>
                <a:spcPts val="0"/>
              </a:spcAft>
              <a:buSzPts val="1800"/>
              <a:buChar char="•"/>
            </a:pPr>
            <a:r>
              <a:rPr lang="fi-FI" sz="2600" dirty="0"/>
              <a:t>myöntyvyys</a:t>
            </a:r>
          </a:p>
          <a:p>
            <a:pPr marL="457200" lvl="0" indent="-342900" algn="l" rtl="0">
              <a:lnSpc>
                <a:spcPct val="100000"/>
              </a:lnSpc>
              <a:spcBef>
                <a:spcPts val="1000"/>
              </a:spcBef>
              <a:spcAft>
                <a:spcPts val="0"/>
              </a:spcAft>
              <a:buSzPts val="1800"/>
              <a:buChar char="•"/>
            </a:pPr>
            <a:r>
              <a:rPr lang="fi-FI" sz="2600" dirty="0"/>
              <a:t>tottelevaisuus</a:t>
            </a:r>
            <a:endParaRPr sz="2600" dirty="0"/>
          </a:p>
        </p:txBody>
      </p:sp>
      <p:sp>
        <p:nvSpPr>
          <p:cNvPr id="2" name="Alatunnisteen paikkamerkki 1">
            <a:extLst>
              <a:ext uri="{FF2B5EF4-FFF2-40B4-BE49-F238E27FC236}">
                <a16:creationId xmlns:a16="http://schemas.microsoft.com/office/drawing/2014/main" id="{F94F7B04-05DD-46A7-9804-F0466B67C142}"/>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animEffect transition="in" filter="fade">
                                      <p:cBhvr>
                                        <p:cTn id="7" dur="1000"/>
                                        <p:tgtEl>
                                          <p:spTgt spid="109">
                                            <p:txEl>
                                              <p:pRg st="0" end="0"/>
                                            </p:txEl>
                                          </p:spTgt>
                                        </p:tgtEl>
                                      </p:cBhvr>
                                    </p:animEffect>
                                    <p:anim calcmode="lin" valueType="num">
                                      <p:cBhvr>
                                        <p:cTn id="8" dur="1000" fill="hold"/>
                                        <p:tgtEl>
                                          <p:spTgt spid="10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9">
                                            <p:txEl>
                                              <p:pRg st="1" end="1"/>
                                            </p:txEl>
                                          </p:spTgt>
                                        </p:tgtEl>
                                        <p:attrNameLst>
                                          <p:attrName>style.visibility</p:attrName>
                                        </p:attrNameLst>
                                      </p:cBhvr>
                                      <p:to>
                                        <p:strVal val="visible"/>
                                      </p:to>
                                    </p:set>
                                    <p:animEffect transition="in" filter="fade">
                                      <p:cBhvr>
                                        <p:cTn id="12" dur="1000"/>
                                        <p:tgtEl>
                                          <p:spTgt spid="109">
                                            <p:txEl>
                                              <p:pRg st="1" end="1"/>
                                            </p:txEl>
                                          </p:spTgt>
                                        </p:tgtEl>
                                      </p:cBhvr>
                                    </p:animEffect>
                                    <p:anim calcmode="lin" valueType="num">
                                      <p:cBhvr>
                                        <p:cTn id="13" dur="1000" fill="hold"/>
                                        <p:tgtEl>
                                          <p:spTgt spid="10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9">
                                            <p:txEl>
                                              <p:pRg st="2" end="2"/>
                                            </p:txEl>
                                          </p:spTgt>
                                        </p:tgtEl>
                                        <p:attrNameLst>
                                          <p:attrName>style.visibility</p:attrName>
                                        </p:attrNameLst>
                                      </p:cBhvr>
                                      <p:to>
                                        <p:strVal val="visible"/>
                                      </p:to>
                                    </p:set>
                                    <p:animEffect transition="in" filter="fade">
                                      <p:cBhvr>
                                        <p:cTn id="17" dur="1000"/>
                                        <p:tgtEl>
                                          <p:spTgt spid="109">
                                            <p:txEl>
                                              <p:pRg st="2" end="2"/>
                                            </p:txEl>
                                          </p:spTgt>
                                        </p:tgtEl>
                                      </p:cBhvr>
                                    </p:animEffect>
                                    <p:anim calcmode="lin" valueType="num">
                                      <p:cBhvr>
                                        <p:cTn id="18" dur="1000" fill="hold"/>
                                        <p:tgtEl>
                                          <p:spTgt spid="10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09">
                                            <p:txEl>
                                              <p:pRg st="3" end="3"/>
                                            </p:txEl>
                                          </p:spTgt>
                                        </p:tgtEl>
                                        <p:attrNameLst>
                                          <p:attrName>style.visibility</p:attrName>
                                        </p:attrNameLst>
                                      </p:cBhvr>
                                      <p:to>
                                        <p:strVal val="visible"/>
                                      </p:to>
                                    </p:set>
                                    <p:animEffect transition="in" filter="fade">
                                      <p:cBhvr>
                                        <p:cTn id="24" dur="1000"/>
                                        <p:tgtEl>
                                          <p:spTgt spid="109">
                                            <p:txEl>
                                              <p:pRg st="3" end="3"/>
                                            </p:txEl>
                                          </p:spTgt>
                                        </p:tgtEl>
                                      </p:cBhvr>
                                    </p:animEffect>
                                    <p:anim calcmode="lin" valueType="num">
                                      <p:cBhvr>
                                        <p:cTn id="25" dur="1000" fill="hold"/>
                                        <p:tgtEl>
                                          <p:spTgt spid="109">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0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09">
                                            <p:txEl>
                                              <p:pRg st="4" end="4"/>
                                            </p:txEl>
                                          </p:spTgt>
                                        </p:tgtEl>
                                        <p:attrNameLst>
                                          <p:attrName>style.visibility</p:attrName>
                                        </p:attrNameLst>
                                      </p:cBhvr>
                                      <p:to>
                                        <p:strVal val="visible"/>
                                      </p:to>
                                    </p:set>
                                    <p:animEffect transition="in" filter="fade">
                                      <p:cBhvr>
                                        <p:cTn id="31" dur="1000"/>
                                        <p:tgtEl>
                                          <p:spTgt spid="109">
                                            <p:txEl>
                                              <p:pRg st="4" end="4"/>
                                            </p:txEl>
                                          </p:spTgt>
                                        </p:tgtEl>
                                      </p:cBhvr>
                                    </p:animEffect>
                                    <p:anim calcmode="lin" valueType="num">
                                      <p:cBhvr>
                                        <p:cTn id="32" dur="1000" fill="hold"/>
                                        <p:tgtEl>
                                          <p:spTgt spid="10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0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9">
                                            <p:txEl>
                                              <p:pRg st="5" end="5"/>
                                            </p:txEl>
                                          </p:spTgt>
                                        </p:tgtEl>
                                        <p:attrNameLst>
                                          <p:attrName>style.visibility</p:attrName>
                                        </p:attrNameLst>
                                      </p:cBhvr>
                                      <p:to>
                                        <p:strVal val="visible"/>
                                      </p:to>
                                    </p:set>
                                    <p:animEffect transition="in" filter="fade">
                                      <p:cBhvr>
                                        <p:cTn id="38" dur="1000"/>
                                        <p:tgtEl>
                                          <p:spTgt spid="109">
                                            <p:txEl>
                                              <p:pRg st="5" end="5"/>
                                            </p:txEl>
                                          </p:spTgt>
                                        </p:tgtEl>
                                      </p:cBhvr>
                                    </p:animEffect>
                                    <p:anim calcmode="lin" valueType="num">
                                      <p:cBhvr>
                                        <p:cTn id="39" dur="1000" fill="hold"/>
                                        <p:tgtEl>
                                          <p:spTgt spid="109">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10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09">
                                            <p:txEl>
                                              <p:pRg st="6" end="6"/>
                                            </p:txEl>
                                          </p:spTgt>
                                        </p:tgtEl>
                                        <p:attrNameLst>
                                          <p:attrName>style.visibility</p:attrName>
                                        </p:attrNameLst>
                                      </p:cBhvr>
                                      <p:to>
                                        <p:strVal val="visible"/>
                                      </p:to>
                                    </p:set>
                                    <p:animEffect transition="in" filter="fade">
                                      <p:cBhvr>
                                        <p:cTn id="45" dur="1000"/>
                                        <p:tgtEl>
                                          <p:spTgt spid="109">
                                            <p:txEl>
                                              <p:pRg st="6" end="6"/>
                                            </p:txEl>
                                          </p:spTgt>
                                        </p:tgtEl>
                                      </p:cBhvr>
                                    </p:animEffect>
                                    <p:anim calcmode="lin" valueType="num">
                                      <p:cBhvr>
                                        <p:cTn id="46" dur="1000" fill="hold"/>
                                        <p:tgtEl>
                                          <p:spTgt spid="109">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10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dirty="0"/>
              <a:t>Konformisuus</a:t>
            </a:r>
            <a:endParaRPr dirty="0"/>
          </a:p>
        </p:txBody>
      </p:sp>
      <p:sp>
        <p:nvSpPr>
          <p:cNvPr id="115" name="Google Shape;115;p2"/>
          <p:cNvSpPr txBox="1">
            <a:spLocks noGrp="1"/>
          </p:cNvSpPr>
          <p:nvPr>
            <p:ph idx="1"/>
          </p:nvPr>
        </p:nvSpPr>
        <p:spPr>
          <a:xfrm>
            <a:off x="838200" y="1825625"/>
            <a:ext cx="10515600" cy="48363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1000"/>
              </a:spcBef>
              <a:spcAft>
                <a:spcPts val="0"/>
              </a:spcAft>
              <a:buSzPts val="1600"/>
              <a:buChar char="•"/>
            </a:pPr>
            <a:r>
              <a:rPr lang="fi-FI" sz="2400" dirty="0"/>
              <a:t>mukautumista ryhmäpaineelle</a:t>
            </a:r>
          </a:p>
          <a:p>
            <a:pPr marL="457200" lvl="0" indent="-330200" algn="l" rtl="0">
              <a:lnSpc>
                <a:spcPct val="100000"/>
              </a:lnSpc>
              <a:spcBef>
                <a:spcPts val="1000"/>
              </a:spcBef>
              <a:spcAft>
                <a:spcPts val="0"/>
              </a:spcAft>
              <a:buSzPts val="1600"/>
              <a:buChar char="•"/>
            </a:pPr>
            <a:r>
              <a:rPr lang="fi-FI" sz="2400" dirty="0"/>
              <a:t>yksilö muuttaa vapaaehtoisesti omia mielipiteitään tai käyttäytymistään</a:t>
            </a:r>
            <a:endParaRPr sz="2400" dirty="0"/>
          </a:p>
          <a:p>
            <a:pPr marL="457200" lvl="0" indent="-330200" algn="l" rtl="0">
              <a:lnSpc>
                <a:spcPct val="100000"/>
              </a:lnSpc>
              <a:spcBef>
                <a:spcPts val="1000"/>
              </a:spcBef>
              <a:spcAft>
                <a:spcPts val="0"/>
              </a:spcAft>
              <a:buSzPts val="1600"/>
              <a:buChar char="•"/>
            </a:pPr>
            <a:r>
              <a:rPr lang="fi-FI" sz="2400" dirty="0"/>
              <a:t>Konformisuudessa</a:t>
            </a:r>
            <a:endParaRPr sz="2400" dirty="0"/>
          </a:p>
          <a:p>
            <a:pPr marL="1041400" lvl="0" indent="-457200" algn="l" rtl="0">
              <a:lnSpc>
                <a:spcPct val="100000"/>
              </a:lnSpc>
              <a:spcBef>
                <a:spcPts val="0"/>
              </a:spcBef>
              <a:spcAft>
                <a:spcPts val="0"/>
              </a:spcAft>
              <a:buSzPts val="1600"/>
              <a:buFont typeface="+mj-lt"/>
              <a:buAutoNum type="arabicPeriod"/>
            </a:pPr>
            <a:r>
              <a:rPr lang="fi-FI" sz="2400" b="1" dirty="0"/>
              <a:t>informatiivinen vaikutus</a:t>
            </a:r>
            <a:r>
              <a:rPr lang="fi-FI" sz="2400" dirty="0"/>
              <a:t>: yksilö hyväksyy enemmistön käsitykset paikkaansa pitäviksi tiedoiksi</a:t>
            </a:r>
            <a:endParaRPr sz="2400" dirty="0"/>
          </a:p>
          <a:p>
            <a:pPr marL="1041400" lvl="0" indent="-457200" algn="l" rtl="0">
              <a:lnSpc>
                <a:spcPct val="100000"/>
              </a:lnSpc>
              <a:spcBef>
                <a:spcPts val="0"/>
              </a:spcBef>
              <a:spcAft>
                <a:spcPts val="0"/>
              </a:spcAft>
              <a:buSzPts val="1600"/>
              <a:buFont typeface="+mj-lt"/>
              <a:buAutoNum type="arabicPeriod"/>
            </a:pPr>
            <a:r>
              <a:rPr lang="fi-FI" sz="2400" b="1" dirty="0"/>
              <a:t>normatiivinen vaikutus</a:t>
            </a:r>
            <a:r>
              <a:rPr lang="fi-FI" sz="2400" dirty="0"/>
              <a:t>: yksilö mukautuu enemmistön käsityksiin ja normeihin, jotta tulisi hyväksytyksi tai välttäisi joutumasta naurunalaiseksi tai syrjityksi</a:t>
            </a:r>
            <a:endParaRPr sz="2400" dirty="0"/>
          </a:p>
          <a:p>
            <a:pPr marL="457200" lvl="0" indent="-330200" algn="l" rtl="0">
              <a:lnSpc>
                <a:spcPct val="100000"/>
              </a:lnSpc>
              <a:spcBef>
                <a:spcPts val="1000"/>
              </a:spcBef>
              <a:spcAft>
                <a:spcPts val="0"/>
              </a:spcAft>
              <a:buSzPts val="1600"/>
              <a:buChar char="•"/>
            </a:pPr>
            <a:r>
              <a:rPr lang="fi-FI" sz="2400" dirty="0"/>
              <a:t>Solomon </a:t>
            </a:r>
            <a:r>
              <a:rPr lang="fi-FI" sz="2400" dirty="0" err="1"/>
              <a:t>Asch</a:t>
            </a:r>
            <a:r>
              <a:rPr lang="fi-FI" sz="2400" dirty="0"/>
              <a:t>, </a:t>
            </a:r>
            <a:r>
              <a:rPr lang="fi-FI" sz="2400" b="1" dirty="0"/>
              <a:t>viivakoe</a:t>
            </a:r>
            <a:endParaRPr sz="2400" b="1" dirty="0"/>
          </a:p>
        </p:txBody>
      </p:sp>
      <p:sp>
        <p:nvSpPr>
          <p:cNvPr id="2" name="Alatunnisteen paikkamerkki 1">
            <a:extLst>
              <a:ext uri="{FF2B5EF4-FFF2-40B4-BE49-F238E27FC236}">
                <a16:creationId xmlns:a16="http://schemas.microsoft.com/office/drawing/2014/main" id="{E55D22CD-C0E9-4F25-94C5-B20F9E410C3F}"/>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anim calcmode="lin" valueType="num">
                                      <p:cBhvr additive="base">
                                        <p:cTn id="7" dur="500" fill="hold"/>
                                        <p:tgtEl>
                                          <p:spTgt spid="1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5">
                                            <p:txEl>
                                              <p:pRg st="1" end="1"/>
                                            </p:txEl>
                                          </p:spTgt>
                                        </p:tgtEl>
                                        <p:attrNameLst>
                                          <p:attrName>style.visibility</p:attrName>
                                        </p:attrNameLst>
                                      </p:cBhvr>
                                      <p:to>
                                        <p:strVal val="visible"/>
                                      </p:to>
                                    </p:set>
                                    <p:anim calcmode="lin" valueType="num">
                                      <p:cBhvr additive="base">
                                        <p:cTn id="13" dur="500" fill="hold"/>
                                        <p:tgtEl>
                                          <p:spTgt spid="1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5">
                                            <p:txEl>
                                              <p:pRg st="2" end="2"/>
                                            </p:txEl>
                                          </p:spTgt>
                                        </p:tgtEl>
                                        <p:attrNameLst>
                                          <p:attrName>style.visibility</p:attrName>
                                        </p:attrNameLst>
                                      </p:cBhvr>
                                      <p:to>
                                        <p:strVal val="visible"/>
                                      </p:to>
                                    </p:set>
                                    <p:anim calcmode="lin" valueType="num">
                                      <p:cBhvr additive="base">
                                        <p:cTn id="19" dur="500" fill="hold"/>
                                        <p:tgtEl>
                                          <p:spTgt spid="1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5">
                                            <p:txEl>
                                              <p:pRg st="3" end="3"/>
                                            </p:txEl>
                                          </p:spTgt>
                                        </p:tgtEl>
                                        <p:attrNameLst>
                                          <p:attrName>style.visibility</p:attrName>
                                        </p:attrNameLst>
                                      </p:cBhvr>
                                      <p:to>
                                        <p:strVal val="visible"/>
                                      </p:to>
                                    </p:set>
                                    <p:anim calcmode="lin" valueType="num">
                                      <p:cBhvr additive="base">
                                        <p:cTn id="25" dur="500" fill="hold"/>
                                        <p:tgtEl>
                                          <p:spTgt spid="1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5">
                                            <p:txEl>
                                              <p:pRg st="4" end="4"/>
                                            </p:txEl>
                                          </p:spTgt>
                                        </p:tgtEl>
                                        <p:attrNameLst>
                                          <p:attrName>style.visibility</p:attrName>
                                        </p:attrNameLst>
                                      </p:cBhvr>
                                      <p:to>
                                        <p:strVal val="visible"/>
                                      </p:to>
                                    </p:set>
                                    <p:anim calcmode="lin" valueType="num">
                                      <p:cBhvr additive="base">
                                        <p:cTn id="31" dur="500" fill="hold"/>
                                        <p:tgtEl>
                                          <p:spTgt spid="11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5">
                                            <p:txEl>
                                              <p:pRg st="5" end="5"/>
                                            </p:txEl>
                                          </p:spTgt>
                                        </p:tgtEl>
                                        <p:attrNameLst>
                                          <p:attrName>style.visibility</p:attrName>
                                        </p:attrNameLst>
                                      </p:cBhvr>
                                      <p:to>
                                        <p:strVal val="visible"/>
                                      </p:to>
                                    </p:set>
                                    <p:anim calcmode="lin" valueType="num">
                                      <p:cBhvr additive="base">
                                        <p:cTn id="37" dur="500" fill="hold"/>
                                        <p:tgtEl>
                                          <p:spTgt spid="11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88df3580ae_0_1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fi-FI" dirty="0"/>
              <a:t>Myöntyvyys</a:t>
            </a:r>
            <a:endParaRPr dirty="0"/>
          </a:p>
        </p:txBody>
      </p:sp>
      <p:sp>
        <p:nvSpPr>
          <p:cNvPr id="121" name="Google Shape;121;g88df3580ae_0_12"/>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1000"/>
              </a:spcBef>
              <a:spcAft>
                <a:spcPts val="0"/>
              </a:spcAft>
              <a:buSzPts val="1600"/>
              <a:buChar char="•"/>
            </a:pPr>
            <a:r>
              <a:rPr lang="fi-FI" sz="2400" dirty="0"/>
              <a:t>taipumista toisen pyyntöihin</a:t>
            </a:r>
            <a:endParaRPr sz="2400" dirty="0"/>
          </a:p>
          <a:p>
            <a:pPr marL="457200" lvl="0" indent="-330200" algn="l" rtl="0">
              <a:lnSpc>
                <a:spcPct val="100000"/>
              </a:lnSpc>
              <a:spcBef>
                <a:spcPts val="1000"/>
              </a:spcBef>
              <a:spcAft>
                <a:spcPts val="0"/>
              </a:spcAft>
              <a:buSzPts val="1600"/>
              <a:buChar char="•"/>
            </a:pPr>
            <a:r>
              <a:rPr lang="fi-FI" sz="2400" b="1" dirty="0"/>
              <a:t>suostuttelu</a:t>
            </a:r>
            <a:r>
              <a:rPr lang="fi-FI" sz="2400" dirty="0"/>
              <a:t> = tietoinen ja tavoitteellinen vaikuttamisyritys, yritetään voittaa toisten vastustus tai haluttomuus</a:t>
            </a:r>
            <a:endParaRPr sz="2400" dirty="0"/>
          </a:p>
          <a:p>
            <a:pPr marL="457200" lvl="0" indent="-330200" algn="l" rtl="0">
              <a:lnSpc>
                <a:spcPct val="100000"/>
              </a:lnSpc>
              <a:spcBef>
                <a:spcPts val="1000"/>
              </a:spcBef>
              <a:spcAft>
                <a:spcPts val="0"/>
              </a:spcAft>
              <a:buSzPts val="1600"/>
              <a:buChar char="•"/>
            </a:pPr>
            <a:r>
              <a:rPr lang="fi-FI" sz="2400" dirty="0"/>
              <a:t>Onnistunut suostuttelu tuottaa myöntyvyyttä.</a:t>
            </a:r>
            <a:endParaRPr sz="2400" dirty="0"/>
          </a:p>
          <a:p>
            <a:pPr marL="457200" lvl="0" indent="-330200" algn="l" rtl="0">
              <a:lnSpc>
                <a:spcPct val="100000"/>
              </a:lnSpc>
              <a:spcBef>
                <a:spcPts val="1000"/>
              </a:spcBef>
              <a:spcAft>
                <a:spcPts val="0"/>
              </a:spcAft>
              <a:buSzPts val="1600"/>
              <a:buChar char="•"/>
            </a:pPr>
            <a:r>
              <a:rPr lang="fi-FI" sz="2400" dirty="0"/>
              <a:t>Robert B. </a:t>
            </a:r>
            <a:r>
              <a:rPr lang="fi-FI" sz="2400" dirty="0" err="1"/>
              <a:t>Cialdini</a:t>
            </a:r>
            <a:r>
              <a:rPr lang="fi-FI" sz="2400" dirty="0"/>
              <a:t>: </a:t>
            </a:r>
            <a:r>
              <a:rPr lang="fi-FI" sz="2400" b="1" dirty="0"/>
              <a:t>kuusi</a:t>
            </a:r>
            <a:r>
              <a:rPr lang="fi-FI" sz="2400" dirty="0"/>
              <a:t> </a:t>
            </a:r>
            <a:r>
              <a:rPr lang="fi-FI" sz="2400" b="1" dirty="0"/>
              <a:t>suostuttelun taktiikkaa.</a:t>
            </a:r>
            <a:endParaRPr sz="2400" b="1" dirty="0"/>
          </a:p>
        </p:txBody>
      </p:sp>
      <p:sp>
        <p:nvSpPr>
          <p:cNvPr id="2" name="Alatunnisteen paikkamerkki 1">
            <a:extLst>
              <a:ext uri="{FF2B5EF4-FFF2-40B4-BE49-F238E27FC236}">
                <a16:creationId xmlns:a16="http://schemas.microsoft.com/office/drawing/2014/main" id="{71F74447-7187-4C70-AE18-C2ABA75EF3BD}"/>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animEffect transition="in" filter="barn(inVertical)">
                                      <p:cBhvr>
                                        <p:cTn id="7" dur="500"/>
                                        <p:tgtEl>
                                          <p:spTgt spid="1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1">
                                            <p:txEl>
                                              <p:pRg st="1" end="1"/>
                                            </p:txEl>
                                          </p:spTgt>
                                        </p:tgtEl>
                                        <p:attrNameLst>
                                          <p:attrName>style.visibility</p:attrName>
                                        </p:attrNameLst>
                                      </p:cBhvr>
                                      <p:to>
                                        <p:strVal val="visible"/>
                                      </p:to>
                                    </p:set>
                                    <p:animEffect transition="in" filter="barn(inVertical)">
                                      <p:cBhvr>
                                        <p:cTn id="12" dur="500"/>
                                        <p:tgtEl>
                                          <p:spTgt spid="1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1">
                                            <p:txEl>
                                              <p:pRg st="2" end="2"/>
                                            </p:txEl>
                                          </p:spTgt>
                                        </p:tgtEl>
                                        <p:attrNameLst>
                                          <p:attrName>style.visibility</p:attrName>
                                        </p:attrNameLst>
                                      </p:cBhvr>
                                      <p:to>
                                        <p:strVal val="visible"/>
                                      </p:to>
                                    </p:set>
                                    <p:animEffect transition="in" filter="barn(inVertical)">
                                      <p:cBhvr>
                                        <p:cTn id="17" dur="500"/>
                                        <p:tgtEl>
                                          <p:spTgt spid="1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1">
                                            <p:txEl>
                                              <p:pRg st="3" end="3"/>
                                            </p:txEl>
                                          </p:spTgt>
                                        </p:tgtEl>
                                        <p:attrNameLst>
                                          <p:attrName>style.visibility</p:attrName>
                                        </p:attrNameLst>
                                      </p:cBhvr>
                                      <p:to>
                                        <p:strVal val="visible"/>
                                      </p:to>
                                    </p:set>
                                    <p:animEffect transition="in" filter="barn(inVertical)">
                                      <p:cBhvr>
                                        <p:cTn id="22" dur="500"/>
                                        <p:tgtEl>
                                          <p:spTgt spid="12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title"/>
          </p:nvPr>
        </p:nvSpPr>
        <p:spPr>
          <a:xfrm>
            <a:off x="838200" y="215300"/>
            <a:ext cx="10515600" cy="10986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dirty="0"/>
              <a:t>Suostuttelun taktiikat (</a:t>
            </a:r>
            <a:r>
              <a:rPr lang="fi-FI" dirty="0" err="1"/>
              <a:t>Cialdini</a:t>
            </a:r>
            <a:r>
              <a:rPr lang="fi-FI" dirty="0"/>
              <a:t>)</a:t>
            </a:r>
            <a:endParaRPr dirty="0"/>
          </a:p>
        </p:txBody>
      </p:sp>
      <p:sp>
        <p:nvSpPr>
          <p:cNvPr id="2" name="Alatunnisteen paikkamerkki 1">
            <a:extLst>
              <a:ext uri="{FF2B5EF4-FFF2-40B4-BE49-F238E27FC236}">
                <a16:creationId xmlns:a16="http://schemas.microsoft.com/office/drawing/2014/main" id="{D7033C98-C321-4E4F-9523-62BF4FEC2EC2}"/>
              </a:ext>
            </a:extLst>
          </p:cNvPr>
          <p:cNvSpPr>
            <a:spLocks noGrp="1"/>
          </p:cNvSpPr>
          <p:nvPr>
            <p:ph type="ftr" sz="quarter" idx="11"/>
          </p:nvPr>
        </p:nvSpPr>
        <p:spPr/>
        <p:txBody>
          <a:bodyPr/>
          <a:lstStyle/>
          <a:p>
            <a:r>
              <a:rPr lang="fi-FI"/>
              <a:t>© Sanoma Pro, Tekijät ● Mieli 1 Toimiva ja oppiva ihminen</a:t>
            </a:r>
          </a:p>
        </p:txBody>
      </p:sp>
      <p:graphicFrame>
        <p:nvGraphicFramePr>
          <p:cNvPr id="127" name="Google Shape;127;p4"/>
          <p:cNvGraphicFramePr/>
          <p:nvPr/>
        </p:nvGraphicFramePr>
        <p:xfrm>
          <a:off x="1396800" y="1313900"/>
          <a:ext cx="9398400" cy="5310884"/>
        </p:xfrm>
        <a:graphic>
          <a:graphicData uri="http://schemas.openxmlformats.org/drawingml/2006/table">
            <a:tbl>
              <a:tblPr>
                <a:noFill/>
                <a:tableStyleId>{56127C7A-A0E8-4318-8FEF-DE3027F28453}</a:tableStyleId>
              </a:tblPr>
              <a:tblGrid>
                <a:gridCol w="2663400">
                  <a:extLst>
                    <a:ext uri="{9D8B030D-6E8A-4147-A177-3AD203B41FA5}">
                      <a16:colId xmlns:a16="http://schemas.microsoft.com/office/drawing/2014/main" val="20000"/>
                    </a:ext>
                  </a:extLst>
                </a:gridCol>
                <a:gridCol w="6735000">
                  <a:extLst>
                    <a:ext uri="{9D8B030D-6E8A-4147-A177-3AD203B41FA5}">
                      <a16:colId xmlns:a16="http://schemas.microsoft.com/office/drawing/2014/main" val="20001"/>
                    </a:ext>
                  </a:extLst>
                </a:gridCol>
              </a:tblGrid>
              <a:tr h="447800">
                <a:tc>
                  <a:txBody>
                    <a:bodyPr/>
                    <a:lstStyle/>
                    <a:p>
                      <a:pPr marL="0" lvl="0" indent="0" algn="l" rtl="0">
                        <a:lnSpc>
                          <a:spcPct val="115000"/>
                        </a:lnSpc>
                        <a:spcBef>
                          <a:spcPts val="0"/>
                        </a:spcBef>
                        <a:spcAft>
                          <a:spcPts val="0"/>
                        </a:spcAft>
                        <a:buNone/>
                      </a:pPr>
                      <a:r>
                        <a:rPr lang="fi-FI" sz="1500" b="1">
                          <a:latin typeface="Calibri"/>
                          <a:ea typeface="Calibri"/>
                          <a:cs typeface="Calibri"/>
                          <a:sym typeface="Calibri"/>
                        </a:rPr>
                        <a:t>Suostuttelun taktiikka</a:t>
                      </a:r>
                      <a:endParaRPr sz="1500" b="1">
                        <a:latin typeface="Calibri"/>
                        <a:ea typeface="Calibri"/>
                        <a:cs typeface="Calibri"/>
                        <a:sym typeface="Calibri"/>
                      </a:endParaRPr>
                    </a:p>
                  </a:txBody>
                  <a:tcPr marL="63500" marR="63500" marT="63500" marB="63500">
                    <a:solidFill>
                      <a:srgbClr val="9FC5E8"/>
                    </a:solidFill>
                  </a:tcPr>
                </a:tc>
                <a:tc>
                  <a:txBody>
                    <a:bodyPr/>
                    <a:lstStyle/>
                    <a:p>
                      <a:pPr marL="0" lvl="0" indent="0" algn="l" rtl="0">
                        <a:lnSpc>
                          <a:spcPct val="115000"/>
                        </a:lnSpc>
                        <a:spcBef>
                          <a:spcPts val="0"/>
                        </a:spcBef>
                        <a:spcAft>
                          <a:spcPts val="0"/>
                        </a:spcAft>
                        <a:buNone/>
                      </a:pPr>
                      <a:r>
                        <a:rPr lang="fi-FI" sz="1500" b="1">
                          <a:latin typeface="Calibri"/>
                          <a:ea typeface="Calibri"/>
                          <a:cs typeface="Calibri"/>
                          <a:sym typeface="Calibri"/>
                        </a:rPr>
                        <a:t>Kuvaus</a:t>
                      </a:r>
                      <a:endParaRPr sz="1500" b="1">
                        <a:latin typeface="Calibri"/>
                        <a:ea typeface="Calibri"/>
                        <a:cs typeface="Calibri"/>
                        <a:sym typeface="Calibri"/>
                      </a:endParaRPr>
                    </a:p>
                  </a:txBody>
                  <a:tcPr marL="63500" marR="63500" marT="63500" marB="63500">
                    <a:solidFill>
                      <a:srgbClr val="9FC5E8"/>
                    </a:solidFill>
                  </a:tcPr>
                </a:tc>
                <a:extLst>
                  <a:ext uri="{0D108BD9-81ED-4DB2-BD59-A6C34878D82A}">
                    <a16:rowId xmlns:a16="http://schemas.microsoft.com/office/drawing/2014/main" val="10000"/>
                  </a:ext>
                </a:extLst>
              </a:tr>
              <a:tr h="0">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1. Vastavuoroisuus ja kiitollisuudenvelka</a:t>
                      </a:r>
                      <a:endParaRPr sz="1300">
                        <a:latin typeface="Calibri"/>
                        <a:ea typeface="Calibri"/>
                        <a:cs typeface="Calibri"/>
                        <a:sym typeface="Calibri"/>
                      </a:endParaRPr>
                    </a:p>
                    <a:p>
                      <a:pPr marL="0" lvl="0" indent="0" algn="l" rtl="0">
                        <a:lnSpc>
                          <a:spcPct val="115000"/>
                        </a:lnSpc>
                        <a:spcBef>
                          <a:spcPts val="0"/>
                        </a:spcBef>
                        <a:spcAft>
                          <a:spcPts val="0"/>
                        </a:spcAft>
                        <a:buNone/>
                      </a:pPr>
                      <a:endParaRPr sz="1300">
                        <a:latin typeface="Calibri"/>
                        <a:ea typeface="Calibri"/>
                        <a:cs typeface="Calibri"/>
                        <a:sym typeface="Calibri"/>
                      </a:endParaRPr>
                    </a:p>
                  </a:txBody>
                  <a:tcPr marL="63500" marR="63500" marT="63500" marB="63500">
                    <a:solidFill>
                      <a:srgbClr val="F3F3F3"/>
                    </a:solidFill>
                  </a:tcPr>
                </a:tc>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Kun ihminen ensin tekee toiselle jonkin palveluksen tai antaa lahjan, jää toinen kiitollisuudenvelkaan ja on näin taipuvainen tekemään jonkin vastapalveluksen.</a:t>
                      </a:r>
                      <a:endParaRPr sz="1300">
                        <a:latin typeface="Calibri"/>
                        <a:ea typeface="Calibri"/>
                        <a:cs typeface="Calibri"/>
                        <a:sym typeface="Calibri"/>
                      </a:endParaRPr>
                    </a:p>
                  </a:txBody>
                  <a:tcPr marL="63500" marR="63500" marT="63500" marB="63500">
                    <a:solidFill>
                      <a:srgbClr val="F3F3F3"/>
                    </a:solidFill>
                  </a:tcPr>
                </a:tc>
                <a:extLst>
                  <a:ext uri="{0D108BD9-81ED-4DB2-BD59-A6C34878D82A}">
                    <a16:rowId xmlns:a16="http://schemas.microsoft.com/office/drawing/2014/main" val="10001"/>
                  </a:ext>
                </a:extLst>
              </a:tr>
              <a:tr h="0">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2. Johdonmukaisuus ja sitoutuminen</a:t>
                      </a:r>
                      <a:endParaRPr sz="1300">
                        <a:latin typeface="Calibri"/>
                        <a:ea typeface="Calibri"/>
                        <a:cs typeface="Calibri"/>
                        <a:sym typeface="Calibri"/>
                      </a:endParaRPr>
                    </a:p>
                  </a:txBody>
                  <a:tcPr marL="63500" marR="63500" marT="63500" marB="63500">
                    <a:solidFill>
                      <a:srgbClr val="F3F3F3"/>
                    </a:solidFill>
                  </a:tcPr>
                </a:tc>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Ihmisellä on vahva taipumus tai tarve ajatella ja käyttäytyä johdonmukaisesti eli yhtenäisellä tavalla. On tärkeää saada ihminen ensin sitoutuminen johonkin, joka jatkossa aktivoi tarpeen toimia johdonmukaisesti.</a:t>
                      </a:r>
                      <a:endParaRPr sz="1300">
                        <a:latin typeface="Calibri"/>
                        <a:ea typeface="Calibri"/>
                        <a:cs typeface="Calibri"/>
                        <a:sym typeface="Calibri"/>
                      </a:endParaRPr>
                    </a:p>
                  </a:txBody>
                  <a:tcPr marL="63500" marR="63500" marT="63500" marB="63500">
                    <a:solidFill>
                      <a:srgbClr val="F3F3F3"/>
                    </a:solidFill>
                  </a:tcPr>
                </a:tc>
                <a:extLst>
                  <a:ext uri="{0D108BD9-81ED-4DB2-BD59-A6C34878D82A}">
                    <a16:rowId xmlns:a16="http://schemas.microsoft.com/office/drawing/2014/main" val="10002"/>
                  </a:ext>
                </a:extLst>
              </a:tr>
              <a:tr h="0">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3. Sosiaalinen vahvistaminen ja matkiminen</a:t>
                      </a:r>
                      <a:endParaRPr sz="1300">
                        <a:latin typeface="Calibri"/>
                        <a:ea typeface="Calibri"/>
                        <a:cs typeface="Calibri"/>
                        <a:sym typeface="Calibri"/>
                      </a:endParaRPr>
                    </a:p>
                  </a:txBody>
                  <a:tcPr marL="63500" marR="63500" marT="63500" marB="63500">
                    <a:solidFill>
                      <a:srgbClr val="F3F3F3"/>
                    </a:solidFill>
                  </a:tcPr>
                </a:tc>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Toisten esimerkin seuraaminen on sitä todennäköisempää, mitä epävarmempi tai vieraampi tilanne on. Tehokasta suostuttelua onkin se, kun epävarmassa tai uudessa tilanteessa ihmiselle yritetään syöttää jokin ajattelu- tai toimintamalli, joka välittyy muita seuraamalla.</a:t>
                      </a:r>
                      <a:endParaRPr sz="1300">
                        <a:latin typeface="Calibri"/>
                        <a:ea typeface="Calibri"/>
                        <a:cs typeface="Calibri"/>
                        <a:sym typeface="Calibri"/>
                      </a:endParaRPr>
                    </a:p>
                  </a:txBody>
                  <a:tcPr marL="63500" marR="63500" marT="63500" marB="63500">
                    <a:solidFill>
                      <a:srgbClr val="F3F3F3"/>
                    </a:solidFill>
                  </a:tcPr>
                </a:tc>
                <a:extLst>
                  <a:ext uri="{0D108BD9-81ED-4DB2-BD59-A6C34878D82A}">
                    <a16:rowId xmlns:a16="http://schemas.microsoft.com/office/drawing/2014/main" val="10003"/>
                  </a:ext>
                </a:extLst>
              </a:tr>
              <a:tr h="0">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4. Miellyttäminen ja tuttuus</a:t>
                      </a:r>
                      <a:endParaRPr sz="1300">
                        <a:latin typeface="Calibri"/>
                        <a:ea typeface="Calibri"/>
                        <a:cs typeface="Calibri"/>
                        <a:sym typeface="Calibri"/>
                      </a:endParaRPr>
                    </a:p>
                  </a:txBody>
                  <a:tcPr marL="63500" marR="63500" marT="63500" marB="63500">
                    <a:solidFill>
                      <a:srgbClr val="F3F3F3"/>
                    </a:solidFill>
                  </a:tcPr>
                </a:tc>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Ihmisellä on taipumus sanoa “kyllä” niille, jotka tunnetaan hyvin ja joista pidetään. Suostuttelua voi tällöin tehostaa käyttämällä tuttuutta, ystävyyttä tai lisäämällä omaa viehätysvoimaansa tai miellyttävyyttä toisten silmissä.</a:t>
                      </a:r>
                      <a:endParaRPr sz="1300">
                        <a:latin typeface="Calibri"/>
                        <a:ea typeface="Calibri"/>
                        <a:cs typeface="Calibri"/>
                        <a:sym typeface="Calibri"/>
                      </a:endParaRPr>
                    </a:p>
                  </a:txBody>
                  <a:tcPr marL="63500" marR="63500" marT="63500" marB="63500">
                    <a:solidFill>
                      <a:srgbClr val="F3F3F3"/>
                    </a:solidFill>
                  </a:tcPr>
                </a:tc>
                <a:extLst>
                  <a:ext uri="{0D108BD9-81ED-4DB2-BD59-A6C34878D82A}">
                    <a16:rowId xmlns:a16="http://schemas.microsoft.com/office/drawing/2014/main" val="10004"/>
                  </a:ext>
                </a:extLst>
              </a:tr>
              <a:tr h="0">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5. Auktoriteetti ja totteleminen</a:t>
                      </a:r>
                      <a:endParaRPr sz="1300">
                        <a:latin typeface="Calibri"/>
                        <a:ea typeface="Calibri"/>
                        <a:cs typeface="Calibri"/>
                        <a:sym typeface="Calibri"/>
                      </a:endParaRPr>
                    </a:p>
                  </a:txBody>
                  <a:tcPr marL="63500" marR="63500" marT="63500" marB="63500">
                    <a:solidFill>
                      <a:srgbClr val="F3F3F3"/>
                    </a:solidFill>
                  </a:tcPr>
                </a:tc>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Suostuttelijan uskottu asiantuntijuus tai mahdollinen asema vaikuttaa suostuttelun vaikuttavuuteen. Silloin, kun valta-asema on olemassa, voi auktoriteetin hyväksyminen, totteleminen ja seuraaminen olla hyvinkin automaattista, eikä siis kovin tietoisen ajattelun tulosta.</a:t>
                      </a:r>
                      <a:endParaRPr sz="1300">
                        <a:latin typeface="Calibri"/>
                        <a:ea typeface="Calibri"/>
                        <a:cs typeface="Calibri"/>
                        <a:sym typeface="Calibri"/>
                      </a:endParaRPr>
                    </a:p>
                  </a:txBody>
                  <a:tcPr marL="63500" marR="63500" marT="63500" marB="63500">
                    <a:solidFill>
                      <a:srgbClr val="F3F3F3"/>
                    </a:solidFill>
                  </a:tcPr>
                </a:tc>
                <a:extLst>
                  <a:ext uri="{0D108BD9-81ED-4DB2-BD59-A6C34878D82A}">
                    <a16:rowId xmlns:a16="http://schemas.microsoft.com/office/drawing/2014/main" val="10005"/>
                  </a:ext>
                </a:extLst>
              </a:tr>
              <a:tr h="0">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6. Niukkuus ja valinnanvapaus</a:t>
                      </a:r>
                      <a:endParaRPr sz="1300">
                        <a:latin typeface="Calibri"/>
                        <a:ea typeface="Calibri"/>
                        <a:cs typeface="Calibri"/>
                        <a:sym typeface="Calibri"/>
                      </a:endParaRPr>
                    </a:p>
                  </a:txBody>
                  <a:tcPr marL="63500" marR="63500" marT="63500" marB="63500">
                    <a:solidFill>
                      <a:srgbClr val="F3F3F3"/>
                    </a:solidFill>
                  </a:tcPr>
                </a:tc>
                <a:tc>
                  <a:txBody>
                    <a:bodyPr/>
                    <a:lstStyle/>
                    <a:p>
                      <a:pPr marL="0" lvl="0" indent="0" algn="l" rtl="0">
                        <a:lnSpc>
                          <a:spcPct val="115000"/>
                        </a:lnSpc>
                        <a:spcBef>
                          <a:spcPts val="0"/>
                        </a:spcBef>
                        <a:spcAft>
                          <a:spcPts val="0"/>
                        </a:spcAft>
                        <a:buNone/>
                      </a:pPr>
                      <a:r>
                        <a:rPr lang="fi-FI" sz="1300">
                          <a:latin typeface="Calibri"/>
                          <a:ea typeface="Calibri"/>
                          <a:cs typeface="Calibri"/>
                          <a:sym typeface="Calibri"/>
                        </a:rPr>
                        <a:t>Suostuttelu saa voimansa siitä, että ihminen pitää suuremmassa arvossa sellaista, josta on pula tai jota on vaikea saada. Toinen taktiikan taustalla vaikuttava tekijä liittyy niukkuuteen, jolloin syntyy pelko menettää valinnanvapaus, jos mahdollisuuksia saada jotain rajoitetaan. </a:t>
                      </a:r>
                      <a:endParaRPr sz="1300">
                        <a:latin typeface="Calibri"/>
                        <a:ea typeface="Calibri"/>
                        <a:cs typeface="Calibri"/>
                        <a:sym typeface="Calibri"/>
                      </a:endParaRPr>
                    </a:p>
                  </a:txBody>
                  <a:tcPr marL="63500" marR="63500" marT="63500" marB="63500">
                    <a:solidFill>
                      <a:srgbClr val="F3F3F3"/>
                    </a:solidFill>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dirty="0"/>
              <a:t>Tottelevaisuus</a:t>
            </a:r>
            <a:endParaRPr dirty="0"/>
          </a:p>
        </p:txBody>
      </p:sp>
      <p:sp>
        <p:nvSpPr>
          <p:cNvPr id="133" name="Google Shape;133;p6"/>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457200" lvl="0" indent="-342900" algn="l" rtl="0">
              <a:lnSpc>
                <a:spcPct val="100000"/>
              </a:lnSpc>
              <a:spcBef>
                <a:spcPts val="1000"/>
              </a:spcBef>
              <a:spcAft>
                <a:spcPts val="0"/>
              </a:spcAft>
              <a:buSzPts val="1800"/>
              <a:buChar char="•"/>
            </a:pPr>
            <a:r>
              <a:rPr lang="fi-FI" sz="2600" dirty="0"/>
              <a:t>auktoriteetin eli valta-asemassa olevan henkilön antaman käskyn noudattamista</a:t>
            </a:r>
            <a:endParaRPr sz="2600" dirty="0"/>
          </a:p>
          <a:p>
            <a:pPr marL="457200" lvl="0" indent="-342900" algn="l" rtl="0">
              <a:lnSpc>
                <a:spcPct val="100000"/>
              </a:lnSpc>
              <a:spcBef>
                <a:spcPts val="1000"/>
              </a:spcBef>
              <a:spcAft>
                <a:spcPts val="0"/>
              </a:spcAft>
              <a:buSzPts val="1800"/>
              <a:buChar char="•"/>
            </a:pPr>
            <a:r>
              <a:rPr lang="fi-FI" sz="2600" dirty="0"/>
              <a:t>Stanley </a:t>
            </a:r>
            <a:r>
              <a:rPr lang="fi-FI" sz="2600" dirty="0" err="1"/>
              <a:t>Milgram</a:t>
            </a:r>
            <a:r>
              <a:rPr lang="fi-FI" sz="2600" dirty="0"/>
              <a:t>: </a:t>
            </a:r>
            <a:r>
              <a:rPr lang="fi-FI" sz="2600" b="1" dirty="0"/>
              <a:t>tottelevaisuuskokeet</a:t>
            </a:r>
            <a:endParaRPr sz="2600" dirty="0"/>
          </a:p>
          <a:p>
            <a:pPr marL="457200" lvl="0" indent="0" algn="l" rtl="0">
              <a:lnSpc>
                <a:spcPct val="100000"/>
              </a:lnSpc>
              <a:spcBef>
                <a:spcPts val="1000"/>
              </a:spcBef>
              <a:spcAft>
                <a:spcPts val="0"/>
              </a:spcAft>
              <a:buNone/>
            </a:pPr>
            <a:endParaRPr dirty="0"/>
          </a:p>
        </p:txBody>
      </p:sp>
      <p:sp>
        <p:nvSpPr>
          <p:cNvPr id="2" name="Alatunnisteen paikkamerkki 1">
            <a:extLst>
              <a:ext uri="{FF2B5EF4-FFF2-40B4-BE49-F238E27FC236}">
                <a16:creationId xmlns:a16="http://schemas.microsoft.com/office/drawing/2014/main" id="{D6088732-DB8D-4593-8E60-182AD9C4BACB}"/>
              </a:ext>
            </a:extLst>
          </p:cNvPr>
          <p:cNvSpPr>
            <a:spLocks noGrp="1"/>
          </p:cNvSpPr>
          <p:nvPr>
            <p:ph type="ftr" sz="quarter" idx="11"/>
          </p:nvPr>
        </p:nvSpPr>
        <p:spPr/>
        <p:txBody>
          <a:bodyPr/>
          <a:lstStyle/>
          <a:p>
            <a:r>
              <a:rPr lang="fi-FI"/>
              <a:t>© Sanoma Pro, Tekijät ● Mieli 1 Toimiva ja oppiva ihminen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i">
  <a:themeElements>
    <a:clrScheme name="Integraal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ali">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i">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6CEEEB9C1D3AA49A56AB9E1A0BED2AD" ma:contentTypeVersion="13" ma:contentTypeDescription="Create a new document." ma:contentTypeScope="" ma:versionID="96a01f2e3f38f893304570b89730cb6d">
  <xsd:schema xmlns:xsd="http://www.w3.org/2001/XMLSchema" xmlns:xs="http://www.w3.org/2001/XMLSchema" xmlns:p="http://schemas.microsoft.com/office/2006/metadata/properties" xmlns:ns3="8113aae3-ea75-4c63-bfc3-407a73240c9d" xmlns:ns4="cdef8070-e40d-4397-9c21-aeb6781712b1" targetNamespace="http://schemas.microsoft.com/office/2006/metadata/properties" ma:root="true" ma:fieldsID="bed0a401cdb128dcbb2d0f0602686380" ns3:_="" ns4:_="">
    <xsd:import namespace="8113aae3-ea75-4c63-bfc3-407a73240c9d"/>
    <xsd:import namespace="cdef8070-e40d-4397-9c21-aeb6781712b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OCR"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13aae3-ea75-4c63-bfc3-407a73240c9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ef8070-e40d-4397-9c21-aeb6781712b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7D9142-F1C5-44CA-B1CA-1541764B0545}">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cdef8070-e40d-4397-9c21-aeb6781712b1"/>
    <ds:schemaRef ds:uri="8113aae3-ea75-4c63-bfc3-407a73240c9d"/>
    <ds:schemaRef ds:uri="http://www.w3.org/XML/1998/namespace"/>
  </ds:schemaRefs>
</ds:datastoreItem>
</file>

<file path=customXml/itemProps2.xml><?xml version="1.0" encoding="utf-8"?>
<ds:datastoreItem xmlns:ds="http://schemas.openxmlformats.org/officeDocument/2006/customXml" ds:itemID="{08F08D28-49E6-40C3-BFC7-20B37F8F7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13aae3-ea75-4c63-bfc3-407a73240c9d"/>
    <ds:schemaRef ds:uri="cdef8070-e40d-4397-9c21-aeb6781712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6CB49D-3900-4475-ACFB-13C28232C9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62</TotalTime>
  <Words>651</Words>
  <Application>Microsoft Office PowerPoint</Application>
  <PresentationFormat>Laajakuva</PresentationFormat>
  <Paragraphs>76</Paragraphs>
  <Slides>10</Slides>
  <Notes>10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10</vt:i4>
      </vt:variant>
    </vt:vector>
  </HeadingPairs>
  <TitlesOfParts>
    <vt:vector size="17" baseType="lpstr">
      <vt:lpstr>Arial</vt:lpstr>
      <vt:lpstr>Calibri</vt:lpstr>
      <vt:lpstr>Courier New</vt:lpstr>
      <vt:lpstr>Tw Cen MT</vt:lpstr>
      <vt:lpstr>Tw Cen MT Condensed</vt:lpstr>
      <vt:lpstr>Wingdings 3</vt:lpstr>
      <vt:lpstr>Integraali</vt:lpstr>
      <vt:lpstr>8 Sosiaalinen toiminta on vuorovaikutusta</vt:lpstr>
      <vt:lpstr>Sosiaalinen toiminta</vt:lpstr>
      <vt:lpstr>Sosiaalisen vuorovaikutuksen merkitys ihmisen kehitykselle</vt:lpstr>
      <vt:lpstr>Sosialisaatio</vt:lpstr>
      <vt:lpstr>Miten tilannetekijät vaikuttavat ihmiseen?</vt:lpstr>
      <vt:lpstr>Konformisuus</vt:lpstr>
      <vt:lpstr>Myöntyvyys</vt:lpstr>
      <vt:lpstr>Suostuttelun taktiikat (Cialdini)</vt:lpstr>
      <vt:lpstr>Tottelevaisuus</vt:lpstr>
      <vt:lpstr>Rooli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Sosiaalinen näkökulma ihmisen toimintaan</dc:title>
  <dc:creator>Åhs, Vesa A A</dc:creator>
  <cp:lastModifiedBy>Marja Valkama</cp:lastModifiedBy>
  <cp:revision>4</cp:revision>
  <dcterms:created xsi:type="dcterms:W3CDTF">2018-06-13T08:29:15Z</dcterms:created>
  <dcterms:modified xsi:type="dcterms:W3CDTF">2021-09-28T06:43:24Z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0x01010016CEEEB9C1D3AA49A56AB9E1A0BED2AD</vt:lpwstr>
  </property>
</Properties>
</file>