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4"/>
  </p:sldMasterIdLst>
  <p:notesMasterIdLst>
    <p:notesMasterId r:id="rId13"/>
  </p:notesMasterIdLst>
  <p:sldIdLst>
    <p:sldId id="264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5" roundtripDataSignature="AMtx7mhaYnzH/R2u/jyAFsX5GkfqT0Z2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F36435-038B-414B-8643-0CFC37323587}" v="2" dt="2020-10-19T11:12:38.9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customschemas.google.com/relationships/presentationmetadata" Target="metadata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Purola" userId="e3225e4c-68f7-4c12-bf7e-43dbe7929f7a" providerId="ADAL" clId="{6CF36435-038B-414B-8643-0CFC37323587}"/>
    <pc:docChg chg="custSel modSld">
      <pc:chgData name="Mari Purola" userId="e3225e4c-68f7-4c12-bf7e-43dbe7929f7a" providerId="ADAL" clId="{6CF36435-038B-414B-8643-0CFC37323587}" dt="2020-10-19T11:12:44.637" v="11" actId="1076"/>
      <pc:docMkLst>
        <pc:docMk/>
      </pc:docMkLst>
      <pc:sldChg chg="addSp delSp modSp">
        <pc:chgData name="Mari Purola" userId="e3225e4c-68f7-4c12-bf7e-43dbe7929f7a" providerId="ADAL" clId="{6CF36435-038B-414B-8643-0CFC37323587}" dt="2020-10-19T11:12:44.637" v="11" actId="1076"/>
        <pc:sldMkLst>
          <pc:docMk/>
          <pc:sldMk cId="0" sldId="259"/>
        </pc:sldMkLst>
        <pc:picChg chg="del mod">
          <ac:chgData name="Mari Purola" userId="e3225e4c-68f7-4c12-bf7e-43dbe7929f7a" providerId="ADAL" clId="{6CF36435-038B-414B-8643-0CFC37323587}" dt="2020-10-19T11:12:37.209" v="7" actId="478"/>
          <ac:picMkLst>
            <pc:docMk/>
            <pc:sldMk cId="0" sldId="259"/>
            <ac:picMk id="3" creationId="{FB16B643-BC33-46C9-841E-487388359067}"/>
          </ac:picMkLst>
        </pc:picChg>
        <pc:picChg chg="add mod">
          <ac:chgData name="Mari Purola" userId="e3225e4c-68f7-4c12-bf7e-43dbe7929f7a" providerId="ADAL" clId="{6CF36435-038B-414B-8643-0CFC37323587}" dt="2020-10-19T11:12:44.637" v="11" actId="1076"/>
          <ac:picMkLst>
            <pc:docMk/>
            <pc:sldMk cId="0" sldId="259"/>
            <ac:picMk id="4" creationId="{B8DFAF7A-118C-43E0-8051-5E6A02537F3D}"/>
          </ac:picMkLst>
        </pc:picChg>
      </pc:sldChg>
      <pc:sldChg chg="addSp delSp modSp">
        <pc:chgData name="Mari Purola" userId="e3225e4c-68f7-4c12-bf7e-43dbe7929f7a" providerId="ADAL" clId="{6CF36435-038B-414B-8643-0CFC37323587}" dt="2020-10-19T09:35:55.470" v="5" actId="1076"/>
        <pc:sldMkLst>
          <pc:docMk/>
          <pc:sldMk cId="0" sldId="264"/>
        </pc:sldMkLst>
        <pc:picChg chg="del">
          <ac:chgData name="Mari Purola" userId="e3225e4c-68f7-4c12-bf7e-43dbe7929f7a" providerId="ADAL" clId="{6CF36435-038B-414B-8643-0CFC37323587}" dt="2020-10-19T09:35:51.862" v="4" actId="478"/>
          <ac:picMkLst>
            <pc:docMk/>
            <pc:sldMk cId="0" sldId="264"/>
            <ac:picMk id="3" creationId="{92390323-2428-4B66-B14B-740DF8FF12C7}"/>
          </ac:picMkLst>
        </pc:picChg>
        <pc:picChg chg="add mod">
          <ac:chgData name="Mari Purola" userId="e3225e4c-68f7-4c12-bf7e-43dbe7929f7a" providerId="ADAL" clId="{6CF36435-038B-414B-8643-0CFC37323587}" dt="2020-10-19T09:35:55.470" v="5" actId="1076"/>
          <ac:picMkLst>
            <pc:docMk/>
            <pc:sldMk cId="0" sldId="264"/>
            <ac:picMk id="7" creationId="{9063B510-9DCE-4DFF-B88A-47A19B8C9372}"/>
          </ac:picMkLst>
        </pc:picChg>
      </pc:sldChg>
    </pc:docChg>
  </pc:docChgLst>
  <pc:docChgLst>
    <pc:chgData name="Mari Purola" userId="e3225e4c-68f7-4c12-bf7e-43dbe7929f7a" providerId="ADAL" clId="{4539A1F2-819C-49CC-8EA8-C1D0B75E8E59}"/>
    <pc:docChg chg="undo custSel modSld">
      <pc:chgData name="Mari Purola" userId="e3225e4c-68f7-4c12-bf7e-43dbe7929f7a" providerId="ADAL" clId="{4539A1F2-819C-49CC-8EA8-C1D0B75E8E59}" dt="2020-09-29T12:23:24.064" v="484" actId="20577"/>
      <pc:docMkLst>
        <pc:docMk/>
      </pc:docMkLst>
      <pc:sldChg chg="modSp">
        <pc:chgData name="Mari Purola" userId="e3225e4c-68f7-4c12-bf7e-43dbe7929f7a" providerId="ADAL" clId="{4539A1F2-819C-49CC-8EA8-C1D0B75E8E59}" dt="2020-09-29T12:16:44.879" v="150" actId="20577"/>
        <pc:sldMkLst>
          <pc:docMk/>
          <pc:sldMk cId="0" sldId="257"/>
        </pc:sldMkLst>
        <pc:spChg chg="mod">
          <ac:chgData name="Mari Purola" userId="e3225e4c-68f7-4c12-bf7e-43dbe7929f7a" providerId="ADAL" clId="{4539A1F2-819C-49CC-8EA8-C1D0B75E8E59}" dt="2020-09-29T12:16:44.879" v="150" actId="20577"/>
          <ac:spMkLst>
            <pc:docMk/>
            <pc:sldMk cId="0" sldId="257"/>
            <ac:spMk id="166" creationId="{00000000-0000-0000-0000-000000000000}"/>
          </ac:spMkLst>
        </pc:spChg>
      </pc:sldChg>
      <pc:sldChg chg="modSp">
        <pc:chgData name="Mari Purola" userId="e3225e4c-68f7-4c12-bf7e-43dbe7929f7a" providerId="ADAL" clId="{4539A1F2-819C-49CC-8EA8-C1D0B75E8E59}" dt="2020-09-29T12:18:17.146" v="166" actId="20577"/>
        <pc:sldMkLst>
          <pc:docMk/>
          <pc:sldMk cId="0" sldId="258"/>
        </pc:sldMkLst>
        <pc:spChg chg="mod">
          <ac:chgData name="Mari Purola" userId="e3225e4c-68f7-4c12-bf7e-43dbe7929f7a" providerId="ADAL" clId="{4539A1F2-819C-49CC-8EA8-C1D0B75E8E59}" dt="2020-09-29T12:18:17.146" v="166" actId="20577"/>
          <ac:spMkLst>
            <pc:docMk/>
            <pc:sldMk cId="0" sldId="258"/>
            <ac:spMk id="172" creationId="{00000000-0000-0000-0000-000000000000}"/>
          </ac:spMkLst>
        </pc:spChg>
      </pc:sldChg>
      <pc:sldChg chg="modSp">
        <pc:chgData name="Mari Purola" userId="e3225e4c-68f7-4c12-bf7e-43dbe7929f7a" providerId="ADAL" clId="{4539A1F2-819C-49CC-8EA8-C1D0B75E8E59}" dt="2020-09-29T12:20:26.267" v="323" actId="20577"/>
        <pc:sldMkLst>
          <pc:docMk/>
          <pc:sldMk cId="0" sldId="260"/>
        </pc:sldMkLst>
        <pc:spChg chg="mod">
          <ac:chgData name="Mari Purola" userId="e3225e4c-68f7-4c12-bf7e-43dbe7929f7a" providerId="ADAL" clId="{4539A1F2-819C-49CC-8EA8-C1D0B75E8E59}" dt="2020-09-29T12:20:26.267" v="323" actId="20577"/>
          <ac:spMkLst>
            <pc:docMk/>
            <pc:sldMk cId="0" sldId="260"/>
            <ac:spMk id="184" creationId="{00000000-0000-0000-0000-000000000000}"/>
          </ac:spMkLst>
        </pc:spChg>
      </pc:sldChg>
      <pc:sldChg chg="modSp">
        <pc:chgData name="Mari Purola" userId="e3225e4c-68f7-4c12-bf7e-43dbe7929f7a" providerId="ADAL" clId="{4539A1F2-819C-49CC-8EA8-C1D0B75E8E59}" dt="2020-09-29T12:21:34.519" v="420"/>
        <pc:sldMkLst>
          <pc:docMk/>
          <pc:sldMk cId="0" sldId="261"/>
        </pc:sldMkLst>
        <pc:spChg chg="mod">
          <ac:chgData name="Mari Purola" userId="e3225e4c-68f7-4c12-bf7e-43dbe7929f7a" providerId="ADAL" clId="{4539A1F2-819C-49CC-8EA8-C1D0B75E8E59}" dt="2020-09-29T12:21:34.519" v="420"/>
          <ac:spMkLst>
            <pc:docMk/>
            <pc:sldMk cId="0" sldId="261"/>
            <ac:spMk id="190" creationId="{00000000-0000-0000-0000-000000000000}"/>
          </ac:spMkLst>
        </pc:spChg>
      </pc:sldChg>
      <pc:sldChg chg="modSp">
        <pc:chgData name="Mari Purola" userId="e3225e4c-68f7-4c12-bf7e-43dbe7929f7a" providerId="ADAL" clId="{4539A1F2-819C-49CC-8EA8-C1D0B75E8E59}" dt="2020-09-29T12:22:27.400" v="448" actId="20577"/>
        <pc:sldMkLst>
          <pc:docMk/>
          <pc:sldMk cId="0" sldId="262"/>
        </pc:sldMkLst>
        <pc:spChg chg="mod">
          <ac:chgData name="Mari Purola" userId="e3225e4c-68f7-4c12-bf7e-43dbe7929f7a" providerId="ADAL" clId="{4539A1F2-819C-49CC-8EA8-C1D0B75E8E59}" dt="2020-09-29T12:22:27.400" v="448" actId="20577"/>
          <ac:spMkLst>
            <pc:docMk/>
            <pc:sldMk cId="0" sldId="262"/>
            <ac:spMk id="196" creationId="{00000000-0000-0000-0000-000000000000}"/>
          </ac:spMkLst>
        </pc:spChg>
      </pc:sldChg>
      <pc:sldChg chg="modSp">
        <pc:chgData name="Mari Purola" userId="e3225e4c-68f7-4c12-bf7e-43dbe7929f7a" providerId="ADAL" clId="{4539A1F2-819C-49CC-8EA8-C1D0B75E8E59}" dt="2020-09-29T12:23:24.064" v="484" actId="20577"/>
        <pc:sldMkLst>
          <pc:docMk/>
          <pc:sldMk cId="0" sldId="263"/>
        </pc:sldMkLst>
        <pc:spChg chg="mod">
          <ac:chgData name="Mari Purola" userId="e3225e4c-68f7-4c12-bf7e-43dbe7929f7a" providerId="ADAL" clId="{4539A1F2-819C-49CC-8EA8-C1D0B75E8E59}" dt="2020-09-29T12:23:24.064" v="484" actId="20577"/>
          <ac:spMkLst>
            <pc:docMk/>
            <pc:sldMk cId="0" sldId="263"/>
            <ac:spMk id="20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7" name="Google Shape;1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8aca97caa7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3" name="Google Shape;163;g8aca97caa7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9" name="Google Shape;16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89b7ae1a0e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5" name="Google Shape;175;g89b7ae1a0e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1" name="Google Shape;1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89b7ae1a0e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7" name="Google Shape;187;g89b7ae1a0e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8aca97caa7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3" name="Google Shape;193;g8aca97caa7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8aca97caa7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9" name="Google Shape;199;g8aca97caa7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9971439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969167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735001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734508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566176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2538276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2827943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9215718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2856864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2318465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7988504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815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1" name="Rectangle 99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Google Shape;159;p1"/>
          <p:cNvSpPr txBox="1">
            <a:spLocks noGrp="1"/>
          </p:cNvSpPr>
          <p:nvPr>
            <p:ph type="ctrTitle"/>
          </p:nvPr>
        </p:nvSpPr>
        <p:spPr>
          <a:xfrm>
            <a:off x="5258134" y="640080"/>
            <a:ext cx="6293689" cy="3652405"/>
          </a:xfrm>
          <a:prstGeom prst="rect">
            <a:avLst/>
          </a:prstGeom>
        </p:spPr>
        <p:txBody>
          <a:bodyPr spcFirstLastPara="1" lIns="91425" tIns="45700" rIns="91425" bIns="45700" anchor="b" anchorCtr="0">
            <a:normAutofit/>
          </a:bodyPr>
          <a:lstStyle/>
          <a:p>
            <a:pPr lvl="0" algn="l"/>
            <a:r>
              <a:rPr lang="fi-F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3. Psykologinen tutkimus</a:t>
            </a:r>
          </a:p>
        </p:txBody>
      </p:sp>
      <p:cxnSp>
        <p:nvCxnSpPr>
          <p:cNvPr id="162" name="Straight Connector 101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7580CC5-245A-4EFD-8167-0D7B405A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1 Toimiva ja oppiva ihminen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063B510-9DCE-4DFF-B88A-47A19B8C93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215" y="2720669"/>
            <a:ext cx="4404484" cy="16674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8aca97caa7_0_17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Tutkimusmenetelmien valinta</a:t>
            </a:r>
            <a:endParaRPr dirty="0"/>
          </a:p>
        </p:txBody>
      </p:sp>
      <p:sp>
        <p:nvSpPr>
          <p:cNvPr id="166" name="Google Shape;166;g8aca97caa7_0_175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6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fi-FI" sz="2600" b="1" dirty="0"/>
              <a:t>Tutkimusmenetelmät =</a:t>
            </a:r>
            <a:r>
              <a:rPr lang="fi-FI" sz="2600" dirty="0"/>
              <a:t> kaikki tieteellisen tutkimuksen tavat, joiden avulla tutkimus saadaan toteutettua</a:t>
            </a:r>
            <a:endParaRPr sz="2600" dirty="0"/>
          </a:p>
          <a:p>
            <a:pPr marL="457200" lvl="0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fi-FI" sz="2600" b="1" dirty="0"/>
              <a:t>Tutkimusote:</a:t>
            </a:r>
            <a:r>
              <a:rPr lang="fi-FI" sz="2600" dirty="0"/>
              <a:t> kokeellinen tai ei-kokeellinen</a:t>
            </a:r>
            <a:endParaRPr sz="2600" dirty="0"/>
          </a:p>
          <a:p>
            <a:pPr marL="457200" lvl="0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fi-FI" sz="2600" b="1" dirty="0"/>
              <a:t>Aineistonkeruumenetelmä: </a:t>
            </a:r>
            <a:r>
              <a:rPr lang="fi-FI" sz="2600" dirty="0"/>
              <a:t>kerätään ilmiötä koskeva tieto</a:t>
            </a:r>
          </a:p>
          <a:p>
            <a:pPr marL="457200" lvl="0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fi-FI" sz="2600" dirty="0"/>
              <a:t>Analysointimenetelmä = tiedon käsittelemisen menetelmä</a:t>
            </a:r>
            <a:endParaRPr sz="26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9370876-0FCC-41A8-8CDB-AAA8CFAA9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Kokeellinen tutkimus</a:t>
            </a:r>
            <a:endParaRPr dirty="0"/>
          </a:p>
        </p:txBody>
      </p:sp>
      <p:sp>
        <p:nvSpPr>
          <p:cNvPr id="172" name="Google Shape;172;p4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6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fi-FI" sz="2600" b="1" dirty="0"/>
              <a:t>tutkimusote</a:t>
            </a:r>
            <a:r>
              <a:rPr lang="fi-FI" sz="2600" dirty="0"/>
              <a:t>, pyrkimyksenä osoittaa syy-seuraussuhde</a:t>
            </a:r>
            <a:endParaRPr sz="2600" dirty="0"/>
          </a:p>
          <a:p>
            <a:pPr marL="457200" lvl="0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fi-FI" sz="2600" b="1" dirty="0"/>
              <a:t>syy-seuraussuhde</a:t>
            </a:r>
            <a:r>
              <a:rPr lang="fi-FI" sz="2600" dirty="0"/>
              <a:t>: miten jokin asia tai tapahtuma vaikuttaa toiseen</a:t>
            </a:r>
          </a:p>
          <a:p>
            <a:pPr marL="669036" lvl="1" indent="-3429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ourier New" panose="02070309020205020404" pitchFamily="49" charset="0"/>
              <a:buChar char="o"/>
            </a:pPr>
            <a:r>
              <a:rPr lang="fi-FI" sz="2200" dirty="0"/>
              <a:t>asioiden eli </a:t>
            </a:r>
            <a:r>
              <a:rPr lang="fi-FI" sz="2200" b="1" dirty="0"/>
              <a:t>muuttujien</a:t>
            </a:r>
            <a:r>
              <a:rPr lang="fi-FI" sz="2200" dirty="0"/>
              <a:t> välillä yhteys, jossa toinen on syy ja toinen seuraus</a:t>
            </a:r>
            <a:endParaRPr sz="2200" dirty="0"/>
          </a:p>
          <a:p>
            <a:pPr marL="457200" lvl="0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fi-FI" sz="2600" b="1" dirty="0"/>
              <a:t>riippumaton muuttuja</a:t>
            </a:r>
            <a:r>
              <a:rPr lang="fi-FI" sz="2600" dirty="0"/>
              <a:t>: tutkija muuntelee koetilanteessa</a:t>
            </a:r>
            <a:endParaRPr sz="2600" dirty="0"/>
          </a:p>
          <a:p>
            <a:pPr marL="457200" lvl="0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fi-FI" sz="2600" b="1" dirty="0"/>
              <a:t>riippuva muuttuja</a:t>
            </a:r>
            <a:r>
              <a:rPr lang="fi-FI" sz="2600" dirty="0"/>
              <a:t>: mittaamisen kohteena oleva muuttuja, arvot riippuvat riippumattomasta muuttujasta</a:t>
            </a:r>
            <a:endParaRPr sz="2600" dirty="0"/>
          </a:p>
          <a:p>
            <a:pPr marL="457200" lvl="0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fi-FI" sz="2600" dirty="0"/>
              <a:t>laboratoriossa tai kentällä</a:t>
            </a:r>
            <a:endParaRPr sz="26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023D6CB-C6E5-4509-912C-ACC71E75D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89b7ae1a0e_0_32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3133581" cy="1499616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4000" dirty="0"/>
              <a:t>Kokeellinen tutkimus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2B2017E-8CA4-4F8D-9DEA-709E318B0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© Sanoma Pro, Tekijät ● Mieli 1 Toimiva ja oppiva ihminen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B8DFAF7A-118C-43E0-8051-5E6A02537F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7709" y="766327"/>
            <a:ext cx="7184106" cy="53253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Ei-kokeellinen tutkimus</a:t>
            </a:r>
            <a:endParaRPr dirty="0"/>
          </a:p>
        </p:txBody>
      </p:sp>
      <p:sp>
        <p:nvSpPr>
          <p:cNvPr id="184" name="Google Shape;184;p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b="1" dirty="0"/>
              <a:t>tutkimusote:</a:t>
            </a:r>
            <a:r>
              <a:rPr lang="fi-FI" sz="2600" dirty="0"/>
              <a:t> selvitetään ilmiöiden välisiä yhteyksiä tai kuvaillaan ilmiötä</a:t>
            </a:r>
            <a:endParaRPr sz="2600" dirty="0"/>
          </a:p>
          <a:p>
            <a:pPr marL="228600" indent="-228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Tw Cen MT" panose="020B0602020104020603" pitchFamily="34" charset="0"/>
              <a:buChar char="•"/>
            </a:pPr>
            <a:r>
              <a:rPr lang="fi-FI" sz="2600" b="1" dirty="0" err="1"/>
              <a:t>korrelatiivinen</a:t>
            </a:r>
            <a:r>
              <a:rPr lang="fi-FI" sz="2600" b="1" dirty="0"/>
              <a:t> </a:t>
            </a:r>
            <a:r>
              <a:rPr lang="fi-FI" sz="2600" b="1" dirty="0" smtClean="0"/>
              <a:t>tutkimus:</a:t>
            </a:r>
            <a:r>
              <a:rPr lang="fi-FI" sz="2600" dirty="0" smtClean="0"/>
              <a:t> </a:t>
            </a:r>
            <a:r>
              <a:rPr lang="fi-FI" sz="2600" dirty="0"/>
              <a:t>tilastoihin perustuvat aineistot, kahden muuttujan </a:t>
            </a:r>
            <a:r>
              <a:rPr lang="fi-FI" sz="2600"/>
              <a:t>välinen </a:t>
            </a:r>
            <a:r>
              <a:rPr lang="fi-FI" sz="2600" smtClean="0"/>
              <a:t>yhteys</a:t>
            </a:r>
            <a:endParaRPr lang="fi-FI" sz="2600"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b="1" dirty="0"/>
              <a:t>haastattelua </a:t>
            </a:r>
            <a:r>
              <a:rPr lang="fi-FI" sz="2600" dirty="0"/>
              <a:t>käyttävä tutkimus</a:t>
            </a:r>
            <a:endParaRPr sz="2600"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b="1" dirty="0"/>
              <a:t>korrelaatio</a:t>
            </a:r>
            <a:r>
              <a:rPr lang="fi-FI" sz="2600" dirty="0"/>
              <a:t> = muuttujan välinen tilastollinen </a:t>
            </a:r>
            <a:r>
              <a:rPr lang="fi-FI" sz="2600" dirty="0" smtClean="0"/>
              <a:t>yhteys</a:t>
            </a:r>
            <a:endParaRPr sz="2600" b="1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10F480C-9BEA-4259-8300-5517D20A1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89b7ae1a0e_0_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Tapaustutkimus</a:t>
            </a:r>
            <a:endParaRPr dirty="0"/>
          </a:p>
        </p:txBody>
      </p:sp>
      <p:sp>
        <p:nvSpPr>
          <p:cNvPr id="190" name="Google Shape;190;g89b7ae1a0e_0_40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b="1" dirty="0"/>
              <a:t>tutkimusote</a:t>
            </a:r>
            <a:r>
              <a:rPr lang="fi-FI" sz="2600" dirty="0"/>
              <a:t>: tarkastellaan yksilöitä, ryhmiä tai organisaatioita todellisessa ympäristössä</a:t>
            </a:r>
            <a:endParaRPr sz="2600"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dirty="0"/>
              <a:t>ei-kokeellinen tai kokeellinen</a:t>
            </a:r>
            <a:endParaRPr sz="2600"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dirty="0"/>
              <a:t>teorioiden testaaminen ja kehittäminen tosielämässä</a:t>
            </a:r>
            <a:endParaRPr sz="26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0B3B131-3F4E-43A7-85AC-3391BF32C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8aca97caa7_0_8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Kvantitatiivinen tutkimus</a:t>
            </a:r>
            <a:endParaRPr dirty="0"/>
          </a:p>
        </p:txBody>
      </p:sp>
      <p:sp>
        <p:nvSpPr>
          <p:cNvPr id="196" name="Google Shape;196;g8aca97caa7_0_8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000"/>
              <a:buChar char="●"/>
            </a:pPr>
            <a:r>
              <a:rPr lang="fi-FI" sz="2600" dirty="0"/>
              <a:t>= </a:t>
            </a:r>
            <a:r>
              <a:rPr lang="fi-FI" sz="2600" b="1" dirty="0"/>
              <a:t>määrällinen tutkimus</a:t>
            </a:r>
            <a:endParaRPr sz="2600" b="1" dirty="0"/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</a:pPr>
            <a:r>
              <a:rPr lang="fi-FI" sz="2600" dirty="0"/>
              <a:t>tieto kerätään numeroiden muodossa, esim. tilasto</a:t>
            </a:r>
            <a:endParaRPr sz="2600" dirty="0"/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</a:pPr>
            <a:r>
              <a:rPr lang="fi-FI" sz="2600" b="1" dirty="0"/>
              <a:t>aineistonkeruumenetelmiä:</a:t>
            </a:r>
            <a:r>
              <a:rPr lang="fi-FI" sz="2600" dirty="0"/>
              <a:t> kyselyt</a:t>
            </a:r>
            <a:r>
              <a:rPr lang="fi-FI" sz="2600"/>
              <a:t>, </a:t>
            </a:r>
            <a:r>
              <a:rPr lang="fi-FI" sz="2600" smtClean="0"/>
              <a:t>psykologiset </a:t>
            </a:r>
            <a:r>
              <a:rPr lang="fi-FI" sz="2600" dirty="0"/>
              <a:t>testit, aivotutkimusmenetelmät</a:t>
            </a:r>
            <a:endParaRPr sz="26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FA7233C-AFAF-41E1-90DF-FE3A0778C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8aca97caa7_0_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Kvalitatiivinen tutkimus</a:t>
            </a:r>
            <a:endParaRPr dirty="0"/>
          </a:p>
        </p:txBody>
      </p:sp>
      <p:sp>
        <p:nvSpPr>
          <p:cNvPr id="202" name="Google Shape;202;g8aca97caa7_0_90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fi-FI" sz="2600" dirty="0"/>
              <a:t>= </a:t>
            </a:r>
            <a:r>
              <a:rPr lang="fi-FI" sz="2600" b="1" dirty="0"/>
              <a:t>laadullinen tutkimus</a:t>
            </a:r>
            <a:endParaRPr sz="2600" b="1"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fi-FI" sz="2600" dirty="0"/>
              <a:t>aineisto on muussa kuin numeromuodossa, esim. teksti tai puhe</a:t>
            </a:r>
            <a:endParaRPr sz="2600"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fi-FI" sz="2600" b="1" dirty="0"/>
              <a:t>aineistonkeruumenetelmiä:</a:t>
            </a:r>
            <a:r>
              <a:rPr lang="fi-FI" sz="2600" dirty="0"/>
              <a:t> haastattelu, havainnointi</a:t>
            </a:r>
            <a:endParaRPr sz="26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C5D2AE6D-1E6C-4E40-8CD2-93E6399F3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EEEB9C1D3AA49A56AB9E1A0BED2AD" ma:contentTypeVersion="13" ma:contentTypeDescription="Create a new document." ma:contentTypeScope="" ma:versionID="96a01f2e3f38f893304570b89730cb6d">
  <xsd:schema xmlns:xsd="http://www.w3.org/2001/XMLSchema" xmlns:xs="http://www.w3.org/2001/XMLSchema" xmlns:p="http://schemas.microsoft.com/office/2006/metadata/properties" xmlns:ns3="8113aae3-ea75-4c63-bfc3-407a73240c9d" xmlns:ns4="cdef8070-e40d-4397-9c21-aeb6781712b1" targetNamespace="http://schemas.microsoft.com/office/2006/metadata/properties" ma:root="true" ma:fieldsID="bed0a401cdb128dcbb2d0f0602686380" ns3:_="" ns4:_="">
    <xsd:import namespace="8113aae3-ea75-4c63-bfc3-407a73240c9d"/>
    <xsd:import namespace="cdef8070-e40d-4397-9c21-aeb6781712b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3aae3-ea75-4c63-bfc3-407a73240c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f8070-e40d-4397-9c21-aeb678171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F13AE7-45C4-4FDA-9AD8-195F894A8A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3aae3-ea75-4c63-bfc3-407a73240c9d"/>
    <ds:schemaRef ds:uri="cdef8070-e40d-4397-9c21-aeb678171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F0292E-9190-4323-BC85-51F08731253A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8113aae3-ea75-4c63-bfc3-407a73240c9d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cdef8070-e40d-4397-9c21-aeb6781712b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8384E67-F3D8-4235-AD67-0D5A0A17EA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274</Words>
  <Application>Microsoft Office PowerPoint</Application>
  <PresentationFormat>Laajakuva</PresentationFormat>
  <Paragraphs>39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Arial</vt:lpstr>
      <vt:lpstr>Calibri</vt:lpstr>
      <vt:lpstr>Courier New</vt:lpstr>
      <vt:lpstr>Tw Cen MT</vt:lpstr>
      <vt:lpstr>Tw Cen MT Condensed</vt:lpstr>
      <vt:lpstr>Wingdings 3</vt:lpstr>
      <vt:lpstr>Integraali</vt:lpstr>
      <vt:lpstr>3. Psykologinen tutkimus</vt:lpstr>
      <vt:lpstr>Tutkimusmenetelmien valinta</vt:lpstr>
      <vt:lpstr>Kokeellinen tutkimus</vt:lpstr>
      <vt:lpstr>Kokeellinen tutkimus</vt:lpstr>
      <vt:lpstr>Ei-kokeellinen tutkimus</vt:lpstr>
      <vt:lpstr>Tapaustutkimus</vt:lpstr>
      <vt:lpstr>Kvantitatiivinen tutkimus</vt:lpstr>
      <vt:lpstr>Kvalitatiivinen tutkimus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Psykologinen tutkimus</dc:title>
  <dc:creator>Mari Purola</dc:creator>
  <cp:lastModifiedBy>Marja Valkama</cp:lastModifiedBy>
  <cp:revision>5</cp:revision>
  <dcterms:created xsi:type="dcterms:W3CDTF">2020-09-17T06:27:27Z</dcterms:created>
  <dcterms:modified xsi:type="dcterms:W3CDTF">2022-08-24T11:42:21Z</dcterms:modified>
</cp:coreProperties>
</file>