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2" r:id="rId4"/>
  </p:sldMasterIdLst>
  <p:notesMasterIdLst>
    <p:notesMasterId r:id="rId17"/>
  </p:notesMasterIdLst>
  <p:sldIdLst>
    <p:sldId id="256" r:id="rId5"/>
    <p:sldId id="257" r:id="rId6"/>
    <p:sldId id="268" r:id="rId7"/>
    <p:sldId id="269" r:id="rId8"/>
    <p:sldId id="260" r:id="rId9"/>
    <p:sldId id="261" r:id="rId10"/>
    <p:sldId id="262" r:id="rId11"/>
    <p:sldId id="270" r:id="rId12"/>
    <p:sldId id="271" r:id="rId13"/>
    <p:sldId id="273" r:id="rId14"/>
    <p:sldId id="266" r:id="rId15"/>
    <p:sldId id="27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19" roundtripDataSignature="AMtx7miwVBVbZ76uK0Or19+QVFlUiMYZ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415FAD-EA3D-4C1B-ABB0-82A47C4AB9CE}" v="16" dt="2020-10-19T10:32:32.630"/>
  </p1510:revLst>
</p1510:revInfo>
</file>

<file path=ppt/tableStyles.xml><?xml version="1.0" encoding="utf-8"?>
<a:tblStyleLst xmlns:a="http://schemas.openxmlformats.org/drawingml/2006/main" def="{430816F1-FC01-447B-822A-E443AA8D48F7}">
  <a:tblStyle styleId="{430816F1-FC01-447B-822A-E443AA8D48F7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8799B23B-EC83-4686-B30A-512413B5E67A}" styleName="Vaalea tyyli 3 - Korost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Normaali tyyli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Vaalea tyyli 2 - Korostu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customschemas.google.com/relationships/presentationmetadata" Target="meta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 Purola" userId="e3225e4c-68f7-4c12-bf7e-43dbe7929f7a" providerId="ADAL" clId="{53415FAD-EA3D-4C1B-ABB0-82A47C4AB9CE}"/>
    <pc:docChg chg="custSel modSld">
      <pc:chgData name="Mari Purola" userId="e3225e4c-68f7-4c12-bf7e-43dbe7929f7a" providerId="ADAL" clId="{53415FAD-EA3D-4C1B-ABB0-82A47C4AB9CE}" dt="2020-10-19T10:32:48.891" v="44" actId="1076"/>
      <pc:docMkLst>
        <pc:docMk/>
      </pc:docMkLst>
      <pc:sldChg chg="addSp delSp modSp">
        <pc:chgData name="Mari Purola" userId="e3225e4c-68f7-4c12-bf7e-43dbe7929f7a" providerId="ADAL" clId="{53415FAD-EA3D-4C1B-ABB0-82A47C4AB9CE}" dt="2020-10-19T10:32:28.731" v="40" actId="1076"/>
        <pc:sldMkLst>
          <pc:docMk/>
          <pc:sldMk cId="0" sldId="256"/>
        </pc:sldMkLst>
        <pc:spChg chg="mod">
          <ac:chgData name="Mari Purola" userId="e3225e4c-68f7-4c12-bf7e-43dbe7929f7a" providerId="ADAL" clId="{53415FAD-EA3D-4C1B-ABB0-82A47C4AB9CE}" dt="2020-10-19T10:32:28.731" v="40" actId="1076"/>
          <ac:spMkLst>
            <pc:docMk/>
            <pc:sldMk cId="0" sldId="256"/>
            <ac:spMk id="2" creationId="{57580CC5-245A-4EFD-8167-0D7B405A9B99}"/>
          </ac:spMkLst>
        </pc:spChg>
        <pc:picChg chg="del">
          <ac:chgData name="Mari Purola" userId="e3225e4c-68f7-4c12-bf7e-43dbe7929f7a" providerId="ADAL" clId="{53415FAD-EA3D-4C1B-ABB0-82A47C4AB9CE}" dt="2020-10-19T09:35:08.693" v="23" actId="478"/>
          <ac:picMkLst>
            <pc:docMk/>
            <pc:sldMk cId="0" sldId="256"/>
            <ac:picMk id="3" creationId="{92390323-2428-4B66-B14B-740DF8FF12C7}"/>
          </ac:picMkLst>
        </pc:picChg>
        <pc:picChg chg="add mod">
          <ac:chgData name="Mari Purola" userId="e3225e4c-68f7-4c12-bf7e-43dbe7929f7a" providerId="ADAL" clId="{53415FAD-EA3D-4C1B-ABB0-82A47C4AB9CE}" dt="2020-10-19T09:35:20.322" v="28" actId="14100"/>
          <ac:picMkLst>
            <pc:docMk/>
            <pc:sldMk cId="0" sldId="256"/>
            <ac:picMk id="4" creationId="{63C3EFB3-BA8C-4758-BA85-8F21964B9FDA}"/>
          </ac:picMkLst>
        </pc:picChg>
        <pc:picChg chg="add del mod">
          <ac:chgData name="Mari Purola" userId="e3225e4c-68f7-4c12-bf7e-43dbe7929f7a" providerId="ADAL" clId="{53415FAD-EA3D-4C1B-ABB0-82A47C4AB9CE}" dt="2020-10-19T10:32:19.670" v="39" actId="478"/>
          <ac:picMkLst>
            <pc:docMk/>
            <pc:sldMk cId="0" sldId="256"/>
            <ac:picMk id="1026" creationId="{C29B0528-B194-4C3F-8AA8-95DC049FDD40}"/>
          </ac:picMkLst>
        </pc:picChg>
        <pc:picChg chg="add del">
          <ac:chgData name="Mari Purola" userId="e3225e4c-68f7-4c12-bf7e-43dbe7929f7a" providerId="ADAL" clId="{53415FAD-EA3D-4C1B-ABB0-82A47C4AB9CE}" dt="2020-10-19T09:42:09.493" v="34"/>
          <ac:picMkLst>
            <pc:docMk/>
            <pc:sldMk cId="0" sldId="256"/>
            <ac:picMk id="1028" creationId="{75583F93-1346-440E-BC6B-F033700DDD3E}"/>
          </ac:picMkLst>
        </pc:picChg>
      </pc:sldChg>
      <pc:sldChg chg="addSp delSp modSp">
        <pc:chgData name="Mari Purola" userId="e3225e4c-68f7-4c12-bf7e-43dbe7929f7a" providerId="ADAL" clId="{53415FAD-EA3D-4C1B-ABB0-82A47C4AB9CE}" dt="2020-10-19T10:32:48.891" v="44" actId="1076"/>
        <pc:sldMkLst>
          <pc:docMk/>
          <pc:sldMk cId="0" sldId="257"/>
        </pc:sldMkLst>
        <pc:spChg chg="mod">
          <ac:chgData name="Mari Purola" userId="e3225e4c-68f7-4c12-bf7e-43dbe7929f7a" providerId="ADAL" clId="{53415FAD-EA3D-4C1B-ABB0-82A47C4AB9CE}" dt="2020-10-19T10:32:48.891" v="44" actId="1076"/>
          <ac:spMkLst>
            <pc:docMk/>
            <pc:sldMk cId="0" sldId="257"/>
            <ac:spMk id="2" creationId="{499399E8-A2EE-4519-8F73-C07DB40CA771}"/>
          </ac:spMkLst>
        </pc:spChg>
        <pc:picChg chg="add del mod">
          <ac:chgData name="Mari Purola" userId="e3225e4c-68f7-4c12-bf7e-43dbe7929f7a" providerId="ADAL" clId="{53415FAD-EA3D-4C1B-ABB0-82A47C4AB9CE}" dt="2020-10-19T10:32:32.630" v="41" actId="478"/>
          <ac:picMkLst>
            <pc:docMk/>
            <pc:sldMk cId="0" sldId="257"/>
            <ac:picMk id="2050" creationId="{647B7A7F-3027-4DEF-87DA-B85C34E8241B}"/>
          </ac:picMkLst>
        </pc:picChg>
      </pc:sldChg>
      <pc:sldChg chg="addSp delSp modSp">
        <pc:chgData name="Mari Purola" userId="e3225e4c-68f7-4c12-bf7e-43dbe7929f7a" providerId="ADAL" clId="{53415FAD-EA3D-4C1B-ABB0-82A47C4AB9CE}" dt="2020-10-19T09:32:44.310" v="9" actId="1076"/>
        <pc:sldMkLst>
          <pc:docMk/>
          <pc:sldMk cId="0" sldId="260"/>
        </pc:sldMkLst>
        <pc:picChg chg="add mod">
          <ac:chgData name="Mari Purola" userId="e3225e4c-68f7-4c12-bf7e-43dbe7929f7a" providerId="ADAL" clId="{53415FAD-EA3D-4C1B-ABB0-82A47C4AB9CE}" dt="2020-10-19T09:32:44.310" v="9" actId="1076"/>
          <ac:picMkLst>
            <pc:docMk/>
            <pc:sldMk cId="0" sldId="260"/>
            <ac:picMk id="3" creationId="{C3149C64-CDC7-4A6A-BD93-AF3CAE6B3028}"/>
          </ac:picMkLst>
        </pc:picChg>
        <pc:picChg chg="del">
          <ac:chgData name="Mari Purola" userId="e3225e4c-68f7-4c12-bf7e-43dbe7929f7a" providerId="ADAL" clId="{53415FAD-EA3D-4C1B-ABB0-82A47C4AB9CE}" dt="2020-10-19T09:32:29.754" v="4" actId="478"/>
          <ac:picMkLst>
            <pc:docMk/>
            <pc:sldMk cId="0" sldId="260"/>
            <ac:picMk id="4" creationId="{8310EEC2-38A5-4B7E-ADBC-787AD5722C90}"/>
          </ac:picMkLst>
        </pc:picChg>
      </pc:sldChg>
      <pc:sldChg chg="modSp">
        <pc:chgData name="Mari Purola" userId="e3225e4c-68f7-4c12-bf7e-43dbe7929f7a" providerId="ADAL" clId="{53415FAD-EA3D-4C1B-ABB0-82A47C4AB9CE}" dt="2020-10-19T09:31:05.204" v="0" actId="11"/>
        <pc:sldMkLst>
          <pc:docMk/>
          <pc:sldMk cId="0" sldId="261"/>
        </pc:sldMkLst>
        <pc:spChg chg="mod">
          <ac:chgData name="Mari Purola" userId="e3225e4c-68f7-4c12-bf7e-43dbe7929f7a" providerId="ADAL" clId="{53415FAD-EA3D-4C1B-ABB0-82A47C4AB9CE}" dt="2020-10-19T09:31:05.204" v="0" actId="11"/>
          <ac:spMkLst>
            <pc:docMk/>
            <pc:sldMk cId="0" sldId="261"/>
            <ac:spMk id="190" creationId="{00000000-0000-0000-0000-000000000000}"/>
          </ac:spMkLst>
        </pc:spChg>
      </pc:sldChg>
      <pc:sldChg chg="addSp delSp modSp">
        <pc:chgData name="Mari Purola" userId="e3225e4c-68f7-4c12-bf7e-43dbe7929f7a" providerId="ADAL" clId="{53415FAD-EA3D-4C1B-ABB0-82A47C4AB9CE}" dt="2020-10-19T09:33:25.568" v="15" actId="1076"/>
        <pc:sldMkLst>
          <pc:docMk/>
          <pc:sldMk cId="0" sldId="262"/>
        </pc:sldMkLst>
        <pc:picChg chg="del">
          <ac:chgData name="Mari Purola" userId="e3225e4c-68f7-4c12-bf7e-43dbe7929f7a" providerId="ADAL" clId="{53415FAD-EA3D-4C1B-ABB0-82A47C4AB9CE}" dt="2020-10-19T09:32:52.817" v="10" actId="478"/>
          <ac:picMkLst>
            <pc:docMk/>
            <pc:sldMk cId="0" sldId="262"/>
            <ac:picMk id="3" creationId="{738F2A4B-E389-4B88-92CF-468194AD1375}"/>
          </ac:picMkLst>
        </pc:picChg>
        <pc:picChg chg="add mod">
          <ac:chgData name="Mari Purola" userId="e3225e4c-68f7-4c12-bf7e-43dbe7929f7a" providerId="ADAL" clId="{53415FAD-EA3D-4C1B-ABB0-82A47C4AB9CE}" dt="2020-10-19T09:33:25.568" v="15" actId="1076"/>
          <ac:picMkLst>
            <pc:docMk/>
            <pc:sldMk cId="0" sldId="262"/>
            <ac:picMk id="5" creationId="{02AC4368-C6C8-4D7F-96A4-B8DC9885711A}"/>
          </ac:picMkLst>
        </pc:picChg>
      </pc:sldChg>
      <pc:sldChg chg="addSp delSp modSp">
        <pc:chgData name="Mari Purola" userId="e3225e4c-68f7-4c12-bf7e-43dbe7929f7a" providerId="ADAL" clId="{53415FAD-EA3D-4C1B-ABB0-82A47C4AB9CE}" dt="2020-10-19T09:34:12.662" v="22" actId="1076"/>
        <pc:sldMkLst>
          <pc:docMk/>
          <pc:sldMk cId="0" sldId="266"/>
        </pc:sldMkLst>
        <pc:picChg chg="del mod">
          <ac:chgData name="Mari Purola" userId="e3225e4c-68f7-4c12-bf7e-43dbe7929f7a" providerId="ADAL" clId="{53415FAD-EA3D-4C1B-ABB0-82A47C4AB9CE}" dt="2020-10-19T09:34:00.068" v="17" actId="478"/>
          <ac:picMkLst>
            <pc:docMk/>
            <pc:sldMk cId="0" sldId="266"/>
            <ac:picMk id="3" creationId="{98A87891-582E-4F97-9AD4-51D5EE993324}"/>
          </ac:picMkLst>
        </pc:picChg>
        <pc:picChg chg="add mod">
          <ac:chgData name="Mari Purola" userId="e3225e4c-68f7-4c12-bf7e-43dbe7929f7a" providerId="ADAL" clId="{53415FAD-EA3D-4C1B-ABB0-82A47C4AB9CE}" dt="2020-10-19T09:34:12.662" v="22" actId="1076"/>
          <ac:picMkLst>
            <pc:docMk/>
            <pc:sldMk cId="0" sldId="266"/>
            <ac:picMk id="4" creationId="{9443F40E-C5C2-44F5-B6C8-933F46B96868}"/>
          </ac:picMkLst>
        </pc:picChg>
      </pc:sldChg>
    </pc:docChg>
  </pc:docChgLst>
  <pc:docChgLst>
    <pc:chgData name="Mari Purola" userId="e3225e4c-68f7-4c12-bf7e-43dbe7929f7a" providerId="ADAL" clId="{36663087-8EB9-4085-8F6F-080A33B350D1}"/>
    <pc:docChg chg="undo custSel modSld">
      <pc:chgData name="Mari Purola" userId="e3225e4c-68f7-4c12-bf7e-43dbe7929f7a" providerId="ADAL" clId="{36663087-8EB9-4085-8F6F-080A33B350D1}" dt="2020-09-29T12:06:17.803" v="710" actId="20577"/>
      <pc:docMkLst>
        <pc:docMk/>
      </pc:docMkLst>
      <pc:sldChg chg="modSp">
        <pc:chgData name="Mari Purola" userId="e3225e4c-68f7-4c12-bf7e-43dbe7929f7a" providerId="ADAL" clId="{36663087-8EB9-4085-8F6F-080A33B350D1}" dt="2020-09-29T11:49:44.917" v="35"/>
        <pc:sldMkLst>
          <pc:docMk/>
          <pc:sldMk cId="0" sldId="257"/>
        </pc:sldMkLst>
        <pc:graphicFrameChg chg="mod modGraphic">
          <ac:chgData name="Mari Purola" userId="e3225e4c-68f7-4c12-bf7e-43dbe7929f7a" providerId="ADAL" clId="{36663087-8EB9-4085-8F6F-080A33B350D1}" dt="2020-09-29T11:49:44.917" v="35"/>
          <ac:graphicFrameMkLst>
            <pc:docMk/>
            <pc:sldMk cId="0" sldId="257"/>
            <ac:graphicFrameMk id="166" creationId="{00000000-0000-0000-0000-000000000000}"/>
          </ac:graphicFrameMkLst>
        </pc:graphicFrameChg>
      </pc:sldChg>
      <pc:sldChg chg="modSp">
        <pc:chgData name="Mari Purola" userId="e3225e4c-68f7-4c12-bf7e-43dbe7929f7a" providerId="ADAL" clId="{36663087-8EB9-4085-8F6F-080A33B350D1}" dt="2020-09-29T11:53:49.724" v="321" actId="2711"/>
        <pc:sldMkLst>
          <pc:docMk/>
          <pc:sldMk cId="0" sldId="260"/>
        </pc:sldMkLst>
        <pc:spChg chg="mod">
          <ac:chgData name="Mari Purola" userId="e3225e4c-68f7-4c12-bf7e-43dbe7929f7a" providerId="ADAL" clId="{36663087-8EB9-4085-8F6F-080A33B350D1}" dt="2020-09-29T11:53:49.724" v="321" actId="2711"/>
          <ac:spMkLst>
            <pc:docMk/>
            <pc:sldMk cId="0" sldId="260"/>
            <ac:spMk id="183" creationId="{00000000-0000-0000-0000-000000000000}"/>
          </ac:spMkLst>
        </pc:spChg>
      </pc:sldChg>
      <pc:sldChg chg="modSp">
        <pc:chgData name="Mari Purola" userId="e3225e4c-68f7-4c12-bf7e-43dbe7929f7a" providerId="ADAL" clId="{36663087-8EB9-4085-8F6F-080A33B350D1}" dt="2020-09-29T11:56:16.412" v="396" actId="20577"/>
        <pc:sldMkLst>
          <pc:docMk/>
          <pc:sldMk cId="0" sldId="261"/>
        </pc:sldMkLst>
        <pc:spChg chg="mod">
          <ac:chgData name="Mari Purola" userId="e3225e4c-68f7-4c12-bf7e-43dbe7929f7a" providerId="ADAL" clId="{36663087-8EB9-4085-8F6F-080A33B350D1}" dt="2020-09-29T11:56:16.412" v="396" actId="20577"/>
          <ac:spMkLst>
            <pc:docMk/>
            <pc:sldMk cId="0" sldId="261"/>
            <ac:spMk id="190" creationId="{00000000-0000-0000-0000-000000000000}"/>
          </ac:spMkLst>
        </pc:spChg>
      </pc:sldChg>
      <pc:sldChg chg="modSp">
        <pc:chgData name="Mari Purola" userId="e3225e4c-68f7-4c12-bf7e-43dbe7929f7a" providerId="ADAL" clId="{36663087-8EB9-4085-8F6F-080A33B350D1}" dt="2020-09-29T11:59:27.289" v="473" actId="20577"/>
        <pc:sldMkLst>
          <pc:docMk/>
          <pc:sldMk cId="0" sldId="262"/>
        </pc:sldMkLst>
        <pc:spChg chg="mod">
          <ac:chgData name="Mari Purola" userId="e3225e4c-68f7-4c12-bf7e-43dbe7929f7a" providerId="ADAL" clId="{36663087-8EB9-4085-8F6F-080A33B350D1}" dt="2020-09-29T11:59:27.289" v="473" actId="20577"/>
          <ac:spMkLst>
            <pc:docMk/>
            <pc:sldMk cId="0" sldId="262"/>
            <ac:spMk id="4" creationId="{37813C7D-FDB4-4813-B2B1-2FEAD462CA91}"/>
          </ac:spMkLst>
        </pc:spChg>
      </pc:sldChg>
      <pc:sldChg chg="modSp">
        <pc:chgData name="Mari Purola" userId="e3225e4c-68f7-4c12-bf7e-43dbe7929f7a" providerId="ADAL" clId="{36663087-8EB9-4085-8F6F-080A33B350D1}" dt="2020-09-29T11:54:15.835" v="330" actId="20577"/>
        <pc:sldMkLst>
          <pc:docMk/>
          <pc:sldMk cId="0" sldId="268"/>
        </pc:sldMkLst>
        <pc:spChg chg="mod">
          <ac:chgData name="Mari Purola" userId="e3225e4c-68f7-4c12-bf7e-43dbe7929f7a" providerId="ADAL" clId="{36663087-8EB9-4085-8F6F-080A33B350D1}" dt="2020-09-29T11:54:15.835" v="330" actId="20577"/>
          <ac:spMkLst>
            <pc:docMk/>
            <pc:sldMk cId="0" sldId="268"/>
            <ac:spMk id="171" creationId="{00000000-0000-0000-0000-000000000000}"/>
          </ac:spMkLst>
        </pc:spChg>
        <pc:spChg chg="mod">
          <ac:chgData name="Mari Purola" userId="e3225e4c-68f7-4c12-bf7e-43dbe7929f7a" providerId="ADAL" clId="{36663087-8EB9-4085-8F6F-080A33B350D1}" dt="2020-09-29T11:52:23.510" v="242" actId="20577"/>
          <ac:spMkLst>
            <pc:docMk/>
            <pc:sldMk cId="0" sldId="268"/>
            <ac:spMk id="172" creationId="{00000000-0000-0000-0000-000000000000}"/>
          </ac:spMkLst>
        </pc:spChg>
      </pc:sldChg>
      <pc:sldChg chg="modSp">
        <pc:chgData name="Mari Purola" userId="e3225e4c-68f7-4c12-bf7e-43dbe7929f7a" providerId="ADAL" clId="{36663087-8EB9-4085-8F6F-080A33B350D1}" dt="2020-09-29T11:53:37.343" v="319" actId="20577"/>
        <pc:sldMkLst>
          <pc:docMk/>
          <pc:sldMk cId="0" sldId="269"/>
        </pc:sldMkLst>
        <pc:spChg chg="mod">
          <ac:chgData name="Mari Purola" userId="e3225e4c-68f7-4c12-bf7e-43dbe7929f7a" providerId="ADAL" clId="{36663087-8EB9-4085-8F6F-080A33B350D1}" dt="2020-09-29T11:53:37.343" v="319" actId="20577"/>
          <ac:spMkLst>
            <pc:docMk/>
            <pc:sldMk cId="0" sldId="269"/>
            <ac:spMk id="178" creationId="{00000000-0000-0000-0000-000000000000}"/>
          </ac:spMkLst>
        </pc:spChg>
      </pc:sldChg>
      <pc:sldChg chg="modSp">
        <pc:chgData name="Mari Purola" userId="e3225e4c-68f7-4c12-bf7e-43dbe7929f7a" providerId="ADAL" clId="{36663087-8EB9-4085-8F6F-080A33B350D1}" dt="2020-09-29T12:01:45.679" v="574" actId="20577"/>
        <pc:sldMkLst>
          <pc:docMk/>
          <pc:sldMk cId="0" sldId="270"/>
        </pc:sldMkLst>
        <pc:spChg chg="mod">
          <ac:chgData name="Mari Purola" userId="e3225e4c-68f7-4c12-bf7e-43dbe7929f7a" providerId="ADAL" clId="{36663087-8EB9-4085-8F6F-080A33B350D1}" dt="2020-09-29T12:01:45.679" v="574" actId="20577"/>
          <ac:spMkLst>
            <pc:docMk/>
            <pc:sldMk cId="0" sldId="270"/>
            <ac:spMk id="203" creationId="{00000000-0000-0000-0000-000000000000}"/>
          </ac:spMkLst>
        </pc:spChg>
      </pc:sldChg>
      <pc:sldChg chg="modSp">
        <pc:chgData name="Mari Purola" userId="e3225e4c-68f7-4c12-bf7e-43dbe7929f7a" providerId="ADAL" clId="{36663087-8EB9-4085-8F6F-080A33B350D1}" dt="2020-09-29T12:03:03.741" v="599" actId="5793"/>
        <pc:sldMkLst>
          <pc:docMk/>
          <pc:sldMk cId="0" sldId="271"/>
        </pc:sldMkLst>
        <pc:spChg chg="mod">
          <ac:chgData name="Mari Purola" userId="e3225e4c-68f7-4c12-bf7e-43dbe7929f7a" providerId="ADAL" clId="{36663087-8EB9-4085-8F6F-080A33B350D1}" dt="2020-09-29T12:03:03.741" v="599" actId="5793"/>
          <ac:spMkLst>
            <pc:docMk/>
            <pc:sldMk cId="0" sldId="271"/>
            <ac:spMk id="209" creationId="{00000000-0000-0000-0000-000000000000}"/>
          </ac:spMkLst>
        </pc:spChg>
      </pc:sldChg>
      <pc:sldChg chg="modSp">
        <pc:chgData name="Mari Purola" userId="e3225e4c-68f7-4c12-bf7e-43dbe7929f7a" providerId="ADAL" clId="{36663087-8EB9-4085-8F6F-080A33B350D1}" dt="2020-09-29T12:06:17.803" v="710" actId="20577"/>
        <pc:sldMkLst>
          <pc:docMk/>
          <pc:sldMk cId="0" sldId="272"/>
        </pc:sldMkLst>
        <pc:spChg chg="mod">
          <ac:chgData name="Mari Purola" userId="e3225e4c-68f7-4c12-bf7e-43dbe7929f7a" providerId="ADAL" clId="{36663087-8EB9-4085-8F6F-080A33B350D1}" dt="2020-09-29T12:06:17.803" v="710" actId="20577"/>
          <ac:spMkLst>
            <pc:docMk/>
            <pc:sldMk cId="0" sldId="272"/>
            <ac:spMk id="227" creationId="{00000000-0000-0000-0000-000000000000}"/>
          </ac:spMkLst>
        </pc:spChg>
      </pc:sldChg>
      <pc:sldChg chg="modSp">
        <pc:chgData name="Mari Purola" userId="e3225e4c-68f7-4c12-bf7e-43dbe7929f7a" providerId="ADAL" clId="{36663087-8EB9-4085-8F6F-080A33B350D1}" dt="2020-09-29T12:04:52.627" v="661" actId="12"/>
        <pc:sldMkLst>
          <pc:docMk/>
          <pc:sldMk cId="0" sldId="273"/>
        </pc:sldMkLst>
        <pc:spChg chg="mod">
          <ac:chgData name="Mari Purola" userId="e3225e4c-68f7-4c12-bf7e-43dbe7929f7a" providerId="ADAL" clId="{36663087-8EB9-4085-8F6F-080A33B350D1}" dt="2020-09-29T12:04:52.627" v="661" actId="12"/>
          <ac:spMkLst>
            <pc:docMk/>
            <pc:sldMk cId="0" sldId="273"/>
            <ac:spMk id="21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7" name="Google Shape;1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8a20121305_0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12" name="Google Shape;212;g8a20121305_0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18" name="Google Shape;21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24" name="Google Shape;22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3" name="Google Shape;16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9" name="Google Shape;1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8a20121305_0_4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5" name="Google Shape;175;g8a20121305_0_4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8a20121305_0_2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1" name="Google Shape;181;g8a20121305_0_2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8a20121305_0_2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7" name="Google Shape;187;g8a20121305_0_2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8a2012130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3" name="Google Shape;193;g8a2012130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8a20121305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0" name="Google Shape;200;g8a20121305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8a20121305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6" name="Google Shape;206;g8a20121305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668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301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753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7011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4081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2065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953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5018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442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6411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7028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0910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3" name="Rectangle 99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Google Shape;159;p1"/>
          <p:cNvSpPr txBox="1">
            <a:spLocks noGrp="1"/>
          </p:cNvSpPr>
          <p:nvPr>
            <p:ph type="ctrTitle"/>
          </p:nvPr>
        </p:nvSpPr>
        <p:spPr>
          <a:xfrm>
            <a:off x="5258134" y="640080"/>
            <a:ext cx="6293689" cy="3652405"/>
          </a:xfrm>
          <a:prstGeom prst="rect">
            <a:avLst/>
          </a:prstGeom>
        </p:spPr>
        <p:txBody>
          <a:bodyPr spcFirstLastPara="1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sz="4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2. Psykologia tieteenä</a:t>
            </a:r>
          </a:p>
        </p:txBody>
      </p:sp>
      <p:cxnSp>
        <p:nvCxnSpPr>
          <p:cNvPr id="184" name="Straight Connector 101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7580CC5-245A-4EFD-8167-0D7B405A9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0364" y="6409645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1 Toimiva ja oppiva ihminen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3C3EFB3-BA8C-4758-BA85-8F21964B9F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864" y="2539048"/>
            <a:ext cx="4902605" cy="185605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8a20121305_0_1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sz="3600" dirty="0"/>
              <a:t>Tulokset ja niistä tehdyt johtopäätökset</a:t>
            </a:r>
            <a:endParaRPr sz="3600" dirty="0"/>
          </a:p>
        </p:txBody>
      </p:sp>
      <p:sp>
        <p:nvSpPr>
          <p:cNvPr id="215" name="Google Shape;215;g8a20121305_0_112"/>
          <p:cNvSpPr txBox="1">
            <a:spLocks noGrp="1"/>
          </p:cNvSpPr>
          <p:nvPr>
            <p:ph type="body" idx="1"/>
          </p:nvPr>
        </p:nvSpPr>
        <p:spPr>
          <a:xfrm>
            <a:off x="838200" y="1736950"/>
            <a:ext cx="10515600" cy="48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dirty="0"/>
              <a:t>Tutkimusaineisto käsitellään </a:t>
            </a:r>
            <a:r>
              <a:rPr lang="fi-FI" sz="2600" b="1" dirty="0"/>
              <a:t>järjestelmällisesti</a:t>
            </a:r>
            <a:r>
              <a:rPr lang="fi-FI" sz="2600" dirty="0"/>
              <a:t> ja sen perusteella saadaan tulokset.</a:t>
            </a:r>
            <a:endParaRPr sz="2600"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b="1" dirty="0"/>
              <a:t>Tutkimustulos</a:t>
            </a:r>
            <a:r>
              <a:rPr lang="fi-FI" sz="2600" dirty="0"/>
              <a:t> vastaa tutkimusongelmaan.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dirty="0"/>
              <a:t>Toteutuvatko hypoteesit?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b="1" dirty="0"/>
              <a:t>Johtopäätökset</a:t>
            </a:r>
            <a:r>
              <a:rPr lang="fi-FI" sz="2600" dirty="0"/>
              <a:t> = tulosten merkitystä arvioidaan</a:t>
            </a:r>
          </a:p>
          <a:p>
            <a:pPr marL="516636" lvl="1" indent="-3429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ourier New" panose="02070309020205020404" pitchFamily="49" charset="0"/>
              <a:buChar char="o"/>
            </a:pPr>
            <a:r>
              <a:rPr lang="fi-FI" sz="2200" dirty="0"/>
              <a:t>Kuinka kyseisiä tuloksia voitaisiin hyödyntää käytännössä ja auttaa ihmisiä?</a:t>
            </a:r>
            <a:endParaRPr sz="2200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9F2489F9-C88A-4CF4-9BE9-00F4D8DA3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7"/>
          <p:cNvSpPr txBox="1">
            <a:spLocks noGrp="1"/>
          </p:cNvSpPr>
          <p:nvPr>
            <p:ph type="title"/>
          </p:nvPr>
        </p:nvSpPr>
        <p:spPr>
          <a:xfrm>
            <a:off x="636805" y="640080"/>
            <a:ext cx="3378099" cy="3034857"/>
          </a:xfrm>
          <a:prstGeom prst="rect">
            <a:avLst/>
          </a:prstGeom>
        </p:spPr>
        <p:txBody>
          <a:bodyPr spcFirstLastPara="1" vert="horz" lIns="91440" tIns="45720" rIns="91440" bIns="45720" rtlCol="0" anchor="b" anchorCtr="0">
            <a:normAutofit/>
          </a:bodyPr>
          <a:lstStyle/>
          <a:p>
            <a:pPr marL="0" lvl="0" indent="0" algn="r">
              <a:spcAft>
                <a:spcPts val="0"/>
              </a:spcAft>
              <a:buClr>
                <a:schemeClr val="dk1"/>
              </a:buClr>
              <a:buSzPts val="4400"/>
            </a:pPr>
            <a:r>
              <a:rPr lang="en-US" sz="4100" kern="1200" cap="all" spc="200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Psykologisen</a:t>
            </a:r>
            <a:r>
              <a:rPr lang="en-US" sz="4100" kern="1200" cap="all" spc="20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100" kern="1200" cap="all" spc="200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tutkimuksen</a:t>
            </a:r>
            <a:r>
              <a:rPr lang="en-US" sz="4100" kern="1200" cap="all" spc="20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100" kern="1200" cap="all" spc="200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eettiset</a:t>
            </a:r>
            <a:r>
              <a:rPr lang="en-US" sz="4100" kern="1200" cap="all" spc="20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100" kern="1200" cap="all" spc="200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periaatteet</a:t>
            </a:r>
            <a:endParaRPr lang="en-US" sz="4100" kern="1200" cap="all" spc="200" baseline="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3489DEC8-031D-4565-9CE6-BDB79ABC1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cap="all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© Sanoma Pro, </a:t>
            </a:r>
            <a:r>
              <a:rPr lang="en-US" kern="1200" cap="all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Tekijät</a:t>
            </a:r>
            <a:r>
              <a:rPr lang="en-US" kern="1200" cap="all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 ● </a:t>
            </a:r>
            <a:r>
              <a:rPr lang="en-US" kern="1200" cap="all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Mieli</a:t>
            </a:r>
            <a:r>
              <a:rPr lang="en-US" kern="1200" cap="all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 1 </a:t>
            </a:r>
            <a:r>
              <a:rPr lang="en-US" kern="1200" cap="all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Toimiva</a:t>
            </a:r>
            <a:r>
              <a:rPr lang="en-US" kern="1200" cap="all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 ja </a:t>
            </a:r>
            <a:r>
              <a:rPr lang="en-US" kern="1200" cap="all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oppiva</a:t>
            </a:r>
            <a:r>
              <a:rPr lang="en-US" kern="1200" cap="all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kern="1200" cap="all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ihminen</a:t>
            </a:r>
            <a:endParaRPr lang="en-US" kern="1200" cap="all" baseline="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n-ea"/>
              <a:cs typeface="+mn-cs"/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9443F40E-C5C2-44F5-B6C8-933F46B968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4397" y="488773"/>
            <a:ext cx="3413300" cy="598193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sz="4000" dirty="0"/>
              <a:t>Eläimet psykologian tutkimuksissa</a:t>
            </a:r>
            <a:endParaRPr sz="4000" dirty="0"/>
          </a:p>
        </p:txBody>
      </p:sp>
      <p:sp>
        <p:nvSpPr>
          <p:cNvPr id="227" name="Google Shape;22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90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fi-FI" sz="2500" b="1" dirty="0"/>
              <a:t>Eläintutkimus</a:t>
            </a:r>
          </a:p>
          <a:p>
            <a:pPr marL="737616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urier New" panose="02070309020205020404" pitchFamily="49" charset="0"/>
              <a:buChar char="o"/>
            </a:pPr>
            <a:r>
              <a:rPr lang="fi-FI" sz="2000" dirty="0"/>
              <a:t>aivojen, hormonien ja geenien toiminta</a:t>
            </a:r>
          </a:p>
          <a:p>
            <a:pPr marL="737616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urier New" panose="02070309020205020404" pitchFamily="49" charset="0"/>
              <a:buChar char="o"/>
            </a:pPr>
            <a:r>
              <a:rPr lang="fi-FI" sz="2000" dirty="0"/>
              <a:t>olosuhteet epäeettisiä ihmisille</a:t>
            </a:r>
            <a:endParaRPr sz="2000" dirty="0"/>
          </a:p>
          <a:p>
            <a:pPr marL="228600" lvl="0" indent="-190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fi-FI" sz="2500" dirty="0"/>
              <a:t>Eläinten käyttö: </a:t>
            </a:r>
            <a:r>
              <a:rPr lang="fi-FI" sz="2500" b="1" dirty="0"/>
              <a:t>tutkimuseettiset periaatteet</a:t>
            </a:r>
            <a:endParaRPr sz="2500" b="1" dirty="0"/>
          </a:p>
          <a:p>
            <a:pPr marL="228600" lvl="0" indent="-190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fi-FI" sz="2500" b="1" dirty="0"/>
              <a:t>Eläinetiikan</a:t>
            </a:r>
            <a:r>
              <a:rPr lang="fi-FI" sz="2500" dirty="0"/>
              <a:t> näkökulmasta eläintutkimukset ovat usein epäeettisiä eläimill</a:t>
            </a:r>
            <a:r>
              <a:rPr lang="fi-FI" sz="2700" dirty="0"/>
              <a:t>e.</a:t>
            </a:r>
            <a:endParaRPr sz="2490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42486AC9-3D4C-41D4-9F84-F9A83C1B6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ectangle 106">
            <a:extLst>
              <a:ext uri="{FF2B5EF4-FFF2-40B4-BE49-F238E27FC236}">
                <a16:creationId xmlns:a16="http://schemas.microsoft.com/office/drawing/2014/main" id="{3A8EC506-B1DA-46A1-B44D-774E68468E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" name="Oval 5">
            <a:extLst>
              <a:ext uri="{FF2B5EF4-FFF2-40B4-BE49-F238E27FC236}">
                <a16:creationId xmlns:a16="http://schemas.microsoft.com/office/drawing/2014/main" id="{BFF30785-305E-45D7-984F-5AA93D3CA56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76" name="Straight Connector 110">
            <a:extLst>
              <a:ext uri="{FF2B5EF4-FFF2-40B4-BE49-F238E27FC236}">
                <a16:creationId xmlns:a16="http://schemas.microsoft.com/office/drawing/2014/main" id="{15E01FA5-D766-43CA-A83D-E7CF3F04E9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7" name="Rectangle 112">
            <a:extLst>
              <a:ext uri="{FF2B5EF4-FFF2-40B4-BE49-F238E27FC236}">
                <a16:creationId xmlns:a16="http://schemas.microsoft.com/office/drawing/2014/main" id="{CA73784B-AC76-4BAD-93AF-C72D0EDFD71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Google Shape;165;p2"/>
          <p:cNvSpPr txBox="1">
            <a:spLocks noGrp="1"/>
          </p:cNvSpPr>
          <p:nvPr>
            <p:ph type="title"/>
          </p:nvPr>
        </p:nvSpPr>
        <p:spPr>
          <a:xfrm>
            <a:off x="636805" y="640080"/>
            <a:ext cx="3378099" cy="3034857"/>
          </a:xfrm>
          <a:prstGeom prst="rect">
            <a:avLst/>
          </a:prstGeom>
        </p:spPr>
        <p:txBody>
          <a:bodyPr spcFirstLastPara="1" vert="horz" lIns="91440" tIns="45720" rIns="91440" bIns="45720" rtlCol="0" anchor="b" anchorCtr="0">
            <a:normAutofit/>
          </a:bodyPr>
          <a:lstStyle/>
          <a:p>
            <a:pPr marL="0" lvl="0" indent="0" algn="r">
              <a:spcAft>
                <a:spcPts val="0"/>
              </a:spcAft>
              <a:buClr>
                <a:schemeClr val="dk1"/>
              </a:buClr>
              <a:buSzPts val="4400"/>
            </a:pPr>
            <a:r>
              <a:rPr lang="en-US" sz="4400" kern="1200" cap="all" spc="200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Arkitieto</a:t>
            </a:r>
            <a:r>
              <a:rPr lang="en-US" sz="4400" kern="1200" cap="all" spc="20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 ja </a:t>
            </a:r>
            <a:r>
              <a:rPr lang="en-US" sz="4400" kern="1200" cap="all" spc="200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tieteellinen</a:t>
            </a:r>
            <a:r>
              <a:rPr lang="en-US" sz="4400" kern="1200" cap="all" spc="20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kern="1200" cap="all" spc="200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tieto</a:t>
            </a:r>
            <a:endParaRPr lang="en-US" sz="4400" kern="1200" cap="all" spc="200" baseline="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78" name="Straight Connector 114">
            <a:extLst>
              <a:ext uri="{FF2B5EF4-FFF2-40B4-BE49-F238E27FC236}">
                <a16:creationId xmlns:a16="http://schemas.microsoft.com/office/drawing/2014/main" id="{811DCF04-0C7C-44FC-8246-FC8D736B1A7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00698" y="3765314"/>
            <a:ext cx="32004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499399E8-A2EE-4519-8F73-C07DB40CA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87805" y="6380968"/>
            <a:ext cx="5901459" cy="31593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cap="all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© Sanoma Pro, </a:t>
            </a:r>
            <a:r>
              <a:rPr lang="en-US" kern="1200" cap="all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Tekijät</a:t>
            </a:r>
            <a:r>
              <a:rPr lang="en-US" kern="1200" cap="all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 ● </a:t>
            </a:r>
            <a:r>
              <a:rPr lang="en-US" kern="1200" cap="all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Mieli</a:t>
            </a:r>
            <a:r>
              <a:rPr lang="en-US" kern="1200" cap="all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 1 </a:t>
            </a:r>
            <a:r>
              <a:rPr lang="en-US" kern="1200" cap="all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Toimiva</a:t>
            </a:r>
            <a:r>
              <a:rPr lang="en-US" kern="1200" cap="all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 ja </a:t>
            </a:r>
            <a:r>
              <a:rPr lang="en-US" kern="1200" cap="all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oppiva</a:t>
            </a:r>
            <a:r>
              <a:rPr lang="en-US" kern="1200" cap="all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 </a:t>
            </a:r>
            <a:r>
              <a:rPr lang="en-US" kern="1200" cap="all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ihminen</a:t>
            </a:r>
            <a:endParaRPr lang="en-US" kern="1200" cap="all" baseline="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n-ea"/>
              <a:cs typeface="+mn-cs"/>
            </a:endParaRPr>
          </a:p>
        </p:txBody>
      </p:sp>
      <p:graphicFrame>
        <p:nvGraphicFramePr>
          <p:cNvPr id="166" name="Google Shape;166;p2"/>
          <p:cNvGraphicFramePr/>
          <p:nvPr>
            <p:extLst>
              <p:ext uri="{D42A27DB-BD31-4B8C-83A1-F6EECF244321}">
                <p14:modId xmlns:p14="http://schemas.microsoft.com/office/powerpoint/2010/main" val="2686793730"/>
              </p:ext>
            </p:extLst>
          </p:nvPr>
        </p:nvGraphicFramePr>
        <p:xfrm>
          <a:off x="5317641" y="640080"/>
          <a:ext cx="5571623" cy="5578816"/>
        </p:xfrm>
        <a:graphic>
          <a:graphicData uri="http://schemas.openxmlformats.org/drawingml/2006/table">
            <a:tbl>
              <a:tblPr firstRow="1" bandRow="1">
                <a:noFill/>
                <a:tableStyleId>{430816F1-FC01-447B-822A-E443AA8D48F7}</a:tableStyleId>
              </a:tblPr>
              <a:tblGrid>
                <a:gridCol w="2846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56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398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</a:pPr>
                      <a:r>
                        <a:rPr lang="fi-FI" sz="25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Arkitieto</a:t>
                      </a:r>
                    </a:p>
                  </a:txBody>
                  <a:tcPr marL="77671" marR="77671" marT="77671" marB="77671"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</a:pPr>
                      <a:r>
                        <a:rPr lang="fi-FI" sz="2500" b="1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Tieteellinen tieto</a:t>
                      </a:r>
                    </a:p>
                  </a:txBody>
                  <a:tcPr marL="77671" marR="77671" marT="77671" marB="77671">
                    <a:solidFill>
                      <a:srgbClr val="D9D2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483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fi-FI" sz="21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perustuu</a:t>
                      </a:r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 panose="020B0604020202020204" pitchFamily="34" charset="0"/>
                        <a:buChar char="•"/>
                      </a:pPr>
                      <a:r>
                        <a:rPr lang="fi-FI" sz="21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omiin kokemuksiin </a:t>
                      </a:r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 panose="020B0604020202020204" pitchFamily="34" charset="0"/>
                        <a:buChar char="•"/>
                      </a:pPr>
                      <a:r>
                        <a:rPr lang="fi-FI" sz="21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havaintoihin </a:t>
                      </a:r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 panose="020B0604020202020204" pitchFamily="34" charset="0"/>
                        <a:buChar char="•"/>
                      </a:pPr>
                      <a:r>
                        <a:rPr lang="fi-FI" sz="21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uskomuksiin </a:t>
                      </a:r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 panose="020B0604020202020204" pitchFamily="34" charset="0"/>
                        <a:buChar char="•"/>
                      </a:pPr>
                      <a:r>
                        <a:rPr lang="fi-FI" sz="21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auktoriteetin sanaan </a:t>
                      </a:r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 panose="020B0604020202020204" pitchFamily="34" charset="0"/>
                        <a:buChar char="•"/>
                      </a:pPr>
                      <a:r>
                        <a:rPr lang="fi-FI" sz="21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kuulopuheisiin</a:t>
                      </a:r>
                      <a:endParaRPr sz="21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1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fi-FI" sz="21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päättely perustuu automaattiseen ja ei-tietoiseen tiedonkäsittelyyn</a:t>
                      </a:r>
                      <a:endParaRPr sz="21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21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fi-FI" sz="21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tilannesidonnaista: joustavaa ja nopeaa</a:t>
                      </a:r>
                      <a:endParaRPr sz="21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endParaRPr sz="21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71" marR="77671" marT="77671" marB="77671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fi-FI" sz="21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tietoa hankitaan ja testataan tutkimusmenetelmien avulla</a:t>
                      </a:r>
                      <a:endParaRPr sz="21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1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1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1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fi-FI" sz="21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päättely</a:t>
                      </a:r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 panose="020B0604020202020204" pitchFamily="34" charset="0"/>
                        <a:buChar char="•"/>
                      </a:pPr>
                      <a:r>
                        <a:rPr lang="fi-FI" sz="21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loogista ja järkiperäistä</a:t>
                      </a:r>
                    </a:p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 panose="020B0604020202020204" pitchFamily="34" charset="0"/>
                        <a:buChar char="•"/>
                      </a:pPr>
                      <a:r>
                        <a:rPr lang="fi-FI" sz="21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perustuu tietoiseen tiedonkäsittelyyn</a:t>
                      </a:r>
                      <a:endParaRPr sz="21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1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fi-FI" sz="21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saavutetaan hitaasti:</a:t>
                      </a:r>
                      <a:r>
                        <a:rPr lang="fi-FI" sz="12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fi-FI" sz="210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koulutuksen merkitys</a:t>
                      </a:r>
                      <a:endParaRPr sz="21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71" marR="77671" marT="77671" marB="7767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dirty="0"/>
              <a:t>Tieteellisen tiedon tuntomerkit</a:t>
            </a:r>
            <a:endParaRPr dirty="0"/>
          </a:p>
        </p:txBody>
      </p:sp>
      <p:sp>
        <p:nvSpPr>
          <p:cNvPr id="172" name="Google Shape;172;p3"/>
          <p:cNvSpPr txBox="1">
            <a:spLocks noGrp="1"/>
          </p:cNvSpPr>
          <p:nvPr>
            <p:ph type="body" idx="1"/>
          </p:nvPr>
        </p:nvSpPr>
        <p:spPr>
          <a:xfrm>
            <a:off x="838200" y="1552400"/>
            <a:ext cx="10515600" cy="504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400" b="1" dirty="0"/>
              <a:t>Koeteltavuus</a:t>
            </a:r>
            <a:r>
              <a:rPr lang="fi-FI" sz="2400" dirty="0"/>
              <a:t>: tutkitaan ja koetellaan empiirisesti</a:t>
            </a:r>
            <a:endParaRPr sz="2400" dirty="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sz="2400" b="1" dirty="0"/>
              <a:t>Objektiivisuus</a:t>
            </a:r>
            <a:r>
              <a:rPr lang="fi-FI" sz="2400" dirty="0"/>
              <a:t>: ei riipu tutkijasta</a:t>
            </a:r>
            <a:endParaRPr sz="2400" dirty="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sz="2400" b="1" dirty="0"/>
              <a:t>Julkisuus</a:t>
            </a:r>
            <a:r>
              <a:rPr lang="fi-FI" sz="2400" dirty="0"/>
              <a:t>: kaikkien saatavilla</a:t>
            </a: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sz="2400" b="1" dirty="0"/>
              <a:t>Toistettavuus</a:t>
            </a:r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sz="2400" b="1" dirty="0"/>
              <a:t>Yleistettävyys</a:t>
            </a:r>
            <a:r>
              <a:rPr lang="fi-FI" sz="2400" dirty="0"/>
              <a:t>: yleiset säännönmukaisuudet maailmassa</a:t>
            </a:r>
            <a:endParaRPr sz="2400" dirty="0"/>
          </a:p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fi-FI" sz="2400" b="1" dirty="0" err="1"/>
              <a:t>Itseäänkorjaavuus</a:t>
            </a:r>
            <a:r>
              <a:rPr lang="fi-FI" sz="2400" dirty="0"/>
              <a:t>: uusi tutkimustulos vahvistaa tietoa tai kumoaa sen</a:t>
            </a:r>
            <a:endParaRPr sz="2400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AF57F813-F4B2-470C-BF3A-3A0A3098E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8a20121305_0_44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dirty="0"/>
              <a:t>Tieteellisen tutkimuksen prosessi</a:t>
            </a:r>
            <a:endParaRPr dirty="0"/>
          </a:p>
        </p:txBody>
      </p:sp>
      <p:sp>
        <p:nvSpPr>
          <p:cNvPr id="178" name="Google Shape;178;g8a20121305_0_442"/>
          <p:cNvSpPr txBox="1">
            <a:spLocks noGrp="1"/>
          </p:cNvSpPr>
          <p:nvPr>
            <p:ph type="body" idx="1"/>
          </p:nvPr>
        </p:nvSpPr>
        <p:spPr>
          <a:xfrm>
            <a:off x="838200" y="1552400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160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fi-FI" sz="2400" b="1" dirty="0"/>
              <a:t>Tieteellinen tutkimus</a:t>
            </a:r>
            <a:r>
              <a:rPr lang="fi-FI" sz="2400" dirty="0"/>
              <a:t>:</a:t>
            </a:r>
            <a:endParaRPr sz="2400" dirty="0"/>
          </a:p>
          <a:p>
            <a:pPr marL="102870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fi-FI" sz="2400" dirty="0"/>
              <a:t>muotoillaan ongelma ja muodostetaan hypoteesi</a:t>
            </a:r>
            <a:endParaRPr sz="2400" dirty="0"/>
          </a:p>
          <a:p>
            <a:pPr marL="102870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fi-FI" sz="2400" dirty="0"/>
              <a:t>kerätään oleellista tietoa</a:t>
            </a:r>
            <a:endParaRPr sz="2400" dirty="0"/>
          </a:p>
          <a:p>
            <a:pPr marL="1028700" lvl="0" indent="-457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fi-FI" sz="2400" dirty="0"/>
              <a:t>tehdään tulkintoja, muodostetaan vastaus ongelmaan</a:t>
            </a:r>
            <a:endParaRPr sz="2400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1C40B957-763E-4D87-86AA-6336B73F3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8a20121305_0_277"/>
          <p:cNvSpPr txBox="1">
            <a:spLocks noGrp="1"/>
          </p:cNvSpPr>
          <p:nvPr>
            <p:ph type="title"/>
          </p:nvPr>
        </p:nvSpPr>
        <p:spPr>
          <a:xfrm>
            <a:off x="636805" y="640080"/>
            <a:ext cx="3378099" cy="3034857"/>
          </a:xfrm>
          <a:prstGeom prst="rect">
            <a:avLst/>
          </a:prstGeom>
        </p:spPr>
        <p:txBody>
          <a:bodyPr spcFirstLastPara="1" vert="horz" lIns="91440" tIns="45720" rIns="91440" bIns="45720" rtlCol="0" anchor="b" anchorCtr="0">
            <a:normAutofit/>
          </a:bodyPr>
          <a:lstStyle/>
          <a:p>
            <a:pPr marL="0" lvl="0" indent="0" algn="r">
              <a:spcAft>
                <a:spcPts val="0"/>
              </a:spcAft>
              <a:buClr>
                <a:schemeClr val="dk1"/>
              </a:buClr>
              <a:buSzPts val="4400"/>
            </a:pPr>
            <a:r>
              <a:rPr lang="en-US" sz="4400" kern="1200" cap="all" spc="200" baseline="0" dirty="0" err="1">
                <a:solidFill>
                  <a:schemeClr val="tx1">
                    <a:lumMod val="95000"/>
                    <a:lumOff val="5000"/>
                  </a:schemeClr>
                </a:solidFill>
                <a:ea typeface="+mj-ea"/>
                <a:cs typeface="+mj-cs"/>
              </a:rPr>
              <a:t>Tieteellisen</a:t>
            </a:r>
            <a:r>
              <a:rPr lang="en-US" sz="4400" kern="1200" cap="all" spc="200" baseline="0" dirty="0">
                <a:solidFill>
                  <a:schemeClr val="tx1">
                    <a:lumMod val="95000"/>
                    <a:lumOff val="5000"/>
                  </a:schemeClr>
                </a:solidFill>
                <a:ea typeface="+mj-ea"/>
                <a:cs typeface="+mj-cs"/>
              </a:rPr>
              <a:t> </a:t>
            </a:r>
            <a:r>
              <a:rPr lang="en-US" sz="4400" kern="1200" cap="all" spc="200" baseline="0" dirty="0" err="1">
                <a:solidFill>
                  <a:schemeClr val="tx1">
                    <a:lumMod val="95000"/>
                    <a:lumOff val="5000"/>
                  </a:schemeClr>
                </a:solidFill>
                <a:ea typeface="+mj-ea"/>
                <a:cs typeface="+mj-cs"/>
              </a:rPr>
              <a:t>tutkimuksen</a:t>
            </a:r>
            <a:r>
              <a:rPr lang="en-US" sz="4400" kern="1200" cap="all" spc="200" baseline="0" dirty="0">
                <a:solidFill>
                  <a:schemeClr val="tx1">
                    <a:lumMod val="95000"/>
                    <a:lumOff val="5000"/>
                  </a:schemeClr>
                </a:solidFill>
                <a:ea typeface="+mj-ea"/>
                <a:cs typeface="+mj-cs"/>
              </a:rPr>
              <a:t> </a:t>
            </a:r>
            <a:r>
              <a:rPr lang="en-US" sz="4400" kern="1200" cap="all" spc="200" baseline="0" dirty="0" err="1">
                <a:solidFill>
                  <a:schemeClr val="tx1">
                    <a:lumMod val="95000"/>
                    <a:lumOff val="5000"/>
                  </a:schemeClr>
                </a:solidFill>
                <a:ea typeface="+mj-ea"/>
                <a:cs typeface="+mj-cs"/>
              </a:rPr>
              <a:t>vaiheet</a:t>
            </a:r>
            <a:endParaRPr lang="en-US" sz="4400" kern="1200" cap="all" spc="200" baseline="0" dirty="0">
              <a:solidFill>
                <a:schemeClr val="tx1">
                  <a:lumMod val="95000"/>
                  <a:lumOff val="5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946CF187-F308-4FC2-AE97-2C070535C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n-ea"/>
                <a:cs typeface="+mn-cs"/>
              </a:rPr>
              <a:t>© Sanoma Pro, Tekijät ● Mieli 1 Toimiva ja oppiva ihminen</a:t>
            </a: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C3149C64-CDC7-4A6A-BD93-AF3CAE6B30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2932" y="1884784"/>
            <a:ext cx="7167316" cy="400462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8" name="Rectangle 194">
            <a:extLst>
              <a:ext uri="{FF2B5EF4-FFF2-40B4-BE49-F238E27FC236}">
                <a16:creationId xmlns:a16="http://schemas.microsoft.com/office/drawing/2014/main" id="{B0890400-BB8B-4A44-AB63-65C7CA223EB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Google Shape;189;g8a20121305_0_282"/>
          <p:cNvSpPr txBox="1"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  <a:prstGeom prst="rect">
            <a:avLst/>
          </a:prstGeom>
        </p:spPr>
        <p:txBody>
          <a:bodyPr spcFirstLastPara="1" lIns="91425" tIns="45700" rIns="91425" bIns="45700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sz="3900" dirty="0"/>
              <a:t>Tutkittavan ongelman muotoileminen</a:t>
            </a:r>
          </a:p>
        </p:txBody>
      </p:sp>
      <p:cxnSp>
        <p:nvCxnSpPr>
          <p:cNvPr id="200" name="Straight Connector 196">
            <a:extLst>
              <a:ext uri="{FF2B5EF4-FFF2-40B4-BE49-F238E27FC236}">
                <a16:creationId xmlns:a16="http://schemas.microsoft.com/office/drawing/2014/main" id="{4D39B797-CDC6-4529-8A36-9CBFC981633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77597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Google Shape;190;g8a20121305_0_282"/>
          <p:cNvSpPr txBox="1">
            <a:spLocks noGrp="1"/>
          </p:cNvSpPr>
          <p:nvPr>
            <p:ph idx="1"/>
          </p:nvPr>
        </p:nvSpPr>
        <p:spPr>
          <a:xfrm>
            <a:off x="4999330" y="804333"/>
            <a:ext cx="6257721" cy="5249334"/>
          </a:xfrm>
          <a:prstGeom prst="rect">
            <a:avLst/>
          </a:prstGeom>
        </p:spPr>
        <p:txBody>
          <a:bodyPr spcFirstLastPara="1" lIns="91425" tIns="45700" rIns="91425" bIns="45700" anchor="ctr" anchorCtr="0">
            <a:normAutofit/>
          </a:bodyPr>
          <a:lstStyle/>
          <a:p>
            <a:pPr marL="457200" lvl="0" indent="-355600" rtl="0"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000" b="1" dirty="0"/>
              <a:t>Tutkimusongelma</a:t>
            </a:r>
            <a:r>
              <a:rPr lang="fi-FI" sz="2000" dirty="0"/>
              <a:t> = kysymys, johon tutkimuksessa haetaan vastausta</a:t>
            </a:r>
          </a:p>
          <a:p>
            <a:pPr marL="457200" lvl="0" indent="-355600" rtl="0"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000" dirty="0"/>
              <a:t>Tutkija perehtyy </a:t>
            </a:r>
            <a:r>
              <a:rPr lang="fi-FI" sz="2000" b="1" dirty="0"/>
              <a:t>aiempaan tutkimukseen</a:t>
            </a:r>
            <a:r>
              <a:rPr lang="fi-FI" sz="2000" dirty="0"/>
              <a:t> ja </a:t>
            </a:r>
            <a:r>
              <a:rPr lang="fi-FI" sz="2000" b="1" dirty="0"/>
              <a:t>teoriaan.</a:t>
            </a:r>
          </a:p>
          <a:p>
            <a:pPr marL="457200" lvl="0" indent="-355600" rtl="0"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000" b="1" dirty="0"/>
              <a:t>Teoria</a:t>
            </a:r>
            <a:r>
              <a:rPr lang="fi-FI" sz="2000" dirty="0"/>
              <a:t> = tarkka selitysmalli tutkittavasta ilmiöstä</a:t>
            </a:r>
          </a:p>
          <a:p>
            <a:pPr marL="457200" lvl="0" indent="-355600" rtl="0"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000" b="1" dirty="0"/>
              <a:t>Hypoteesi</a:t>
            </a:r>
            <a:r>
              <a:rPr lang="fi-FI" sz="2000" dirty="0"/>
              <a:t> = olettamus tai ehdotus tutkimuksen tuloksesta </a:t>
            </a:r>
          </a:p>
          <a:p>
            <a:pPr marL="457200" lvl="0" indent="-355600" rtl="0"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000" b="1" dirty="0"/>
              <a:t>Tutkimusmenetelmä</a:t>
            </a:r>
            <a:r>
              <a:rPr lang="fi-FI" sz="2000" dirty="0"/>
              <a:t> = tapa, jolla tutkimus toteutetaan ja siinä kerättyä tietoa käsitellään</a:t>
            </a:r>
          </a:p>
          <a:p>
            <a:pPr marL="457200" lvl="0" indent="-355600" rtl="0"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000" dirty="0"/>
              <a:t>Tutkimusmenetelmät :</a:t>
            </a:r>
          </a:p>
          <a:p>
            <a:pPr marL="618236" lvl="1" indent="-342900">
              <a:spcBef>
                <a:spcPts val="100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fi-FI" sz="1600" dirty="0"/>
              <a:t>kokeellinen</a:t>
            </a:r>
          </a:p>
          <a:p>
            <a:pPr marL="618236" lvl="1" indent="-342900">
              <a:spcBef>
                <a:spcPts val="1000"/>
              </a:spcBef>
              <a:spcAft>
                <a:spcPts val="0"/>
              </a:spcAft>
              <a:buSzPts val="2000"/>
              <a:buFont typeface="+mj-lt"/>
              <a:buAutoNum type="arabicPeriod"/>
            </a:pPr>
            <a:r>
              <a:rPr lang="fi-FI" sz="1600" dirty="0"/>
              <a:t>ei-kokeellinen</a:t>
            </a: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5FDDA22-459B-4D54-BA51-70C6FCA51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/>
              <a:t>© Sanoma Pro, </a:t>
            </a:r>
            <a:r>
              <a:rPr lang="en-US" kern="1200" err="1"/>
              <a:t>Tekijät</a:t>
            </a:r>
            <a:r>
              <a:rPr lang="en-US" kern="1200"/>
              <a:t> ● </a:t>
            </a:r>
            <a:r>
              <a:rPr lang="en-US" kern="1200" err="1"/>
              <a:t>Mieli</a:t>
            </a:r>
            <a:r>
              <a:rPr lang="en-US" kern="1200"/>
              <a:t> 1 </a:t>
            </a:r>
            <a:r>
              <a:rPr lang="en-US" kern="1200" err="1"/>
              <a:t>Toimiva</a:t>
            </a:r>
            <a:r>
              <a:rPr lang="en-US" kern="1200"/>
              <a:t> ja </a:t>
            </a:r>
            <a:r>
              <a:rPr lang="en-US" kern="1200" err="1"/>
              <a:t>oppiva</a:t>
            </a:r>
            <a:r>
              <a:rPr lang="en-US" kern="1200"/>
              <a:t> </a:t>
            </a:r>
            <a:r>
              <a:rPr lang="en-US" kern="1200" err="1"/>
              <a:t>ihminen</a:t>
            </a:r>
            <a:endParaRPr lang="en-US" kern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8a20121305_0_9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dirty="0"/>
              <a:t>Tutkimuksen perusjoukko ja otos</a:t>
            </a:r>
            <a:endParaRPr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7813C7D-FDB4-4813-B2B1-2FEAD462CA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09098" y="2318466"/>
            <a:ext cx="4389120" cy="3762294"/>
          </a:xfrm>
        </p:spPr>
        <p:txBody>
          <a:bodyPr/>
          <a:lstStyle/>
          <a:p>
            <a:pPr marL="571500" lvl="0" indent="-342900">
              <a:lnSpc>
                <a:spcPct val="100000"/>
              </a:lnSpc>
              <a:buSzPts val="1800"/>
              <a:buFont typeface="Arial" panose="020B0604020202020204" pitchFamily="34" charset="0"/>
              <a:buChar char="•"/>
            </a:pPr>
            <a:r>
              <a:rPr lang="fi-FI" sz="2400" b="1" dirty="0"/>
              <a:t>Perusjoukko</a:t>
            </a:r>
            <a:r>
              <a:rPr lang="fi-FI" sz="2000" dirty="0"/>
              <a:t> = </a:t>
            </a:r>
            <a:r>
              <a:rPr lang="fi-FI" sz="2400" dirty="0"/>
              <a:t>populaatio</a:t>
            </a:r>
          </a:p>
          <a:p>
            <a:pPr marL="971550" lvl="1" indent="-285750">
              <a:lnSpc>
                <a:spcPct val="100000"/>
              </a:lnSpc>
              <a:buSzPts val="1800"/>
              <a:buFont typeface="Courier New" panose="02070309020205020404" pitchFamily="49" charset="0"/>
              <a:buChar char="o"/>
            </a:pPr>
            <a:r>
              <a:rPr lang="fi-FI" sz="2000" dirty="0"/>
              <a:t>se väestön osa, johon tulos halutaan yleistää</a:t>
            </a:r>
          </a:p>
          <a:p>
            <a:pPr marL="571500" indent="-342900">
              <a:lnSpc>
                <a:spcPct val="100000"/>
              </a:lnSpc>
              <a:buSzPts val="1800"/>
              <a:buFont typeface="Arial" panose="020B0604020202020204" pitchFamily="34" charset="0"/>
              <a:buChar char="•"/>
            </a:pPr>
            <a:r>
              <a:rPr lang="fi-FI" sz="2400" b="1" dirty="0"/>
              <a:t>Otos</a:t>
            </a:r>
            <a:r>
              <a:rPr lang="fi-FI" sz="2400" dirty="0"/>
              <a:t> = perusjoukosta valittu joukko</a:t>
            </a:r>
          </a:p>
          <a:p>
            <a:pPr marL="1028700" lvl="1" indent="-342900">
              <a:lnSpc>
                <a:spcPct val="100000"/>
              </a:lnSpc>
              <a:buSzPts val="1800"/>
              <a:buFont typeface="Courier New" panose="02070309020205020404" pitchFamily="49" charset="0"/>
              <a:buChar char="o"/>
            </a:pPr>
            <a:r>
              <a:rPr lang="fi-FI" sz="2000" dirty="0"/>
              <a:t>merkittävästi pienempi mutta samanlainen kuin perusjoukko</a:t>
            </a: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EF22EC1-89A0-471C-B546-273738991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spcAft>
                <a:spcPts val="600"/>
              </a:spcAft>
            </a:pPr>
            <a:r>
              <a:rPr lang="en-US" kern="1200" dirty="0">
                <a:solidFill>
                  <a:schemeClr val="tx1">
                    <a:alpha val="80000"/>
                  </a:schemeClr>
                </a:solidFill>
              </a:rPr>
              <a:t>© Sanoma Pro, </a:t>
            </a:r>
            <a:r>
              <a:rPr lang="en-US" kern="1200" dirty="0" err="1">
                <a:solidFill>
                  <a:schemeClr val="tx1">
                    <a:alpha val="80000"/>
                  </a:schemeClr>
                </a:solidFill>
              </a:rPr>
              <a:t>Tekijät</a:t>
            </a:r>
            <a:r>
              <a:rPr lang="en-US" kern="1200" dirty="0">
                <a:solidFill>
                  <a:schemeClr val="tx1">
                    <a:alpha val="80000"/>
                  </a:schemeClr>
                </a:solidFill>
              </a:rPr>
              <a:t> ● </a:t>
            </a:r>
            <a:r>
              <a:rPr lang="en-US" kern="1200" dirty="0" err="1">
                <a:solidFill>
                  <a:schemeClr val="tx1">
                    <a:alpha val="80000"/>
                  </a:schemeClr>
                </a:solidFill>
              </a:rPr>
              <a:t>Mieli</a:t>
            </a:r>
            <a:r>
              <a:rPr lang="en-US" kern="1200" dirty="0">
                <a:solidFill>
                  <a:schemeClr val="tx1">
                    <a:alpha val="80000"/>
                  </a:schemeClr>
                </a:solidFill>
              </a:rPr>
              <a:t> 1 </a:t>
            </a:r>
            <a:r>
              <a:rPr lang="en-US" kern="1200" dirty="0" err="1">
                <a:solidFill>
                  <a:schemeClr val="tx1">
                    <a:alpha val="80000"/>
                  </a:schemeClr>
                </a:solidFill>
              </a:rPr>
              <a:t>Toimiva</a:t>
            </a:r>
            <a:r>
              <a:rPr lang="en-US" kern="1200" dirty="0">
                <a:solidFill>
                  <a:schemeClr val="tx1">
                    <a:alpha val="80000"/>
                  </a:schemeClr>
                </a:solidFill>
              </a:rPr>
              <a:t> ja </a:t>
            </a:r>
            <a:r>
              <a:rPr lang="en-US" kern="1200" dirty="0" err="1">
                <a:solidFill>
                  <a:schemeClr val="tx1">
                    <a:alpha val="80000"/>
                  </a:schemeClr>
                </a:solidFill>
              </a:rPr>
              <a:t>oppiva</a:t>
            </a:r>
            <a:r>
              <a:rPr lang="en-US" kern="1200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alpha val="80000"/>
                  </a:schemeClr>
                </a:solidFill>
              </a:rPr>
              <a:t>ihminen</a:t>
            </a:r>
            <a:endParaRPr lang="en-US" kern="1200" dirty="0">
              <a:solidFill>
                <a:schemeClr val="tx1">
                  <a:alpha val="80000"/>
                </a:schemeClr>
              </a:solidFill>
            </a:endParaRP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02AC4368-C6C8-4D7F-96A4-B8DC988571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8218" y="2067772"/>
            <a:ext cx="6489887" cy="31925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8a20121305_0_10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sz="4000" dirty="0"/>
              <a:t>Otoksen ja perusjoukon merkitys tutkimuksen arvioinnissa</a:t>
            </a:r>
            <a:endParaRPr sz="4000" dirty="0"/>
          </a:p>
        </p:txBody>
      </p:sp>
      <p:sp>
        <p:nvSpPr>
          <p:cNvPr id="203" name="Google Shape;203;g8a20121305_0_10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dirty="0"/>
              <a:t>Otoksen tulisi olla </a:t>
            </a:r>
            <a:r>
              <a:rPr lang="fi-FI" sz="2600" b="1" dirty="0"/>
              <a:t>edustava.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dirty="0"/>
              <a:t>Edustava otos kuvastaa perusjoukkoa, johon tutkimustulokset halutaan </a:t>
            </a:r>
            <a:r>
              <a:rPr lang="fi-FI" sz="2600" b="1" dirty="0"/>
              <a:t>yleistää.</a:t>
            </a:r>
            <a:endParaRPr sz="2600" dirty="0"/>
          </a:p>
          <a:p>
            <a:pPr marL="960120" lvl="3" indent="-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ourier New" panose="02070309020205020404" pitchFamily="49" charset="0"/>
              <a:buChar char="o"/>
            </a:pPr>
            <a:r>
              <a:rPr lang="fi-FI" sz="2000" dirty="0"/>
              <a:t>kattaa maantieteellisesti perusjoukon</a:t>
            </a:r>
          </a:p>
          <a:p>
            <a:pPr marL="960120" lvl="3" indent="-45720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Font typeface="Courier New" panose="02070309020205020404" pitchFamily="49" charset="0"/>
              <a:buChar char="o"/>
            </a:pPr>
            <a:r>
              <a:rPr lang="fi-FI" sz="2000" dirty="0"/>
              <a:t>ottaa huomioon sukupuolijakauman</a:t>
            </a:r>
            <a:endParaRPr sz="2000"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fi-FI" sz="2600" dirty="0"/>
              <a:t>Liian pieni otos voi johtaa vääriin johtopäätöksiin.</a:t>
            </a: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29C99F1-849B-4939-89D7-2D5ACDAD1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8a20121305_0_10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sz="4000" dirty="0"/>
              <a:t>Otoksen ja perusjoukon merkitys tutkimuksen arvioinnissa: WEIRD-ilmiö</a:t>
            </a:r>
            <a:endParaRPr sz="4000" dirty="0"/>
          </a:p>
        </p:txBody>
      </p:sp>
      <p:sp>
        <p:nvSpPr>
          <p:cNvPr id="209" name="Google Shape;209;g8a20121305_0_10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fi-FI" sz="2600" b="1" dirty="0"/>
              <a:t>WEIRD-ilmiö =</a:t>
            </a:r>
            <a:r>
              <a:rPr lang="fi-FI" sz="2600" dirty="0"/>
              <a:t> tutkimustietoa on kerätty vain tietyistä </a:t>
            </a:r>
            <a:r>
              <a:rPr lang="fi-FI" sz="2600" b="1" dirty="0"/>
              <a:t>kulttuuriympäristöistä</a:t>
            </a:r>
            <a:r>
              <a:rPr lang="fi-FI" sz="2600" dirty="0"/>
              <a:t>, pääasiassa Pohjois-Amerikasta ja Euroopasta.</a:t>
            </a: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600"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fi-FI" sz="2600" dirty="0"/>
              <a:t>Ongelmia:</a:t>
            </a:r>
          </a:p>
          <a:p>
            <a: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Courier New" panose="02070309020205020404" pitchFamily="49" charset="0"/>
              <a:buChar char="o"/>
            </a:pPr>
            <a:r>
              <a:rPr lang="fi-FI" sz="2000" dirty="0"/>
              <a:t> Onko otos tarpeeksi </a:t>
            </a:r>
            <a:r>
              <a:rPr lang="fi-FI" sz="2000" b="1" dirty="0"/>
              <a:t>edustava</a:t>
            </a:r>
            <a:r>
              <a:rPr lang="fi-FI" sz="2000" dirty="0"/>
              <a:t> suhteessa perusjoukkoon?</a:t>
            </a:r>
          </a:p>
          <a:p>
            <a:pPr lvl="2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Courier New" panose="02070309020205020404" pitchFamily="49" charset="0"/>
              <a:buChar char="o"/>
            </a:pPr>
            <a:r>
              <a:rPr lang="fi-FI" sz="2000" dirty="0"/>
              <a:t> Voidaanko sen perusteella tehdä esimerkiksi maailmanlaajuisia </a:t>
            </a:r>
            <a:r>
              <a:rPr lang="fi-FI" sz="2000" b="1" dirty="0"/>
              <a:t>yleistyksiä</a:t>
            </a:r>
            <a:r>
              <a:rPr lang="fi-FI" sz="2000" dirty="0"/>
              <a:t>?</a:t>
            </a:r>
            <a:endParaRPr sz="2000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F3775787-C6F4-4B6C-91D9-B7310859D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CEEEB9C1D3AA49A56AB9E1A0BED2AD" ma:contentTypeVersion="13" ma:contentTypeDescription="Create a new document." ma:contentTypeScope="" ma:versionID="96a01f2e3f38f893304570b89730cb6d">
  <xsd:schema xmlns:xsd="http://www.w3.org/2001/XMLSchema" xmlns:xs="http://www.w3.org/2001/XMLSchema" xmlns:p="http://schemas.microsoft.com/office/2006/metadata/properties" xmlns:ns3="8113aae3-ea75-4c63-bfc3-407a73240c9d" xmlns:ns4="cdef8070-e40d-4397-9c21-aeb6781712b1" targetNamespace="http://schemas.microsoft.com/office/2006/metadata/properties" ma:root="true" ma:fieldsID="bed0a401cdb128dcbb2d0f0602686380" ns3:_="" ns4:_="">
    <xsd:import namespace="8113aae3-ea75-4c63-bfc3-407a73240c9d"/>
    <xsd:import namespace="cdef8070-e40d-4397-9c21-aeb6781712b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13aae3-ea75-4c63-bfc3-407a73240c9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ef8070-e40d-4397-9c21-aeb6781712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C11B070-6A84-4206-BAB1-1D372EBB13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13aae3-ea75-4c63-bfc3-407a73240c9d"/>
    <ds:schemaRef ds:uri="cdef8070-e40d-4397-9c21-aeb6781712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4AA5228-B8BB-4DD0-BFAE-CA50B83A340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113aae3-ea75-4c63-bfc3-407a73240c9d"/>
    <ds:schemaRef ds:uri="http://schemas.microsoft.com/office/2006/documentManagement/types"/>
    <ds:schemaRef ds:uri="http://schemas.microsoft.com/office/2006/metadata/properties"/>
    <ds:schemaRef ds:uri="cdef8070-e40d-4397-9c21-aeb6781712b1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D5F814D-43B9-4ECB-B8F2-47A2507BBC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463</Words>
  <Application>Microsoft Office PowerPoint</Application>
  <PresentationFormat>Laajakuva</PresentationFormat>
  <Paragraphs>87</Paragraphs>
  <Slides>12</Slides>
  <Notes>12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9" baseType="lpstr">
      <vt:lpstr>Arial</vt:lpstr>
      <vt:lpstr>Calibri</vt:lpstr>
      <vt:lpstr>Courier New</vt:lpstr>
      <vt:lpstr>Tw Cen MT</vt:lpstr>
      <vt:lpstr>Tw Cen MT Condensed</vt:lpstr>
      <vt:lpstr>Wingdings 3</vt:lpstr>
      <vt:lpstr>Integraali</vt:lpstr>
      <vt:lpstr>2. Psykologia tieteenä</vt:lpstr>
      <vt:lpstr>Arkitieto ja tieteellinen tieto</vt:lpstr>
      <vt:lpstr>Tieteellisen tiedon tuntomerkit</vt:lpstr>
      <vt:lpstr>Tieteellisen tutkimuksen prosessi</vt:lpstr>
      <vt:lpstr>Tieteellisen tutkimuksen vaiheet</vt:lpstr>
      <vt:lpstr>Tutkittavan ongelman muotoileminen</vt:lpstr>
      <vt:lpstr>Tutkimuksen perusjoukko ja otos</vt:lpstr>
      <vt:lpstr>Otoksen ja perusjoukon merkitys tutkimuksen arvioinnissa</vt:lpstr>
      <vt:lpstr>Otoksen ja perusjoukon merkitys tutkimuksen arvioinnissa: WEIRD-ilmiö</vt:lpstr>
      <vt:lpstr>Tulokset ja niistä tehdyt johtopäätökset</vt:lpstr>
      <vt:lpstr>Psykologisen tutkimuksen eettiset periaatteet</vt:lpstr>
      <vt:lpstr>Eläimet psykologian tutkimuksissa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Psykologia tieteenä</dc:title>
  <dc:creator>Mari Purola</dc:creator>
  <cp:lastModifiedBy>Marja Valkama</cp:lastModifiedBy>
  <cp:revision>3</cp:revision>
  <dcterms:created xsi:type="dcterms:W3CDTF">2020-09-17T06:19:12Z</dcterms:created>
  <dcterms:modified xsi:type="dcterms:W3CDTF">2022-08-15T06:52:50Z</dcterms:modified>
</cp:coreProperties>
</file>