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5"/>
  </p:notesMasterIdLst>
  <p:sldIdLst>
    <p:sldId id="257" r:id="rId5"/>
    <p:sldId id="273" r:id="rId6"/>
    <p:sldId id="278" r:id="rId7"/>
    <p:sldId id="284" r:id="rId8"/>
    <p:sldId id="279" r:id="rId9"/>
    <p:sldId id="285" r:id="rId10"/>
    <p:sldId id="286" r:id="rId11"/>
    <p:sldId id="288" r:id="rId12"/>
    <p:sldId id="290" r:id="rId13"/>
    <p:sldId id="28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4B7DAA-F088-4FD2-8B1A-E9E20974DCF2}" v="1" dt="2020-10-19T09:38:12.0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82"/>
  </p:normalViewPr>
  <p:slideViewPr>
    <p:cSldViewPr snapToGrid="0" snapToObjects="1">
      <p:cViewPr varScale="1">
        <p:scale>
          <a:sx n="122" d="100"/>
          <a:sy n="122" d="100"/>
        </p:scale>
        <p:origin x="11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 Purola" userId="e3225e4c-68f7-4c12-bf7e-43dbe7929f7a" providerId="ADAL" clId="{8CB2F82F-D3BC-4855-A131-3C2489460DF9}"/>
    <pc:docChg chg="custSel modSld">
      <pc:chgData name="Mari Purola" userId="e3225e4c-68f7-4c12-bf7e-43dbe7929f7a" providerId="ADAL" clId="{8CB2F82F-D3BC-4855-A131-3C2489460DF9}" dt="2020-09-29T13:53:13.137" v="287" actId="20577"/>
      <pc:docMkLst>
        <pc:docMk/>
      </pc:docMkLst>
      <pc:sldChg chg="modSp">
        <pc:chgData name="Mari Purola" userId="e3225e4c-68f7-4c12-bf7e-43dbe7929f7a" providerId="ADAL" clId="{8CB2F82F-D3BC-4855-A131-3C2489460DF9}" dt="2020-09-29T13:44:04.873" v="39" actId="20577"/>
        <pc:sldMkLst>
          <pc:docMk/>
          <pc:sldMk cId="3481037944" sldId="273"/>
        </pc:sldMkLst>
        <pc:spChg chg="mod">
          <ac:chgData name="Mari Purola" userId="e3225e4c-68f7-4c12-bf7e-43dbe7929f7a" providerId="ADAL" clId="{8CB2F82F-D3BC-4855-A131-3C2489460DF9}" dt="2020-09-29T13:44:04.873" v="39" actId="20577"/>
          <ac:spMkLst>
            <pc:docMk/>
            <pc:sldMk cId="3481037944" sldId="273"/>
            <ac:spMk id="3" creationId="{C7AF6B91-B391-F44D-96F5-7426B57E1313}"/>
          </ac:spMkLst>
        </pc:spChg>
      </pc:sldChg>
      <pc:sldChg chg="modSp">
        <pc:chgData name="Mari Purola" userId="e3225e4c-68f7-4c12-bf7e-43dbe7929f7a" providerId="ADAL" clId="{8CB2F82F-D3BC-4855-A131-3C2489460DF9}" dt="2020-09-29T13:45:25.737" v="78" actId="20577"/>
        <pc:sldMkLst>
          <pc:docMk/>
          <pc:sldMk cId="1578737838" sldId="278"/>
        </pc:sldMkLst>
        <pc:spChg chg="mod">
          <ac:chgData name="Mari Purola" userId="e3225e4c-68f7-4c12-bf7e-43dbe7929f7a" providerId="ADAL" clId="{8CB2F82F-D3BC-4855-A131-3C2489460DF9}" dt="2020-09-29T13:45:25.737" v="78" actId="20577"/>
          <ac:spMkLst>
            <pc:docMk/>
            <pc:sldMk cId="1578737838" sldId="278"/>
            <ac:spMk id="3" creationId="{C7AF6B91-B391-F44D-96F5-7426B57E1313}"/>
          </ac:spMkLst>
        </pc:spChg>
      </pc:sldChg>
      <pc:sldChg chg="modSp">
        <pc:chgData name="Mari Purola" userId="e3225e4c-68f7-4c12-bf7e-43dbe7929f7a" providerId="ADAL" clId="{8CB2F82F-D3BC-4855-A131-3C2489460DF9}" dt="2020-09-29T13:53:13.137" v="287" actId="20577"/>
        <pc:sldMkLst>
          <pc:docMk/>
          <pc:sldMk cId="1173940904" sldId="279"/>
        </pc:sldMkLst>
        <pc:spChg chg="mod">
          <ac:chgData name="Mari Purola" userId="e3225e4c-68f7-4c12-bf7e-43dbe7929f7a" providerId="ADAL" clId="{8CB2F82F-D3BC-4855-A131-3C2489460DF9}" dt="2020-09-29T13:53:13.137" v="287" actId="20577"/>
          <ac:spMkLst>
            <pc:docMk/>
            <pc:sldMk cId="1173940904" sldId="279"/>
            <ac:spMk id="3" creationId="{99AECD56-0D28-9D4D-AE1A-8969D8AAB670}"/>
          </ac:spMkLst>
        </pc:spChg>
      </pc:sldChg>
      <pc:sldChg chg="modSp">
        <pc:chgData name="Mari Purola" userId="e3225e4c-68f7-4c12-bf7e-43dbe7929f7a" providerId="ADAL" clId="{8CB2F82F-D3BC-4855-A131-3C2489460DF9}" dt="2020-09-29T13:47:10.039" v="114" actId="20577"/>
        <pc:sldMkLst>
          <pc:docMk/>
          <pc:sldMk cId="856666886" sldId="285"/>
        </pc:sldMkLst>
        <pc:spChg chg="mod">
          <ac:chgData name="Mari Purola" userId="e3225e4c-68f7-4c12-bf7e-43dbe7929f7a" providerId="ADAL" clId="{8CB2F82F-D3BC-4855-A131-3C2489460DF9}" dt="2020-09-29T13:47:10.039" v="114" actId="20577"/>
          <ac:spMkLst>
            <pc:docMk/>
            <pc:sldMk cId="856666886" sldId="285"/>
            <ac:spMk id="3" creationId="{8851C319-AD29-ED4D-95D0-949066588640}"/>
          </ac:spMkLst>
        </pc:spChg>
      </pc:sldChg>
      <pc:sldChg chg="modSp">
        <pc:chgData name="Mari Purola" userId="e3225e4c-68f7-4c12-bf7e-43dbe7929f7a" providerId="ADAL" clId="{8CB2F82F-D3BC-4855-A131-3C2489460DF9}" dt="2020-09-29T13:49:04.806" v="148" actId="20577"/>
        <pc:sldMkLst>
          <pc:docMk/>
          <pc:sldMk cId="3772784440" sldId="286"/>
        </pc:sldMkLst>
        <pc:spChg chg="mod">
          <ac:chgData name="Mari Purola" userId="e3225e4c-68f7-4c12-bf7e-43dbe7929f7a" providerId="ADAL" clId="{8CB2F82F-D3BC-4855-A131-3C2489460DF9}" dt="2020-09-29T13:49:04.806" v="148" actId="20577"/>
          <ac:spMkLst>
            <pc:docMk/>
            <pc:sldMk cId="3772784440" sldId="286"/>
            <ac:spMk id="3" creationId="{AE0CED80-BE76-D140-AA69-BA2FD5FD69A8}"/>
          </ac:spMkLst>
        </pc:spChg>
      </pc:sldChg>
      <pc:sldChg chg="modSp">
        <pc:chgData name="Mari Purola" userId="e3225e4c-68f7-4c12-bf7e-43dbe7929f7a" providerId="ADAL" clId="{8CB2F82F-D3BC-4855-A131-3C2489460DF9}" dt="2020-09-29T13:53:02.267" v="285" actId="20577"/>
        <pc:sldMkLst>
          <pc:docMk/>
          <pc:sldMk cId="3498297511" sldId="288"/>
        </pc:sldMkLst>
        <pc:spChg chg="mod">
          <ac:chgData name="Mari Purola" userId="e3225e4c-68f7-4c12-bf7e-43dbe7929f7a" providerId="ADAL" clId="{8CB2F82F-D3BC-4855-A131-3C2489460DF9}" dt="2020-09-29T13:53:02.267" v="285" actId="20577"/>
          <ac:spMkLst>
            <pc:docMk/>
            <pc:sldMk cId="3498297511" sldId="288"/>
            <ac:spMk id="3" creationId="{05492CA8-C501-6549-9F55-BC6DBE227471}"/>
          </ac:spMkLst>
        </pc:spChg>
      </pc:sldChg>
      <pc:sldChg chg="modSp">
        <pc:chgData name="Mari Purola" userId="e3225e4c-68f7-4c12-bf7e-43dbe7929f7a" providerId="ADAL" clId="{8CB2F82F-D3BC-4855-A131-3C2489460DF9}" dt="2020-09-29T13:52:52.516" v="283" actId="20577"/>
        <pc:sldMkLst>
          <pc:docMk/>
          <pc:sldMk cId="3278622389" sldId="289"/>
        </pc:sldMkLst>
        <pc:spChg chg="mod">
          <ac:chgData name="Mari Purola" userId="e3225e4c-68f7-4c12-bf7e-43dbe7929f7a" providerId="ADAL" clId="{8CB2F82F-D3BC-4855-A131-3C2489460DF9}" dt="2020-09-29T13:52:52.516" v="283" actId="20577"/>
          <ac:spMkLst>
            <pc:docMk/>
            <pc:sldMk cId="3278622389" sldId="289"/>
            <ac:spMk id="3" creationId="{14835C2B-6DFB-2949-8D8B-60FE451A0C88}"/>
          </ac:spMkLst>
        </pc:spChg>
      </pc:sldChg>
    </pc:docChg>
  </pc:docChgLst>
  <pc:docChgLst>
    <pc:chgData name="Mari Purola" userId="e3225e4c-68f7-4c12-bf7e-43dbe7929f7a" providerId="ADAL" clId="{BD4B7DAA-F088-4FD2-8B1A-E9E20974DCF2}"/>
    <pc:docChg chg="custSel delSld modSld">
      <pc:chgData name="Mari Purola" userId="e3225e4c-68f7-4c12-bf7e-43dbe7929f7a" providerId="ADAL" clId="{BD4B7DAA-F088-4FD2-8B1A-E9E20974DCF2}" dt="2020-10-19T11:36:21.999" v="14" actId="20577"/>
      <pc:docMkLst>
        <pc:docMk/>
      </pc:docMkLst>
      <pc:sldChg chg="addSp delSp modSp">
        <pc:chgData name="Mari Purola" userId="e3225e4c-68f7-4c12-bf7e-43dbe7929f7a" providerId="ADAL" clId="{BD4B7DAA-F088-4FD2-8B1A-E9E20974DCF2}" dt="2020-10-19T09:38:15.271" v="2" actId="14100"/>
        <pc:sldMkLst>
          <pc:docMk/>
          <pc:sldMk cId="2682798595" sldId="257"/>
        </pc:sldMkLst>
        <pc:picChg chg="del">
          <ac:chgData name="Mari Purola" userId="e3225e4c-68f7-4c12-bf7e-43dbe7929f7a" providerId="ADAL" clId="{BD4B7DAA-F088-4FD2-8B1A-E9E20974DCF2}" dt="2020-10-19T09:38:10.973" v="0" actId="478"/>
          <ac:picMkLst>
            <pc:docMk/>
            <pc:sldMk cId="2682798595" sldId="257"/>
            <ac:picMk id="5" creationId="{0E6E1CB7-3AD3-4EFA-86DB-FCCDC7005873}"/>
          </ac:picMkLst>
        </pc:picChg>
        <pc:picChg chg="add mod">
          <ac:chgData name="Mari Purola" userId="e3225e4c-68f7-4c12-bf7e-43dbe7929f7a" providerId="ADAL" clId="{BD4B7DAA-F088-4FD2-8B1A-E9E20974DCF2}" dt="2020-10-19T09:38:15.271" v="2" actId="14100"/>
          <ac:picMkLst>
            <pc:docMk/>
            <pc:sldMk cId="2682798595" sldId="257"/>
            <ac:picMk id="8" creationId="{55702C29-E394-4DD9-8AA0-9B4640B9557D}"/>
          </ac:picMkLst>
        </pc:picChg>
      </pc:sldChg>
      <pc:sldChg chg="modSp">
        <pc:chgData name="Mari Purola" userId="e3225e4c-68f7-4c12-bf7e-43dbe7929f7a" providerId="ADAL" clId="{BD4B7DAA-F088-4FD2-8B1A-E9E20974DCF2}" dt="2020-10-19T11:36:21.999" v="14" actId="20577"/>
        <pc:sldMkLst>
          <pc:docMk/>
          <pc:sldMk cId="1280121323" sldId="284"/>
        </pc:sldMkLst>
        <pc:spChg chg="mod">
          <ac:chgData name="Mari Purola" userId="e3225e4c-68f7-4c12-bf7e-43dbe7929f7a" providerId="ADAL" clId="{BD4B7DAA-F088-4FD2-8B1A-E9E20974DCF2}" dt="2020-10-19T11:36:21.999" v="14" actId="20577"/>
          <ac:spMkLst>
            <pc:docMk/>
            <pc:sldMk cId="1280121323" sldId="284"/>
            <ac:spMk id="3" creationId="{C7AF6B91-B391-F44D-96F5-7426B57E1313}"/>
          </ac:spMkLst>
        </pc:spChg>
      </pc:sldChg>
      <pc:sldChg chg="del">
        <pc:chgData name="Mari Purola" userId="e3225e4c-68f7-4c12-bf7e-43dbe7929f7a" providerId="ADAL" clId="{BD4B7DAA-F088-4FD2-8B1A-E9E20974DCF2}" dt="2020-10-19T11:35:56.168" v="3" actId="47"/>
        <pc:sldMkLst>
          <pc:docMk/>
          <pc:sldMk cId="2443812419" sldId="28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B0999A-E90B-49DD-9521-F579914F4E66}" type="datetimeFigureOut">
              <a:rPr lang="fi-FI" smtClean="0"/>
              <a:t>7.10.2022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714F5-1BA8-4147-AB0E-893F9821E3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8483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23574BE-A085-4B0D-BB6F-C9FE7AE2DBBF}" type="datetime1">
              <a:rPr lang="fi-FI" smtClean="0"/>
              <a:t>7.10.2022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86BE-6D23-2040-9B65-F51D4F6D7F90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6839826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74BE-A085-4B0D-BB6F-C9FE7AE2DBBF}" type="datetime1">
              <a:rPr lang="fi-FI" smtClean="0"/>
              <a:t>7.10.2022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86BE-6D23-2040-9B65-F51D4F6D7F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1183280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74BE-A085-4B0D-BB6F-C9FE7AE2DBBF}" type="datetime1">
              <a:rPr lang="fi-FI" smtClean="0"/>
              <a:t>7.10.2022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86BE-6D23-2040-9B65-F51D4F6D7F90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552639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74BE-A085-4B0D-BB6F-C9FE7AE2DBBF}" type="datetime1">
              <a:rPr lang="fi-FI" smtClean="0"/>
              <a:t>7.10.2022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86BE-6D23-2040-9B65-F51D4F6D7F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2412401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74BE-A085-4B0D-BB6F-C9FE7AE2DBBF}" type="datetime1">
              <a:rPr lang="fi-FI" smtClean="0"/>
              <a:t>7.10.2022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86BE-6D23-2040-9B65-F51D4F6D7F90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0564733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74BE-A085-4B0D-BB6F-C9FE7AE2DBBF}" type="datetime1">
              <a:rPr lang="fi-FI" smtClean="0"/>
              <a:t>7.10.2022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86BE-6D23-2040-9B65-F51D4F6D7F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7895265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74BE-A085-4B0D-BB6F-C9FE7AE2DBBF}" type="datetime1">
              <a:rPr lang="fi-FI" smtClean="0"/>
              <a:t>7.10.2022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86BE-6D23-2040-9B65-F51D4F6D7F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3265666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74BE-A085-4B0D-BB6F-C9FE7AE2DBBF}" type="datetime1">
              <a:rPr lang="fi-FI" smtClean="0"/>
              <a:t>7.10.2022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86BE-6D23-2040-9B65-F51D4F6D7F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7520298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74BE-A085-4B0D-BB6F-C9FE7AE2DBBF}" type="datetime1">
              <a:rPr lang="fi-FI" smtClean="0"/>
              <a:t>7.10.2022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86BE-6D23-2040-9B65-F51D4F6D7F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7462025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74BE-A085-4B0D-BB6F-C9FE7AE2DBBF}" type="datetime1">
              <a:rPr lang="fi-FI" smtClean="0"/>
              <a:t>7.10.2022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86BE-6D23-2040-9B65-F51D4F6D7F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0474070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74BE-A085-4B0D-BB6F-C9FE7AE2DBBF}" type="datetime1">
              <a:rPr lang="fi-FI" smtClean="0"/>
              <a:t>7.10.2022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86BE-6D23-2040-9B65-F51D4F6D7F90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2664540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23574BE-A085-4B0D-BB6F-C9FE7AE2DBBF}" type="datetime1">
              <a:rPr lang="fi-FI" smtClean="0"/>
              <a:t>7.10.2022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1C086BE-6D23-2040-9B65-F51D4F6D7F90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0357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PtXxzeHR2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640080"/>
            <a:ext cx="6293689" cy="3652405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10.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Mitä</a:t>
            </a: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oppiminen</a:t>
            </a: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on?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71524" y="4460708"/>
            <a:ext cx="6280299" cy="1753175"/>
          </a:xfrm>
        </p:spPr>
        <p:txBody>
          <a:bodyPr anchor="t">
            <a:normAutofit/>
          </a:bodyPr>
          <a:lstStyle/>
          <a:p>
            <a:endParaRPr lang="en-US" sz="16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65C5665-83B4-4AC6-A380-339CA7215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/>
              <a:t>© Sanoma Pro, Tekijät ● Mieli 1 Toimiva ja oppiva ihminen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55702C29-E394-4DD9-8AA0-9B4640B955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865" y="2539048"/>
            <a:ext cx="4631554" cy="1753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798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FCB2D-32EA-EF41-BDC6-676D92303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Tavoitteellinen ja tietoinen oppiminen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35C2B-6DFB-2949-8D8B-60FE451A0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tiedonkäsittelyn toiminnot keskeisessä roolissa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tavoitteena on siirtää tieto tai taito osaksi säilömuistia ja pystyä palauttamaan se tietoiseen käsittelyyn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työmuistin </a:t>
            </a:r>
            <a:r>
              <a:rPr lang="fi-FI" dirty="0"/>
              <a:t>rajoitteet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tahdonalainen tarkkaavaisuus =</a:t>
            </a:r>
            <a:r>
              <a:rPr lang="fi-FI" dirty="0"/>
              <a:t> tietoisesti ohjattu tarkkaavaisuus, kiinnitetään opiskeltavaan asiaan.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ffectLst/>
              </a:rPr>
              <a:t> tahaton tarkkaavaisuus</a:t>
            </a:r>
            <a:r>
              <a:rPr lang="fi-FI" b="1" dirty="0"/>
              <a:t> = </a:t>
            </a:r>
            <a:r>
              <a:rPr lang="fi-FI" dirty="0">
                <a:effectLst/>
              </a:rPr>
              <a:t>automaattisesti ohjautuva tarkkaavaisuus, voi heikentää oppimista</a:t>
            </a: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1AEE576-B777-454C-9618-13709911E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3278622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CB5D9-CB29-E64D-96DF-EB1715E6F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Oppimista tapahtuu joka päivä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F6B91-B391-F44D-96F5-7426B57E1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sz="2800" b="1" dirty="0"/>
              <a:t> oppiminen</a:t>
            </a:r>
            <a:r>
              <a:rPr lang="fi-FI" sz="2800" dirty="0"/>
              <a:t> = toiminnan suhteellisen pysyvä muutos, perustuu kokemukseen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400" dirty="0"/>
              <a:t> ihmislajin perustava ominaisuus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400" dirty="0"/>
              <a:t> ihminen pystyy mukautumaan erilaisiin ympäristöihin ja tilanteisiin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B2B9DFF-A17A-4DE2-A2D7-AA92BFCD9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3481037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CB5D9-CB29-E64D-96DF-EB1715E6F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Plastisuus eli muovautuvuus mahdollistaa oppimisen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F6B91-B391-F44D-96F5-7426B57E1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oppiminen perustuu aivojen toimintaan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uusi tieto ja uudet taidot muovaavat aivoja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aina kun opimme uutta, hermosolujen yhteyksistä muodostuvien hermoverkkojen toiminta muovautuu: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yhteydet vahvistuvat, karsiutuvat tai uusia yhteyksiä syntyy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aivojen </a:t>
            </a:r>
            <a:r>
              <a:rPr lang="fi-FI" b="1" dirty="0"/>
              <a:t>plastisuus</a:t>
            </a:r>
            <a:r>
              <a:rPr lang="fi-FI" dirty="0"/>
              <a:t> on suurimmillaan lapsuudessa ja nuoruudessa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herkkyyskausi </a:t>
            </a:r>
            <a:r>
              <a:rPr lang="fi-FI" dirty="0"/>
              <a:t>= ikävaihe, jossa tietyn asian oppiminen on otollista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plastisuus säilyy koko ihmisen elämän ajan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7C993F2-ACF6-45EA-8B1F-126086D1A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157873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CB5D9-CB29-E64D-96DF-EB1715E6F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Aivoalueet ja oppiminen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F6B91-B391-F44D-96F5-7426B57E1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Otsalohkot:</a:t>
            </a:r>
            <a:r>
              <a:rPr lang="fi-FI" dirty="0"/>
              <a:t> tärkeitä muistitoimintojen, kuten työmuistin toiminnan kannalta.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Hippokampus </a:t>
            </a:r>
            <a:r>
              <a:rPr lang="fi-FI" dirty="0"/>
              <a:t>ja sen läheiset aivoalueet: tärkeitä tietoisten muistojen kannalta.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Pikkuaivot: </a:t>
            </a:r>
            <a:r>
              <a:rPr lang="fi-FI" dirty="0"/>
              <a:t>taitoihin liittyvien ei-tietoisten muistojen </a:t>
            </a:r>
            <a:r>
              <a:rPr lang="fi-FI" dirty="0" err="1"/>
              <a:t>mieleenpainaminen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Mantelitumake: </a:t>
            </a:r>
            <a:r>
              <a:rPr lang="fi-FI" dirty="0"/>
              <a:t>aktivoituu erityisesti tunnepitoisten muistojen kohdalla</a:t>
            </a:r>
          </a:p>
          <a:p>
            <a:pPr>
              <a:buFont typeface="Arial" panose="020B0604020202020204" pitchFamily="34" charset="0"/>
              <a:buChar char="•"/>
            </a:pPr>
            <a:endParaRPr lang="fi-FI" dirty="0"/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A48A773-77C8-4D42-97F6-71A78D88A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1280121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0525F-A721-C847-A2D8-778918B6D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Tietoinen ja ei-tietoinen oppiminen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ECD56-0D28-9D4D-AE1A-8969D8AAB6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</a:t>
            </a:r>
            <a:r>
              <a:rPr lang="fi-FI" sz="2400" b="1" dirty="0"/>
              <a:t>tavoitteellinen oppiminen</a:t>
            </a:r>
            <a:r>
              <a:rPr lang="fi-FI" sz="2400" dirty="0"/>
              <a:t> = tietoista asioiden tai taitojen opiskelua, esim. kokeeseen lukeminen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tahaton oppiminen</a:t>
            </a:r>
            <a:r>
              <a:rPr lang="fi-FI" sz="2400" dirty="0"/>
              <a:t> = tapahtuu ilman, että ihminen tietoisesti yrittää oppia asiaa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sz="2000" dirty="0"/>
              <a:t> usein ei-tietoista, mutta voimme myös tulla siitä tietoiseksi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48E1C5D-0C74-42B5-A247-CD00F6EC2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1173940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B319-67B2-734C-BA9B-1E3CDDC52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Habituaatio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1C319-AD29-ED4D-95D0-949066588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tahatonta oppimista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totutaan toistuvasti samanlaisina esiintyviin ympäristön ärsykkeisiin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reagointi johonkin toistuvaan ärsykkeeseen heikkenee eikä siihen kiinnitetä enää jonkin ajan päästä huomiota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B112D25-F8F7-413A-860B-468405644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856666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64752-367D-F649-B3A2-C9A1164AC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Klassinen </a:t>
            </a:r>
            <a:r>
              <a:rPr lang="fi-FI" smtClean="0"/>
              <a:t>ehdollistuminen </a:t>
            </a:r>
            <a:br>
              <a:rPr lang="fi-FI" smtClean="0"/>
            </a:br>
            <a:r>
              <a:rPr lang="fi-FI" smtClean="0"/>
              <a:t>(Pavlovin koirakoe)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CED80-BE76-D140-AA69-BA2FD5FD6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tahatonta oppimista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opitaan yhdistämään ärsykkeen aiheuttama reaktio toiseen, alun perin neutraaliin ärsykkeeseen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ehdoton ärsyke </a:t>
            </a:r>
            <a:r>
              <a:rPr lang="fi-FI" dirty="0"/>
              <a:t>= asia, joka tuottaa </a:t>
            </a:r>
            <a:r>
              <a:rPr lang="fi-FI" b="1" dirty="0"/>
              <a:t>ehdottoman reaktion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neutraali ärsyke </a:t>
            </a:r>
            <a:r>
              <a:rPr lang="fi-FI" dirty="0"/>
              <a:t>voi muuttua ehdolliseksi ärsykkeeksi, kun esiintyy tarpeeksi monta kertaa ehdottoman ärsykkeen kanssa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ehdollinen ärsyke </a:t>
            </a:r>
            <a:r>
              <a:rPr lang="fi-FI" dirty="0"/>
              <a:t>tuottaa oppimisen myötä ehdollisen reaktion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ehdollistuminen ei ole pysyvä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1328120-9877-4667-B674-0718078E3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3772784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F84CB-D48D-A84A-B36C-10C031ED7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Välineellinen ehdollistuminen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92CA8-C501-6549-9F55-BC6DBE227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opitaan käyttäytymisen seurauksista</a:t>
            </a:r>
            <a:endParaRPr lang="fi-FI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B. F. Skinner 1900-luvun alkupuoliskolla, behavioristit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vahvistaminen: </a:t>
            </a:r>
            <a:r>
              <a:rPr lang="fi-FI" dirty="0"/>
              <a:t>palkitseminen lisää toiminnan todennäköisyyttä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positiivinen vahvistaja on mielihyvää tuottava asia (esimerkiksi palkinto).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negatiivinen vahvistaja on asia, jota pyritään välttämään (esimerkiksi riita ystävän kanssa)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rankaiseminen</a:t>
            </a:r>
            <a:r>
              <a:rPr lang="fi-FI" dirty="0"/>
              <a:t> tarkoittaa toiminnan ohjaamista kielteisten seurausten avulla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poistetaan positiivinen vahvistaja tai lisätään negatiivista vahvistajaa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Positiivinen vahvistaminen on rankaisemista tehokkaampaa.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B66693B-ADE8-42CB-8115-3C3A0A3A5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349829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Ehdollistuminen video (6 min)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© Sanoma Pro, Tekijät ● Mieli 1 Toimiva ja oppiva ihminen</a:t>
            </a:r>
            <a:endParaRPr lang="fi-FI"/>
          </a:p>
        </p:txBody>
      </p:sp>
      <p:sp>
        <p:nvSpPr>
          <p:cNvPr id="5" name="AutoShape 2" descr="Bandura and Bobo – Association for Psychological Science – APS"/>
          <p:cNvSpPr>
            <a:spLocks noGrp="1" noChangeAspect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www.youtube.com/watch?v=BPtXxzeHR2U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8954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CEEEB9C1D3AA49A56AB9E1A0BED2AD" ma:contentTypeVersion="13" ma:contentTypeDescription="Create a new document." ma:contentTypeScope="" ma:versionID="96a01f2e3f38f893304570b89730cb6d">
  <xsd:schema xmlns:xsd="http://www.w3.org/2001/XMLSchema" xmlns:xs="http://www.w3.org/2001/XMLSchema" xmlns:p="http://schemas.microsoft.com/office/2006/metadata/properties" xmlns:ns3="8113aae3-ea75-4c63-bfc3-407a73240c9d" xmlns:ns4="cdef8070-e40d-4397-9c21-aeb6781712b1" targetNamespace="http://schemas.microsoft.com/office/2006/metadata/properties" ma:root="true" ma:fieldsID="bed0a401cdb128dcbb2d0f0602686380" ns3:_="" ns4:_="">
    <xsd:import namespace="8113aae3-ea75-4c63-bfc3-407a73240c9d"/>
    <xsd:import namespace="cdef8070-e40d-4397-9c21-aeb6781712b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13aae3-ea75-4c63-bfc3-407a73240c9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ef8070-e40d-4397-9c21-aeb6781712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D334B5C-8D38-4B28-8E16-55091641AD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13aae3-ea75-4c63-bfc3-407a73240c9d"/>
    <ds:schemaRef ds:uri="cdef8070-e40d-4397-9c21-aeb6781712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D049FD3-5604-4B3D-BB73-184232264D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644F8C-964C-4705-BE77-FE987FE0ABE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8113aae3-ea75-4c63-bfc3-407a73240c9d"/>
    <ds:schemaRef ds:uri="http://purl.org/dc/elements/1.1/"/>
    <ds:schemaRef ds:uri="http://schemas.microsoft.com/office/2006/metadata/properties"/>
    <ds:schemaRef ds:uri="cdef8070-e40d-4397-9c21-aeb6781712b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514</TotalTime>
  <Words>518</Words>
  <Application>Microsoft Office PowerPoint</Application>
  <PresentationFormat>Laajakuva</PresentationFormat>
  <Paragraphs>60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7" baseType="lpstr">
      <vt:lpstr>Arial</vt:lpstr>
      <vt:lpstr>Calibri</vt:lpstr>
      <vt:lpstr>Courier New</vt:lpstr>
      <vt:lpstr>Tw Cen MT</vt:lpstr>
      <vt:lpstr>Tw Cen MT Condensed</vt:lpstr>
      <vt:lpstr>Wingdings 3</vt:lpstr>
      <vt:lpstr>Integraali</vt:lpstr>
      <vt:lpstr>10. Mitä oppiminen on?</vt:lpstr>
      <vt:lpstr>Oppimista tapahtuu joka päivä </vt:lpstr>
      <vt:lpstr>Plastisuus eli muovautuvuus mahdollistaa oppimisen</vt:lpstr>
      <vt:lpstr>Aivoalueet ja oppiminen</vt:lpstr>
      <vt:lpstr>Tietoinen ja ei-tietoinen oppiminen</vt:lpstr>
      <vt:lpstr>Habituaatio</vt:lpstr>
      <vt:lpstr>Klassinen ehdollistuminen  (Pavlovin koirakoe)</vt:lpstr>
      <vt:lpstr>Välineellinen ehdollistuminen</vt:lpstr>
      <vt:lpstr>Ehdollistuminen video (6 min)</vt:lpstr>
      <vt:lpstr>Tavoitteellinen ja tietoinen oppiminen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 Mitä oppiminen on?</dc:title>
  <dc:creator>Vesa Åhs</dc:creator>
  <cp:lastModifiedBy>Marja Valkama</cp:lastModifiedBy>
  <cp:revision>12</cp:revision>
  <dcterms:created xsi:type="dcterms:W3CDTF">2020-06-23T10:53:47Z</dcterms:created>
  <dcterms:modified xsi:type="dcterms:W3CDTF">2022-10-07T09:23:03Z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0x01010016CEEEB9C1D3AA49A56AB9E1A0BED2AD</vt:lpwstr>
  </property>
</Properties>
</file>