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hWg34mgO2S9t23rter7IcMILnj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0D014-62EC-4F4F-AD3C-213484ADB724}" v="5" dt="2020-10-19T11:20:44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customschemas.google.com/relationships/presentationmetadata" Target="meta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A2A0D014-62EC-4F4F-AD3C-213484ADB724}"/>
    <pc:docChg chg="undo custSel modSld">
      <pc:chgData name="Mari Purola" userId="e3225e4c-68f7-4c12-bf7e-43dbe7929f7a" providerId="ADAL" clId="{A2A0D014-62EC-4F4F-AD3C-213484ADB724}" dt="2020-10-19T11:20:57.470" v="27" actId="478"/>
      <pc:docMkLst>
        <pc:docMk/>
      </pc:docMkLst>
      <pc:sldChg chg="addSp delSp modSp">
        <pc:chgData name="Mari Purola" userId="e3225e4c-68f7-4c12-bf7e-43dbe7929f7a" providerId="ADAL" clId="{A2A0D014-62EC-4F4F-AD3C-213484ADB724}" dt="2020-10-19T09:37:04.780" v="7" actId="26606"/>
        <pc:sldMkLst>
          <pc:docMk/>
          <pc:sldMk cId="0" sldId="256"/>
        </pc:sldMkLst>
        <pc:spChg chg="ord">
          <ac:chgData name="Mari Purola" userId="e3225e4c-68f7-4c12-bf7e-43dbe7929f7a" providerId="ADAL" clId="{A2A0D014-62EC-4F4F-AD3C-213484ADB724}" dt="2020-10-19T09:37:04.780" v="7" actId="26606"/>
          <ac:spMkLst>
            <pc:docMk/>
            <pc:sldMk cId="0" sldId="256"/>
            <ac:spMk id="2" creationId="{2F1A5402-DCDC-4F5A-BF65-3BEE347B5D95}"/>
          </ac:spMkLst>
        </pc:spChg>
        <pc:spChg chg="add del">
          <ac:chgData name="Mari Purola" userId="e3225e4c-68f7-4c12-bf7e-43dbe7929f7a" providerId="ADAL" clId="{A2A0D014-62EC-4F4F-AD3C-213484ADB724}" dt="2020-10-19T09:37:04.780" v="7" actId="26606"/>
          <ac:spMkLst>
            <pc:docMk/>
            <pc:sldMk cId="0" sldId="256"/>
            <ac:spMk id="90" creationId="{070784CE-9DD4-4C2D-88B9-D219730A470F}"/>
          </ac:spMkLst>
        </pc:spChg>
        <pc:spChg chg="add del">
          <ac:chgData name="Mari Purola" userId="e3225e4c-68f7-4c12-bf7e-43dbe7929f7a" providerId="ADAL" clId="{A2A0D014-62EC-4F4F-AD3C-213484ADB724}" dt="2020-10-19T09:37:04.780" v="7" actId="26606"/>
          <ac:spMkLst>
            <pc:docMk/>
            <pc:sldMk cId="0" sldId="256"/>
            <ac:spMk id="97" creationId="{070784CE-9DD4-4C2D-88B9-D219730A470F}"/>
          </ac:spMkLst>
        </pc:spChg>
        <pc:picChg chg="del">
          <ac:chgData name="Mari Purola" userId="e3225e4c-68f7-4c12-bf7e-43dbe7929f7a" providerId="ADAL" clId="{A2A0D014-62EC-4F4F-AD3C-213484ADB724}" dt="2020-10-19T09:36:38.190" v="0" actId="478"/>
          <ac:picMkLst>
            <pc:docMk/>
            <pc:sldMk cId="0" sldId="256"/>
            <ac:picMk id="5" creationId="{CDE71821-137A-45D9-A4D7-3EAD7550F6A8}"/>
          </ac:picMkLst>
        </pc:picChg>
        <pc:picChg chg="add mod">
          <ac:chgData name="Mari Purola" userId="e3225e4c-68f7-4c12-bf7e-43dbe7929f7a" providerId="ADAL" clId="{A2A0D014-62EC-4F4F-AD3C-213484ADB724}" dt="2020-10-19T09:37:04.780" v="7" actId="26606"/>
          <ac:picMkLst>
            <pc:docMk/>
            <pc:sldMk cId="0" sldId="256"/>
            <ac:picMk id="8" creationId="{42CFC18F-5F4F-4F21-9F52-7A72EF6832F5}"/>
          </ac:picMkLst>
        </pc:picChg>
        <pc:cxnChg chg="add del">
          <ac:chgData name="Mari Purola" userId="e3225e4c-68f7-4c12-bf7e-43dbe7929f7a" providerId="ADAL" clId="{A2A0D014-62EC-4F4F-AD3C-213484ADB724}" dt="2020-10-19T09:37:04.780" v="7" actId="26606"/>
          <ac:cxnSpMkLst>
            <pc:docMk/>
            <pc:sldMk cId="0" sldId="256"/>
            <ac:cxnSpMk id="92" creationId="{640A410A-1838-4131-95A6-2BE4F8D412F2}"/>
          </ac:cxnSpMkLst>
        </pc:cxnChg>
        <pc:cxnChg chg="add del">
          <ac:chgData name="Mari Purola" userId="e3225e4c-68f7-4c12-bf7e-43dbe7929f7a" providerId="ADAL" clId="{A2A0D014-62EC-4F4F-AD3C-213484ADB724}" dt="2020-10-19T09:37:04.780" v="7" actId="26606"/>
          <ac:cxnSpMkLst>
            <pc:docMk/>
            <pc:sldMk cId="0" sldId="256"/>
            <ac:cxnSpMk id="99" creationId="{640A410A-1838-4131-95A6-2BE4F8D412F2}"/>
          </ac:cxnSpMkLst>
        </pc:cxnChg>
      </pc:sldChg>
      <pc:sldChg chg="addSp delSp modSp">
        <pc:chgData name="Mari Purola" userId="e3225e4c-68f7-4c12-bf7e-43dbe7929f7a" providerId="ADAL" clId="{A2A0D014-62EC-4F4F-AD3C-213484ADB724}" dt="2020-10-19T11:18:41.472" v="16" actId="1076"/>
        <pc:sldMkLst>
          <pc:docMk/>
          <pc:sldMk cId="0" sldId="259"/>
        </pc:sldMkLst>
        <pc:spChg chg="add del mod">
          <ac:chgData name="Mari Purola" userId="e3225e4c-68f7-4c12-bf7e-43dbe7929f7a" providerId="ADAL" clId="{A2A0D014-62EC-4F4F-AD3C-213484ADB724}" dt="2020-10-19T11:18:38.414" v="15"/>
          <ac:spMkLst>
            <pc:docMk/>
            <pc:sldMk cId="0" sldId="259"/>
            <ac:spMk id="7" creationId="{5B3E2926-FC0C-46E2-A15B-B5578BAF3DE7}"/>
          </ac:spMkLst>
        </pc:spChg>
        <pc:picChg chg="del">
          <ac:chgData name="Mari Purola" userId="e3225e4c-68f7-4c12-bf7e-43dbe7929f7a" providerId="ADAL" clId="{A2A0D014-62EC-4F4F-AD3C-213484ADB724}" dt="2020-10-19T11:17:54.311" v="14" actId="478"/>
          <ac:picMkLst>
            <pc:docMk/>
            <pc:sldMk cId="0" sldId="259"/>
            <ac:picMk id="3" creationId="{7C2496FA-1A97-4210-8C15-C4A48DE324BB}"/>
          </ac:picMkLst>
        </pc:picChg>
        <pc:picChg chg="del">
          <ac:chgData name="Mari Purola" userId="e3225e4c-68f7-4c12-bf7e-43dbe7929f7a" providerId="ADAL" clId="{A2A0D014-62EC-4F4F-AD3C-213484ADB724}" dt="2020-10-19T11:17:42.641" v="9" actId="478"/>
          <ac:picMkLst>
            <pc:docMk/>
            <pc:sldMk cId="0" sldId="259"/>
            <ac:picMk id="4" creationId="{CE643FF8-D54F-4728-AD7B-CFD503433DFF}"/>
          </ac:picMkLst>
        </pc:picChg>
        <pc:picChg chg="add mod">
          <ac:chgData name="Mari Purola" userId="e3225e4c-68f7-4c12-bf7e-43dbe7929f7a" providerId="ADAL" clId="{A2A0D014-62EC-4F4F-AD3C-213484ADB724}" dt="2020-10-19T11:17:49.240" v="13" actId="14100"/>
          <ac:picMkLst>
            <pc:docMk/>
            <pc:sldMk cId="0" sldId="259"/>
            <ac:picMk id="5" creationId="{D8561CBE-F1AD-402D-9288-C73251C53CC4}"/>
          </ac:picMkLst>
        </pc:picChg>
        <pc:picChg chg="add mod">
          <ac:chgData name="Mari Purola" userId="e3225e4c-68f7-4c12-bf7e-43dbe7929f7a" providerId="ADAL" clId="{A2A0D014-62EC-4F4F-AD3C-213484ADB724}" dt="2020-10-19T11:18:41.472" v="16" actId="1076"/>
          <ac:picMkLst>
            <pc:docMk/>
            <pc:sldMk cId="0" sldId="259"/>
            <ac:picMk id="8" creationId="{25F51879-1846-4093-98F6-70E14D928374}"/>
          </ac:picMkLst>
        </pc:picChg>
      </pc:sldChg>
      <pc:sldChg chg="addSp delSp modSp">
        <pc:chgData name="Mari Purola" userId="e3225e4c-68f7-4c12-bf7e-43dbe7929f7a" providerId="ADAL" clId="{A2A0D014-62EC-4F4F-AD3C-213484ADB724}" dt="2020-10-19T11:19:45.326" v="19" actId="1076"/>
        <pc:sldMkLst>
          <pc:docMk/>
          <pc:sldMk cId="0" sldId="261"/>
        </pc:sldMkLst>
        <pc:spChg chg="add mod">
          <ac:chgData name="Mari Purola" userId="e3225e4c-68f7-4c12-bf7e-43dbe7929f7a" providerId="ADAL" clId="{A2A0D014-62EC-4F4F-AD3C-213484ADB724}" dt="2020-10-19T11:19:42.187" v="17" actId="478"/>
          <ac:spMkLst>
            <pc:docMk/>
            <pc:sldMk cId="0" sldId="261"/>
            <ac:spMk id="5" creationId="{57084722-360F-4CBD-80B7-6A75E4DAA86D}"/>
          </ac:spMkLst>
        </pc:spChg>
        <pc:picChg chg="del">
          <ac:chgData name="Mari Purola" userId="e3225e4c-68f7-4c12-bf7e-43dbe7929f7a" providerId="ADAL" clId="{A2A0D014-62EC-4F4F-AD3C-213484ADB724}" dt="2020-10-19T11:19:42.187" v="17" actId="478"/>
          <ac:picMkLst>
            <pc:docMk/>
            <pc:sldMk cId="0" sldId="261"/>
            <ac:picMk id="3" creationId="{05010480-94B0-41F5-A31E-DE6034A000A2}"/>
          </ac:picMkLst>
        </pc:picChg>
        <pc:picChg chg="add mod">
          <ac:chgData name="Mari Purola" userId="e3225e4c-68f7-4c12-bf7e-43dbe7929f7a" providerId="ADAL" clId="{A2A0D014-62EC-4F4F-AD3C-213484ADB724}" dt="2020-10-19T11:19:45.326" v="19" actId="1076"/>
          <ac:picMkLst>
            <pc:docMk/>
            <pc:sldMk cId="0" sldId="261"/>
            <ac:picMk id="6" creationId="{D2481A30-B9B0-4845-A67C-543C6205972E}"/>
          </ac:picMkLst>
        </pc:picChg>
      </pc:sldChg>
      <pc:sldChg chg="addSp delSp modSp">
        <pc:chgData name="Mari Purola" userId="e3225e4c-68f7-4c12-bf7e-43dbe7929f7a" providerId="ADAL" clId="{A2A0D014-62EC-4F4F-AD3C-213484ADB724}" dt="2020-10-19T11:20:57.470" v="27" actId="478"/>
        <pc:sldMkLst>
          <pc:docMk/>
          <pc:sldMk cId="0" sldId="265"/>
        </pc:sldMkLst>
        <pc:spChg chg="del">
          <ac:chgData name="Mari Purola" userId="e3225e4c-68f7-4c12-bf7e-43dbe7929f7a" providerId="ADAL" clId="{A2A0D014-62EC-4F4F-AD3C-213484ADB724}" dt="2020-10-19T11:20:57.470" v="27" actId="478"/>
          <ac:spMkLst>
            <pc:docMk/>
            <pc:sldMk cId="0" sldId="265"/>
            <ac:spMk id="142" creationId="{6E0180AB-B294-4D8D-9149-C06791FA6623}"/>
          </ac:spMkLst>
        </pc:spChg>
        <pc:picChg chg="del mod">
          <ac:chgData name="Mari Purola" userId="e3225e4c-68f7-4c12-bf7e-43dbe7929f7a" providerId="ADAL" clId="{A2A0D014-62EC-4F4F-AD3C-213484ADB724}" dt="2020-10-19T11:19:57.663" v="21" actId="478"/>
          <ac:picMkLst>
            <pc:docMk/>
            <pc:sldMk cId="0" sldId="265"/>
            <ac:picMk id="3" creationId="{5FF530F8-6AC1-4972-B651-BEDAED1438DF}"/>
          </ac:picMkLst>
        </pc:picChg>
        <pc:picChg chg="add mod">
          <ac:chgData name="Mari Purola" userId="e3225e4c-68f7-4c12-bf7e-43dbe7929f7a" providerId="ADAL" clId="{A2A0D014-62EC-4F4F-AD3C-213484ADB724}" dt="2020-10-19T11:20:53.137" v="26" actId="1076"/>
          <ac:picMkLst>
            <pc:docMk/>
            <pc:sldMk cId="0" sldId="265"/>
            <ac:picMk id="4" creationId="{56EE39D2-7DC6-4E65-BE8A-46662001EE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8df3580a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g88df3580a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9b7ae1a0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g89b7ae1a0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8df3580a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g88df3580a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1e25f83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g81e25f83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8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06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3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52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15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40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29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65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72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27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87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7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5. Tunteet ja motivaatio </a:t>
            </a:r>
            <a:r>
              <a:rPr lang="fi-FI" sz="4400">
                <a:solidFill>
                  <a:schemeClr val="tx1">
                    <a:lumMod val="85000"/>
                    <a:lumOff val="15000"/>
                  </a:schemeClr>
                </a:solidFill>
              </a:rPr>
              <a:t>virittävät toimintaa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  <a:prstGeom prst="rect">
            <a:avLst/>
          </a:prstGeom>
        </p:spPr>
        <p:txBody>
          <a:bodyPr spcFirstLastPara="1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fi-FI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F1A5402-DCDC-4F5A-BF65-3BEE347B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2CFC18F-5F4F-4F21-9F52-7A72EF683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48" y="2566610"/>
            <a:ext cx="4811419" cy="1821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1e25f83ed_0_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/>
              <a:t>Motiivit ja motivaatio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421C949-314A-400E-86B8-8F48AE7D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6EE39D2-7DC6-4E65-BE8A-46662001E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228" y="968892"/>
            <a:ext cx="7602865" cy="5235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tehtäviä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Mieti ja kirjoita itsellesi:</a:t>
            </a:r>
          </a:p>
          <a:p>
            <a:r>
              <a:rPr lang="fi-FI" dirty="0" smtClean="0"/>
              <a:t>1. Mitkä tunteet ovat sinulle HELPOMPIA/VAIKEIMPIA KOHDATA?</a:t>
            </a:r>
          </a:p>
          <a:p>
            <a:r>
              <a:rPr lang="fi-FI" dirty="0" smtClean="0"/>
              <a:t>2. Mitkä asiat motivoivat sinua eniten?</a:t>
            </a:r>
          </a:p>
          <a:p>
            <a:r>
              <a:rPr lang="fi-FI" dirty="0" smtClean="0"/>
              <a:t>3. Ovatko motiivisi sisäisiä vai ulkoisia?</a:t>
            </a:r>
          </a:p>
          <a:p>
            <a:r>
              <a:rPr lang="fi-FI" dirty="0" smtClean="0"/>
              <a:t>4. Mieti jokin kokemasi motiivikonflikti. Millainen ristiriita sinulla oli? Mitä teit silloin?</a:t>
            </a:r>
          </a:p>
          <a:p>
            <a:r>
              <a:rPr lang="fi-FI" dirty="0" smtClean="0"/>
              <a:t>5. Selvitä s. 63 ”osaanko asiat”-termit</a:t>
            </a:r>
          </a:p>
          <a:p>
            <a:r>
              <a:rPr lang="fi-FI" dirty="0" smtClean="0"/>
              <a:t>6. tee tehtävä 1 s. </a:t>
            </a:r>
            <a:r>
              <a:rPr lang="fi-FI" smtClean="0"/>
              <a:t>63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© Sanoma Pro, Tekijät ● Mieli 1 Toimiva ja oppiva ihminen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75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Mitä tunteet ovat?</a:t>
            </a:r>
            <a:endParaRPr dirty="0"/>
          </a:p>
        </p:txBody>
      </p:sp>
      <p:sp>
        <p:nvSpPr>
          <p:cNvPr id="91" name="Google Shape;91;p3"/>
          <p:cNvSpPr txBox="1">
            <a:spLocks noGrp="1"/>
          </p:cNvSpPr>
          <p:nvPr>
            <p:ph idx="1"/>
          </p:nvPr>
        </p:nvSpPr>
        <p:spPr>
          <a:xfrm>
            <a:off x="838200" y="1552400"/>
            <a:ext cx="10515600" cy="4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tunne</a:t>
            </a:r>
            <a:r>
              <a:rPr lang="fi-FI" sz="2400" dirty="0"/>
              <a:t> eli </a:t>
            </a:r>
            <a:r>
              <a:rPr lang="fi-FI" sz="2400" b="1" dirty="0"/>
              <a:t>emootio</a:t>
            </a:r>
            <a:r>
              <a:rPr lang="fi-FI" sz="2400" dirty="0"/>
              <a:t> = </a:t>
            </a:r>
            <a:r>
              <a:rPr lang="fi-FI" sz="2400" b="1" dirty="0"/>
              <a:t>lyhytkestoinen kehon ja mielen </a:t>
            </a:r>
            <a:r>
              <a:rPr lang="fi-FI" sz="2400" b="1" dirty="0" smtClean="0"/>
              <a:t>tila</a:t>
            </a:r>
            <a:r>
              <a:rPr lang="fi-FI" sz="2400" dirty="0" smtClean="0"/>
              <a:t>, </a:t>
            </a:r>
            <a:r>
              <a:rPr lang="fi-FI" sz="2400" dirty="0"/>
              <a:t>tuottaa usein mielihyvän tai mielipahan sävyttämän tuntemuksen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tunteiden voimakkuus vaihtelee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tunteen voi aiheuttaa</a:t>
            </a:r>
          </a:p>
          <a:p>
            <a:pPr marL="947420" lvl="3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ulkoinen kohde</a:t>
            </a:r>
          </a:p>
          <a:p>
            <a:pPr marL="947420" lvl="3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ajatukset ja muistot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mieliala</a:t>
            </a:r>
            <a:r>
              <a:rPr lang="fi-FI" sz="2400" dirty="0"/>
              <a:t> = </a:t>
            </a:r>
            <a:r>
              <a:rPr lang="fi-FI" sz="2400" b="1" dirty="0"/>
              <a:t>pitkäkestoisempi taipumus kokea tietyntyyppisiä tunteita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tunteet ja ajatukset voivat vaikuttaa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voi voimistaa tai heikentää tunteita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4A7B295-7584-4430-8173-CF531D61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8df3580ae_0_3"/>
          <p:cNvSpPr txBox="1">
            <a:spLocks noGrp="1"/>
          </p:cNvSpPr>
          <p:nvPr>
            <p:ph type="title"/>
          </p:nvPr>
        </p:nvSpPr>
        <p:spPr>
          <a:xfrm>
            <a:off x="1024128" y="68826"/>
            <a:ext cx="9720072" cy="141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Tunteen syntyminen</a:t>
            </a:r>
            <a:endParaRPr dirty="0"/>
          </a:p>
        </p:txBody>
      </p:sp>
      <p:sp>
        <p:nvSpPr>
          <p:cNvPr id="97" name="Google Shape;97;g88df3580ae_0_3"/>
          <p:cNvSpPr txBox="1">
            <a:spLocks noGrp="1"/>
          </p:cNvSpPr>
          <p:nvPr>
            <p:ph idx="1"/>
          </p:nvPr>
        </p:nvSpPr>
        <p:spPr>
          <a:xfrm>
            <a:off x="838200" y="1552399"/>
            <a:ext cx="10515600" cy="5123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588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2400" b="1" dirty="0"/>
              <a:t>tunnereaktio</a:t>
            </a:r>
            <a:r>
              <a:rPr lang="fi-FI" sz="2400" dirty="0"/>
              <a:t> 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nopea ja automaattinen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aivoalueiden aktivoituminen, kehon toiminnan muutokset</a:t>
            </a:r>
            <a:endParaRPr sz="2000" dirty="0"/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esim. säpsähtäminen</a:t>
            </a:r>
          </a:p>
          <a:p>
            <a:pPr marL="5588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2400" b="1" dirty="0"/>
              <a:t>tunnekokemus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subjektiivinen eli yksilöllinen kokemus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tietoinen tulkinta tunnereaktiosta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ajallisesti hieman hitaampi</a:t>
            </a:r>
            <a:endParaRPr sz="20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A90C3DE-9671-4C05-9691-B35A09EC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Tunteet syntymisen vaiheet</a:t>
            </a: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BB75723-74E0-495D-8962-47725ED0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8561CBE-F1AD-402D-9288-C73251C53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78" y="3622995"/>
            <a:ext cx="2943860" cy="739265"/>
          </a:xfrm>
          <a:prstGeom prst="rect">
            <a:avLst/>
          </a:prstGeom>
        </p:spPr>
      </p:pic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25F51879-1846-4093-98F6-70E14D9283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469668" y="2318560"/>
            <a:ext cx="5687219" cy="3248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9b7ae1a0e_0_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Perustunteet</a:t>
            </a:r>
            <a:endParaRPr dirty="0"/>
          </a:p>
        </p:txBody>
      </p:sp>
      <p:sp>
        <p:nvSpPr>
          <p:cNvPr id="109" name="Google Shape;109;g89b7ae1a0e_0_1"/>
          <p:cNvSpPr txBox="1">
            <a:spLocks noGrp="1"/>
          </p:cNvSpPr>
          <p:nvPr>
            <p:ph idx="1"/>
          </p:nvPr>
        </p:nvSpPr>
        <p:spPr>
          <a:xfrm>
            <a:off x="838200" y="1552400"/>
            <a:ext cx="10515600" cy="48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evolutiivisesti vanhoja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kaikilla ihmisillä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mielihyvä, inho, pelko, suru, viha ja hämmästys</a:t>
            </a:r>
            <a:endParaRPr sz="2600" b="1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perustunteiden ilmaisu hyvin samanlaista kulttuurista riippumatta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universaaleja</a:t>
            </a:r>
            <a:r>
              <a:rPr lang="fi-FI" sz="2600" dirty="0"/>
              <a:t> eli </a:t>
            </a:r>
            <a:endParaRPr lang="fi-FI" sz="2600" dirty="0" smtClean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 smtClean="0"/>
              <a:t>yleismaailmallisia</a:t>
            </a:r>
            <a:endParaRPr sz="26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adaptiivisia</a:t>
            </a:r>
            <a:r>
              <a:rPr lang="fi-FI" sz="2600" dirty="0"/>
              <a:t> eli </a:t>
            </a:r>
            <a:endParaRPr lang="fi-FI" sz="2600" dirty="0" smtClean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 smtClean="0"/>
              <a:t>sopeutumista </a:t>
            </a:r>
            <a:r>
              <a:rPr lang="fi-FI" sz="2600" dirty="0"/>
              <a:t>ja selviytymistä edistäviä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2959FB4-207B-4243-97AC-187CFC35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8df3580ae_0_1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Perustunteet ja niiden tehtävät</a:t>
            </a:r>
            <a:endParaRPr lang="fi-FI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D27F756-BE1E-4464-BCE6-2F553967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57084722-360F-4CBD-80B7-6A75E4DAA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2481A30-B9B0-4845-A67C-543C62059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09" y="2253423"/>
            <a:ext cx="6820852" cy="4048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Tunteita voi säädellä</a:t>
            </a:r>
            <a:endParaRPr dirty="0"/>
          </a:p>
        </p:txBody>
      </p:sp>
      <p:sp>
        <p:nvSpPr>
          <p:cNvPr id="121" name="Google Shape;121;p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tunteiden tunnistaminen</a:t>
            </a:r>
            <a:r>
              <a:rPr lang="fi-FI" sz="2600" dirty="0"/>
              <a:t> = kykyä tunnistaa ja huomioida omia sekä muiden tunteita</a:t>
            </a:r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tunteiden säätely</a:t>
            </a:r>
            <a:r>
              <a:rPr lang="fi-FI" sz="2600" dirty="0"/>
              <a:t> = omien tunnereaktioiden ja tunneilmausten muokkaaminen tilanteeseen sopivalla tavalla</a:t>
            </a:r>
          </a:p>
          <a:p>
            <a:pPr marL="1524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lang="fi-FI" sz="2600" dirty="0"/>
          </a:p>
          <a:p>
            <a:pPr marL="666750" lvl="0" indent="-5143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fi-FI" sz="2600" b="1" dirty="0"/>
              <a:t>ennakoivat säätelykeinot</a:t>
            </a:r>
            <a:r>
              <a:rPr lang="fi-FI" sz="2600" dirty="0"/>
              <a:t>: tunteisiin vaikuttamista ennen tunteen syntymistä</a:t>
            </a:r>
          </a:p>
          <a:p>
            <a:pPr marL="666750" lvl="0" indent="-5143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fi-FI" sz="2600" b="1" dirty="0"/>
              <a:t>reaktiosidonnaiset säätelykeinot</a:t>
            </a:r>
            <a:r>
              <a:rPr lang="fi-FI" sz="2600" dirty="0"/>
              <a:t>: tunteita säädellään vaikuttamalla jo syntyneisiin tunteisiin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AE855BC-AB8C-499A-BF3A-E9EBB6C3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Motiivi</a:t>
            </a:r>
            <a:endParaRPr dirty="0"/>
          </a:p>
        </p:txBody>
      </p:sp>
      <p:sp>
        <p:nvSpPr>
          <p:cNvPr id="127" name="Google Shape;127;p6"/>
          <p:cNvSpPr txBox="1">
            <a:spLocks noGrp="1"/>
          </p:cNvSpPr>
          <p:nvPr>
            <p:ph idx="1"/>
          </p:nvPr>
        </p:nvSpPr>
        <p:spPr>
          <a:xfrm>
            <a:off x="1024128" y="1696720"/>
            <a:ext cx="9720073" cy="461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41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toiminnan syy</a:t>
            </a:r>
          </a:p>
          <a:p>
            <a:pPr marL="228600" lvl="0" indent="-241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käynnistää ja ohjaa ihmisen toimintaa johonkin suuntaan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lang="fi-FI" sz="2600" dirty="0"/>
          </a:p>
          <a:p>
            <a:pPr marL="584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i-FI" sz="2600" b="1" dirty="0"/>
              <a:t>1. biologinen motiivi</a:t>
            </a:r>
          </a:p>
          <a:p>
            <a:pPr marL="1272286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200" dirty="0"/>
              <a:t>fysiologiset perustarpeet</a:t>
            </a:r>
          </a:p>
          <a:p>
            <a:pPr marL="1272286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200" dirty="0"/>
              <a:t>esim. ravinnon saaminen</a:t>
            </a:r>
          </a:p>
          <a:p>
            <a:pPr marL="584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i-FI" sz="2600" b="1" dirty="0"/>
              <a:t>2. psyykkinen motiivi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ajatukset ja tunteet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esim. itsensä toteuttamisen tarve</a:t>
            </a:r>
            <a:endParaRPr sz="2600" dirty="0"/>
          </a:p>
          <a:p>
            <a:pPr marL="584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i-FI" sz="2600" b="1" dirty="0"/>
              <a:t>3. sosiaalinen motiivi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toiset ihmiset ja sosiaaliset tilanteet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esim. ryhmään kuulumisen tarpeet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C484BD6-44C9-4476-8FED-EA45A5C4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9B2C19-E00C-4E7A-AC6D-2E01B6FB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Motivaatio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1573E0-0442-4C81-B72A-E3A139986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4130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saa yksilön toimimaan ja suuntamaan pyrkimyksiään sekä käyttäytymistään</a:t>
            </a:r>
          </a:p>
          <a:p>
            <a:pPr marL="457200" lvl="0" indent="-457200"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fi-FI" sz="2400" b="1" dirty="0"/>
              <a:t>ulkoinen motivaatio</a:t>
            </a:r>
            <a:r>
              <a:rPr lang="fi-FI" sz="2400" dirty="0"/>
              <a:t>: toimintaa säätelevät ympäristön vaatimukset ja ulkoiset palkinnot, eikä tekeminen itsessään</a:t>
            </a:r>
          </a:p>
          <a:p>
            <a:pPr marL="457200" lvl="0" indent="-457200"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fi-FI" sz="2400" b="1" dirty="0"/>
              <a:t>sisäinen motivaatio</a:t>
            </a:r>
            <a:r>
              <a:rPr lang="fi-FI" sz="2400" dirty="0"/>
              <a:t>: toiminta itsessään on ihmiselle palkitsevaa, toiminta perustuu omaan mielenkiintoon sekä tarpeisiin toteuttaa itseään ja kokea tekemisestään mielihyvää</a:t>
            </a:r>
          </a:p>
          <a:p>
            <a:pPr marL="228600" lvl="0" indent="-24130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taustalla monenlaisia </a:t>
            </a:r>
            <a:r>
              <a:rPr lang="fi-FI" sz="2400" b="1" dirty="0"/>
              <a:t>motiiveja</a:t>
            </a:r>
            <a:endParaRPr lang="fi-FI" sz="2400" dirty="0"/>
          </a:p>
          <a:p>
            <a:pPr marL="228600" lvl="0" indent="-24130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motiivikonflikti</a:t>
            </a:r>
            <a:r>
              <a:rPr lang="fi-FI" sz="2400" dirty="0"/>
              <a:t> = motivaation taustalla oleva erilaisten motiivien välistä ristiriita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C4A7FED-92C2-4E39-8213-8C377D50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79967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CB32BE-B17C-4EB4-99A4-4F4E289BD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21323A-D61B-47BE-9C77-B5CACEB69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FB9FA8-8B90-484F-80D3-F1146D56A9D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infopath/2007/PartnerControls"/>
    <ds:schemaRef ds:uri="cdef8070-e40d-4397-9c21-aeb6781712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375</TotalTime>
  <Words>465</Words>
  <Application>Microsoft Office PowerPoint</Application>
  <PresentationFormat>Laajakuva</PresentationFormat>
  <Paragraphs>75</Paragraphs>
  <Slides>11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5. Tunteet ja motivaatio virittävät toimintaa</vt:lpstr>
      <vt:lpstr>Mitä tunteet ovat?</vt:lpstr>
      <vt:lpstr>Tunteen syntyminen</vt:lpstr>
      <vt:lpstr>Tunteet syntymisen vaiheet</vt:lpstr>
      <vt:lpstr>Perustunteet</vt:lpstr>
      <vt:lpstr>Perustunteet ja niiden tehtävät</vt:lpstr>
      <vt:lpstr>Tunteita voi säädellä</vt:lpstr>
      <vt:lpstr>Motiivi</vt:lpstr>
      <vt:lpstr>Motivaatio</vt:lpstr>
      <vt:lpstr>Motiivit ja motivaatio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Psyykkinen toiminta: tunteet ja motivaatio</dc:title>
  <dc:creator>Åhs, Vesa A A</dc:creator>
  <cp:lastModifiedBy>Marja Valkama</cp:lastModifiedBy>
  <cp:revision>10</cp:revision>
  <dcterms:created xsi:type="dcterms:W3CDTF">2018-06-13T08:29:15Z</dcterms:created>
  <dcterms:modified xsi:type="dcterms:W3CDTF">2022-09-05T06:30:28Z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