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4"/>
  </p:sldMasterIdLst>
  <p:notesMasterIdLst>
    <p:notesMasterId r:id="rId13"/>
  </p:notesMasterIdLst>
  <p:sldIdLst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5" roundtripDataSignature="AMtx7mhaYnzH/R2u/jyAFsX5GkfqT0Z2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36435-038B-414B-8643-0CFC37323587}" v="2" dt="2020-10-19T11:12:38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6CF36435-038B-414B-8643-0CFC37323587}"/>
    <pc:docChg chg="custSel modSld">
      <pc:chgData name="Mari Purola" userId="e3225e4c-68f7-4c12-bf7e-43dbe7929f7a" providerId="ADAL" clId="{6CF36435-038B-414B-8643-0CFC37323587}" dt="2020-10-19T11:12:44.637" v="11" actId="1076"/>
      <pc:docMkLst>
        <pc:docMk/>
      </pc:docMkLst>
      <pc:sldChg chg="addSp delSp modSp">
        <pc:chgData name="Mari Purola" userId="e3225e4c-68f7-4c12-bf7e-43dbe7929f7a" providerId="ADAL" clId="{6CF36435-038B-414B-8643-0CFC37323587}" dt="2020-10-19T11:12:44.637" v="11" actId="1076"/>
        <pc:sldMkLst>
          <pc:docMk/>
          <pc:sldMk cId="0" sldId="259"/>
        </pc:sldMkLst>
        <pc:picChg chg="del mod">
          <ac:chgData name="Mari Purola" userId="e3225e4c-68f7-4c12-bf7e-43dbe7929f7a" providerId="ADAL" clId="{6CF36435-038B-414B-8643-0CFC37323587}" dt="2020-10-19T11:12:37.209" v="7" actId="478"/>
          <ac:picMkLst>
            <pc:docMk/>
            <pc:sldMk cId="0" sldId="259"/>
            <ac:picMk id="3" creationId="{FB16B643-BC33-46C9-841E-487388359067}"/>
          </ac:picMkLst>
        </pc:picChg>
        <pc:picChg chg="add mod">
          <ac:chgData name="Mari Purola" userId="e3225e4c-68f7-4c12-bf7e-43dbe7929f7a" providerId="ADAL" clId="{6CF36435-038B-414B-8643-0CFC37323587}" dt="2020-10-19T11:12:44.637" v="11" actId="1076"/>
          <ac:picMkLst>
            <pc:docMk/>
            <pc:sldMk cId="0" sldId="259"/>
            <ac:picMk id="4" creationId="{B8DFAF7A-118C-43E0-8051-5E6A02537F3D}"/>
          </ac:picMkLst>
        </pc:picChg>
      </pc:sldChg>
      <pc:sldChg chg="addSp delSp modSp">
        <pc:chgData name="Mari Purola" userId="e3225e4c-68f7-4c12-bf7e-43dbe7929f7a" providerId="ADAL" clId="{6CF36435-038B-414B-8643-0CFC37323587}" dt="2020-10-19T09:35:55.470" v="5" actId="1076"/>
        <pc:sldMkLst>
          <pc:docMk/>
          <pc:sldMk cId="0" sldId="264"/>
        </pc:sldMkLst>
        <pc:picChg chg="del">
          <ac:chgData name="Mari Purola" userId="e3225e4c-68f7-4c12-bf7e-43dbe7929f7a" providerId="ADAL" clId="{6CF36435-038B-414B-8643-0CFC37323587}" dt="2020-10-19T09:35:51.862" v="4" actId="478"/>
          <ac:picMkLst>
            <pc:docMk/>
            <pc:sldMk cId="0" sldId="264"/>
            <ac:picMk id="3" creationId="{92390323-2428-4B66-B14B-740DF8FF12C7}"/>
          </ac:picMkLst>
        </pc:picChg>
        <pc:picChg chg="add mod">
          <ac:chgData name="Mari Purola" userId="e3225e4c-68f7-4c12-bf7e-43dbe7929f7a" providerId="ADAL" clId="{6CF36435-038B-414B-8643-0CFC37323587}" dt="2020-10-19T09:35:55.470" v="5" actId="1076"/>
          <ac:picMkLst>
            <pc:docMk/>
            <pc:sldMk cId="0" sldId="264"/>
            <ac:picMk id="7" creationId="{9063B510-9DCE-4DFF-B88A-47A19B8C9372}"/>
          </ac:picMkLst>
        </pc:picChg>
      </pc:sldChg>
    </pc:docChg>
  </pc:docChgLst>
  <pc:docChgLst>
    <pc:chgData name="Mari Purola" userId="e3225e4c-68f7-4c12-bf7e-43dbe7929f7a" providerId="ADAL" clId="{4539A1F2-819C-49CC-8EA8-C1D0B75E8E59}"/>
    <pc:docChg chg="undo custSel modSld">
      <pc:chgData name="Mari Purola" userId="e3225e4c-68f7-4c12-bf7e-43dbe7929f7a" providerId="ADAL" clId="{4539A1F2-819C-49CC-8EA8-C1D0B75E8E59}" dt="2020-09-29T12:23:24.064" v="484" actId="20577"/>
      <pc:docMkLst>
        <pc:docMk/>
      </pc:docMkLst>
      <pc:sldChg chg="modSp">
        <pc:chgData name="Mari Purola" userId="e3225e4c-68f7-4c12-bf7e-43dbe7929f7a" providerId="ADAL" clId="{4539A1F2-819C-49CC-8EA8-C1D0B75E8E59}" dt="2020-09-29T12:16:44.879" v="150" actId="20577"/>
        <pc:sldMkLst>
          <pc:docMk/>
          <pc:sldMk cId="0" sldId="257"/>
        </pc:sldMkLst>
        <pc:spChg chg="mod">
          <ac:chgData name="Mari Purola" userId="e3225e4c-68f7-4c12-bf7e-43dbe7929f7a" providerId="ADAL" clId="{4539A1F2-819C-49CC-8EA8-C1D0B75E8E59}" dt="2020-09-29T12:16:44.879" v="150" actId="20577"/>
          <ac:spMkLst>
            <pc:docMk/>
            <pc:sldMk cId="0" sldId="257"/>
            <ac:spMk id="166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18:17.146" v="166" actId="20577"/>
        <pc:sldMkLst>
          <pc:docMk/>
          <pc:sldMk cId="0" sldId="258"/>
        </pc:sldMkLst>
        <pc:spChg chg="mod">
          <ac:chgData name="Mari Purola" userId="e3225e4c-68f7-4c12-bf7e-43dbe7929f7a" providerId="ADAL" clId="{4539A1F2-819C-49CC-8EA8-C1D0B75E8E59}" dt="2020-09-29T12:18:17.146" v="166" actId="20577"/>
          <ac:spMkLst>
            <pc:docMk/>
            <pc:sldMk cId="0" sldId="258"/>
            <ac:spMk id="172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0:26.267" v="323" actId="20577"/>
        <pc:sldMkLst>
          <pc:docMk/>
          <pc:sldMk cId="0" sldId="260"/>
        </pc:sldMkLst>
        <pc:spChg chg="mod">
          <ac:chgData name="Mari Purola" userId="e3225e4c-68f7-4c12-bf7e-43dbe7929f7a" providerId="ADAL" clId="{4539A1F2-819C-49CC-8EA8-C1D0B75E8E59}" dt="2020-09-29T12:20:26.267" v="323" actId="20577"/>
          <ac:spMkLst>
            <pc:docMk/>
            <pc:sldMk cId="0" sldId="260"/>
            <ac:spMk id="184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1:34.519" v="420"/>
        <pc:sldMkLst>
          <pc:docMk/>
          <pc:sldMk cId="0" sldId="261"/>
        </pc:sldMkLst>
        <pc:spChg chg="mod">
          <ac:chgData name="Mari Purola" userId="e3225e4c-68f7-4c12-bf7e-43dbe7929f7a" providerId="ADAL" clId="{4539A1F2-819C-49CC-8EA8-C1D0B75E8E59}" dt="2020-09-29T12:21:34.519" v="420"/>
          <ac:spMkLst>
            <pc:docMk/>
            <pc:sldMk cId="0" sldId="261"/>
            <ac:spMk id="190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2:27.400" v="448" actId="20577"/>
        <pc:sldMkLst>
          <pc:docMk/>
          <pc:sldMk cId="0" sldId="262"/>
        </pc:sldMkLst>
        <pc:spChg chg="mod">
          <ac:chgData name="Mari Purola" userId="e3225e4c-68f7-4c12-bf7e-43dbe7929f7a" providerId="ADAL" clId="{4539A1F2-819C-49CC-8EA8-C1D0B75E8E59}" dt="2020-09-29T12:22:27.400" v="448" actId="20577"/>
          <ac:spMkLst>
            <pc:docMk/>
            <pc:sldMk cId="0" sldId="262"/>
            <ac:spMk id="196" creationId="{00000000-0000-0000-0000-000000000000}"/>
          </ac:spMkLst>
        </pc:spChg>
      </pc:sldChg>
      <pc:sldChg chg="modSp">
        <pc:chgData name="Mari Purola" userId="e3225e4c-68f7-4c12-bf7e-43dbe7929f7a" providerId="ADAL" clId="{4539A1F2-819C-49CC-8EA8-C1D0B75E8E59}" dt="2020-09-29T12:23:24.064" v="484" actId="20577"/>
        <pc:sldMkLst>
          <pc:docMk/>
          <pc:sldMk cId="0" sldId="263"/>
        </pc:sldMkLst>
        <pc:spChg chg="mod">
          <ac:chgData name="Mari Purola" userId="e3225e4c-68f7-4c12-bf7e-43dbe7929f7a" providerId="ADAL" clId="{4539A1F2-819C-49CC-8EA8-C1D0B75E8E59}" dt="2020-09-29T12:23:24.064" v="484" actId="20577"/>
          <ac:spMkLst>
            <pc:docMk/>
            <pc:sldMk cId="0" sldId="263"/>
            <ac:spMk id="20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aca97caa7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g8aca97caa7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9b7ae1a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g89b7ae1a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9b7ae1a0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g89b7ae1a0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aca97caa7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g8aca97caa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aca97caa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g8aca97caa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7143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69167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73500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34508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56617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53827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827943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21571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85686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318465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98850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1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1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lvl="0" algn="l"/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Psykologinen tutkimus</a:t>
            </a:r>
          </a:p>
        </p:txBody>
      </p:sp>
      <p:cxnSp>
        <p:nvCxnSpPr>
          <p:cNvPr id="162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063B510-9DCE-4DFF-B88A-47A19B8C9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15" y="2720669"/>
            <a:ext cx="4404484" cy="1667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aca97caa7_0_1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Tutkimusmenetelmien valinta</a:t>
            </a:r>
            <a:endParaRPr dirty="0"/>
          </a:p>
        </p:txBody>
      </p:sp>
      <p:sp>
        <p:nvSpPr>
          <p:cNvPr id="166" name="Google Shape;166;g8aca97caa7_0_175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Tutkimusmenetelmät =</a:t>
            </a:r>
            <a:r>
              <a:rPr lang="fi-FI" sz="2600" dirty="0"/>
              <a:t> kaikki tieteellisen tutkimuksen tavat, joiden avulla tutkimus saadaan toteutettua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Tutkimusote:</a:t>
            </a:r>
            <a:r>
              <a:rPr lang="fi-FI" sz="2600" dirty="0"/>
              <a:t> kokeellinen tai ei-kokeellinen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Aineistonkeruumenetelmä: </a:t>
            </a:r>
            <a:r>
              <a:rPr lang="fi-FI" sz="2600" dirty="0"/>
              <a:t>kerätään ilmiötä koskeva tieto</a:t>
            </a:r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dirty="0"/>
              <a:t>Analysointimenetelmä = tiedon käsittelemisen menetelmä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9370876-0FCC-41A8-8CDB-AAA8CFA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Kokeellinen tutkimus</a:t>
            </a:r>
            <a:endParaRPr dirty="0"/>
          </a:p>
        </p:txBody>
      </p:sp>
      <p:sp>
        <p:nvSpPr>
          <p:cNvPr id="172" name="Google Shape;172;p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tutkimusote</a:t>
            </a:r>
            <a:r>
              <a:rPr lang="fi-FI" sz="2600" dirty="0"/>
              <a:t>, pyrkimyksenä osoittaa syy-seuraussuhde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syy-seuraussuhde</a:t>
            </a:r>
            <a:r>
              <a:rPr lang="fi-FI" sz="2600" dirty="0"/>
              <a:t>: miten jokin asia tai tapahtuma vaikuttaa toiseen</a:t>
            </a:r>
          </a:p>
          <a:p>
            <a:pPr marL="669036" lvl="1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200" dirty="0"/>
              <a:t>asioiden eli </a:t>
            </a:r>
            <a:r>
              <a:rPr lang="fi-FI" sz="2200" b="1" dirty="0"/>
              <a:t>muuttujien</a:t>
            </a:r>
            <a:r>
              <a:rPr lang="fi-FI" sz="2200" dirty="0"/>
              <a:t> välillä yhteys, jossa toinen on syy ja toinen seuraus</a:t>
            </a:r>
            <a:endParaRPr sz="22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riippumaton muuttuja</a:t>
            </a:r>
            <a:r>
              <a:rPr lang="fi-FI" sz="2600" dirty="0"/>
              <a:t>: tutkija muuntelee koetilanteessa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riippuva muuttuja</a:t>
            </a:r>
            <a:r>
              <a:rPr lang="fi-FI" sz="2600" dirty="0"/>
              <a:t>: mittaamisen kohteena oleva muuttuja, arvot riippuvat riippumattomasta muuttujasta</a:t>
            </a:r>
            <a:endParaRPr sz="2600" dirty="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dirty="0"/>
              <a:t>laboratoriossa tai kentällä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023D6CB-C6E5-4509-912C-ACC71E75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9b7ae1a0e_0_3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Kokeellinen tutkimus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B2017E-8CA4-4F8D-9DEA-709E318B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8DFAF7A-118C-43E0-8051-5E6A02537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709" y="766327"/>
            <a:ext cx="7184106" cy="5325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Ei-kokeellinen tutkimus</a:t>
            </a:r>
            <a:endParaRPr dirty="0"/>
          </a:p>
        </p:txBody>
      </p:sp>
      <p:sp>
        <p:nvSpPr>
          <p:cNvPr id="184" name="Google Shape;184;p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tutkimusote:</a:t>
            </a:r>
            <a:r>
              <a:rPr lang="fi-FI" sz="2600" dirty="0"/>
              <a:t> selvitetään ilmiöiden välisiä yhteyksiä tai kuvaillaan ilmiötä</a:t>
            </a:r>
            <a:endParaRPr sz="2600" dirty="0"/>
          </a:p>
          <a:p>
            <a:pPr marL="228600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Tw Cen MT" panose="020B0602020104020603" pitchFamily="34" charset="0"/>
              <a:buChar char="•"/>
            </a:pPr>
            <a:r>
              <a:rPr lang="fi-FI" sz="2600" b="1" dirty="0" err="1"/>
              <a:t>korrelatiivinen</a:t>
            </a:r>
            <a:r>
              <a:rPr lang="fi-FI" sz="2600" b="1" dirty="0"/>
              <a:t> </a:t>
            </a:r>
            <a:r>
              <a:rPr lang="fi-FI" sz="2600" b="1" dirty="0" smtClean="0"/>
              <a:t>tutkimus:</a:t>
            </a:r>
            <a:r>
              <a:rPr lang="fi-FI" sz="2600" dirty="0" smtClean="0"/>
              <a:t> </a:t>
            </a:r>
            <a:r>
              <a:rPr lang="fi-FI" sz="2600" dirty="0"/>
              <a:t>tilastoihin perustuvat aineistot, kahden muuttujan </a:t>
            </a:r>
            <a:r>
              <a:rPr lang="fi-FI" sz="2600"/>
              <a:t>välinen </a:t>
            </a:r>
            <a:r>
              <a:rPr lang="fi-FI" sz="2600" smtClean="0"/>
              <a:t>yhteys</a:t>
            </a:r>
            <a:endParaRPr lang="fi-FI"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haastattelua </a:t>
            </a:r>
            <a:r>
              <a:rPr lang="fi-FI" sz="2600" dirty="0"/>
              <a:t>käyttävä tutkimus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korrelaatio</a:t>
            </a:r>
            <a:r>
              <a:rPr lang="fi-FI" sz="2600" dirty="0"/>
              <a:t> = muuttujan välinen tilastollinen </a:t>
            </a:r>
            <a:r>
              <a:rPr lang="fi-FI" sz="2600" dirty="0" smtClean="0"/>
              <a:t>yhteys</a:t>
            </a:r>
            <a:endParaRPr sz="2600" b="1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10F480C-9BEA-4259-8300-5517D20A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89b7ae1a0e_0_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Tapaustutkimus</a:t>
            </a:r>
            <a:endParaRPr dirty="0"/>
          </a:p>
        </p:txBody>
      </p:sp>
      <p:sp>
        <p:nvSpPr>
          <p:cNvPr id="190" name="Google Shape;190;g89b7ae1a0e_0_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tutkimusote</a:t>
            </a:r>
            <a:r>
              <a:rPr lang="fi-FI" sz="2600" dirty="0"/>
              <a:t>: tarkastellaan yksilöitä, ryhmiä tai organisaatioita todellisessa ympäristössä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ei-kokeellinen tai kokeellinen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teorioiden testaaminen ja kehittäminen tosielämässä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0B3B131-3F4E-43A7-85AC-3391BF32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aca97caa7_0_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Kvantitatiivinen tutkimus</a:t>
            </a:r>
            <a:endParaRPr dirty="0"/>
          </a:p>
        </p:txBody>
      </p:sp>
      <p:sp>
        <p:nvSpPr>
          <p:cNvPr id="196" name="Google Shape;196;g8aca97caa7_0_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92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00"/>
              <a:buChar char="●"/>
            </a:pPr>
            <a:r>
              <a:rPr lang="fi-FI" sz="2600" dirty="0"/>
              <a:t>= </a:t>
            </a:r>
            <a:r>
              <a:rPr lang="fi-FI" sz="2600" b="1" dirty="0"/>
              <a:t>määrällinen tutkimus</a:t>
            </a:r>
            <a:endParaRPr sz="2600" b="1" dirty="0"/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fi-FI" sz="2600" dirty="0"/>
              <a:t>tieto kerätään numeroiden muodossa, esim. tilasto</a:t>
            </a:r>
            <a:endParaRPr sz="2600" dirty="0"/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fi-FI" sz="2600" b="1" dirty="0"/>
              <a:t>aineistonkeruumenetelmiä:</a:t>
            </a:r>
            <a:r>
              <a:rPr lang="fi-FI" sz="2600" dirty="0"/>
              <a:t> kyselyt</a:t>
            </a:r>
            <a:r>
              <a:rPr lang="fi-FI" sz="2600"/>
              <a:t>, </a:t>
            </a:r>
            <a:r>
              <a:rPr lang="fi-FI" sz="2600" smtClean="0"/>
              <a:t>psykologiset </a:t>
            </a:r>
            <a:r>
              <a:rPr lang="fi-FI" sz="2600" dirty="0"/>
              <a:t>testit, aivotutkimusmenetelmät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FA7233C-AFAF-41E1-90DF-FE3A0778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aca97caa7_0_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Kvalitatiivinen tutkimus</a:t>
            </a:r>
            <a:endParaRPr dirty="0"/>
          </a:p>
        </p:txBody>
      </p:sp>
      <p:sp>
        <p:nvSpPr>
          <p:cNvPr id="202" name="Google Shape;202;g8aca97caa7_0_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= </a:t>
            </a:r>
            <a:r>
              <a:rPr lang="fi-FI" sz="2600" b="1" dirty="0"/>
              <a:t>laadullinen tutkimus</a:t>
            </a:r>
            <a:endParaRPr sz="2600" b="1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aineisto on muussa kuin numeromuodossa, esim. teksti tai puhe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b="1" dirty="0"/>
              <a:t>aineistonkeruumenetelmiä:</a:t>
            </a:r>
            <a:r>
              <a:rPr lang="fi-FI" sz="2600" dirty="0"/>
              <a:t> haastattelu, havainnointi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5D2AE6D-1E6C-4E40-8CD2-93E6399F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F13AE7-45C4-4FDA-9AD8-195F894A8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F0292E-9190-4323-BC85-51F08731253A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def8070-e40d-4397-9c21-aeb6781712b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8384E67-F3D8-4235-AD67-0D5A0A17EA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274</Words>
  <Application>Microsoft Office PowerPoint</Application>
  <PresentationFormat>Laajakuva</PresentationFormat>
  <Paragraphs>39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3. Psykologinen tutkimus</vt:lpstr>
      <vt:lpstr>Tutkimusmenetelmien valinta</vt:lpstr>
      <vt:lpstr>Kokeellinen tutkimus</vt:lpstr>
      <vt:lpstr>Kokeellinen tutkimus</vt:lpstr>
      <vt:lpstr>Ei-kokeellinen tutkimus</vt:lpstr>
      <vt:lpstr>Tapaustutkimus</vt:lpstr>
      <vt:lpstr>Kvantitatiivinen tutkimus</vt:lpstr>
      <vt:lpstr>Kvalitatiivinen tutkimus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Psykologinen tutkimus</dc:title>
  <dc:creator>Mari Purola</dc:creator>
  <cp:lastModifiedBy>Marja Valkama</cp:lastModifiedBy>
  <cp:revision>5</cp:revision>
  <dcterms:created xsi:type="dcterms:W3CDTF">2020-09-17T06:27:27Z</dcterms:created>
  <dcterms:modified xsi:type="dcterms:W3CDTF">2022-08-24T11:42:21Z</dcterms:modified>
</cp:coreProperties>
</file>