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notesMasterIdLst>
    <p:notesMasterId r:id="rId11"/>
  </p:notesMasterIdLst>
  <p:sldIdLst>
    <p:sldId id="257" r:id="rId5"/>
    <p:sldId id="273" r:id="rId6"/>
    <p:sldId id="274" r:id="rId7"/>
    <p:sldId id="275" r:id="rId8"/>
    <p:sldId id="276" r:id="rId9"/>
    <p:sldId id="277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C5C87E6-8065-474D-B5D4-8B09ECF2FB4D}" v="1" dt="2020-10-19T09:38:23.10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4682"/>
  </p:normalViewPr>
  <p:slideViewPr>
    <p:cSldViewPr snapToGrid="0" snapToObjects="1">
      <p:cViewPr varScale="1">
        <p:scale>
          <a:sx n="69" d="100"/>
          <a:sy n="69" d="100"/>
        </p:scale>
        <p:origin x="54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i Purola" userId="e3225e4c-68f7-4c12-bf7e-43dbe7929f7a" providerId="ADAL" clId="{5C5C87E6-8065-474D-B5D4-8B09ECF2FB4D}"/>
    <pc:docChg chg="custSel modSld">
      <pc:chgData name="Mari Purola" userId="e3225e4c-68f7-4c12-bf7e-43dbe7929f7a" providerId="ADAL" clId="{5C5C87E6-8065-474D-B5D4-8B09ECF2FB4D}" dt="2020-10-19T09:38:29.713" v="4" actId="14100"/>
      <pc:docMkLst>
        <pc:docMk/>
      </pc:docMkLst>
      <pc:sldChg chg="addSp delSp modSp">
        <pc:chgData name="Mari Purola" userId="e3225e4c-68f7-4c12-bf7e-43dbe7929f7a" providerId="ADAL" clId="{5C5C87E6-8065-474D-B5D4-8B09ECF2FB4D}" dt="2020-10-19T09:38:29.713" v="4" actId="14100"/>
        <pc:sldMkLst>
          <pc:docMk/>
          <pc:sldMk cId="2866770215" sldId="257"/>
        </pc:sldMkLst>
        <pc:picChg chg="del">
          <ac:chgData name="Mari Purola" userId="e3225e4c-68f7-4c12-bf7e-43dbe7929f7a" providerId="ADAL" clId="{5C5C87E6-8065-474D-B5D4-8B09ECF2FB4D}" dt="2020-10-19T09:38:26.198" v="2" actId="478"/>
          <ac:picMkLst>
            <pc:docMk/>
            <pc:sldMk cId="2866770215" sldId="257"/>
            <ac:picMk id="4" creationId="{6A7E361E-3215-41BD-B476-8E03828D3421}"/>
          </ac:picMkLst>
        </pc:picChg>
        <pc:picChg chg="add mod">
          <ac:chgData name="Mari Purola" userId="e3225e4c-68f7-4c12-bf7e-43dbe7929f7a" providerId="ADAL" clId="{5C5C87E6-8065-474D-B5D4-8B09ECF2FB4D}" dt="2020-10-19T09:38:29.713" v="4" actId="14100"/>
          <ac:picMkLst>
            <pc:docMk/>
            <pc:sldMk cId="2866770215" sldId="257"/>
            <ac:picMk id="8" creationId="{4BA41EFC-0A58-4037-AEDC-C3ACE2B56782}"/>
          </ac:picMkLst>
        </pc:picChg>
      </pc:sldChg>
    </pc:docChg>
  </pc:docChgLst>
  <pc:docChgLst>
    <pc:chgData name="Mari Purola" userId="e3225e4c-68f7-4c12-bf7e-43dbe7929f7a" providerId="ADAL" clId="{C04AAECD-357F-4F6E-BE96-6CCB22739467}"/>
    <pc:docChg chg="modSld">
      <pc:chgData name="Mari Purola" userId="e3225e4c-68f7-4c12-bf7e-43dbe7929f7a" providerId="ADAL" clId="{C04AAECD-357F-4F6E-BE96-6CCB22739467}" dt="2020-09-29T14:02:37.962" v="289" actId="20577"/>
      <pc:docMkLst>
        <pc:docMk/>
      </pc:docMkLst>
      <pc:sldChg chg="modSp">
        <pc:chgData name="Mari Purola" userId="e3225e4c-68f7-4c12-bf7e-43dbe7929f7a" providerId="ADAL" clId="{C04AAECD-357F-4F6E-BE96-6CCB22739467}" dt="2020-09-29T13:54:42.304" v="16" actId="20577"/>
        <pc:sldMkLst>
          <pc:docMk/>
          <pc:sldMk cId="3854045808" sldId="273"/>
        </pc:sldMkLst>
        <pc:spChg chg="mod">
          <ac:chgData name="Mari Purola" userId="e3225e4c-68f7-4c12-bf7e-43dbe7929f7a" providerId="ADAL" clId="{C04AAECD-357F-4F6E-BE96-6CCB22739467}" dt="2020-09-29T13:54:42.304" v="16" actId="20577"/>
          <ac:spMkLst>
            <pc:docMk/>
            <pc:sldMk cId="3854045808" sldId="273"/>
            <ac:spMk id="3" creationId="{C7AF6B91-B391-F44D-96F5-7426B57E1313}"/>
          </ac:spMkLst>
        </pc:spChg>
      </pc:sldChg>
      <pc:sldChg chg="modSp">
        <pc:chgData name="Mari Purola" userId="e3225e4c-68f7-4c12-bf7e-43dbe7929f7a" providerId="ADAL" clId="{C04AAECD-357F-4F6E-BE96-6CCB22739467}" dt="2020-09-29T13:57:06.665" v="98" actId="20577"/>
        <pc:sldMkLst>
          <pc:docMk/>
          <pc:sldMk cId="439642864" sldId="274"/>
        </pc:sldMkLst>
        <pc:spChg chg="mod">
          <ac:chgData name="Mari Purola" userId="e3225e4c-68f7-4c12-bf7e-43dbe7929f7a" providerId="ADAL" clId="{C04AAECD-357F-4F6E-BE96-6CCB22739467}" dt="2020-09-29T13:56:55.494" v="94" actId="113"/>
          <ac:spMkLst>
            <pc:docMk/>
            <pc:sldMk cId="439642864" sldId="274"/>
            <ac:spMk id="2" creationId="{6A157031-788C-F942-98F2-E78120384EA5}"/>
          </ac:spMkLst>
        </pc:spChg>
        <pc:spChg chg="mod">
          <ac:chgData name="Mari Purola" userId="e3225e4c-68f7-4c12-bf7e-43dbe7929f7a" providerId="ADAL" clId="{C04AAECD-357F-4F6E-BE96-6CCB22739467}" dt="2020-09-29T13:57:06.665" v="98" actId="20577"/>
          <ac:spMkLst>
            <pc:docMk/>
            <pc:sldMk cId="439642864" sldId="274"/>
            <ac:spMk id="3" creationId="{540822E3-D9BF-F74D-8510-4323A52B76E9}"/>
          </ac:spMkLst>
        </pc:spChg>
      </pc:sldChg>
      <pc:sldChg chg="modSp">
        <pc:chgData name="Mari Purola" userId="e3225e4c-68f7-4c12-bf7e-43dbe7929f7a" providerId="ADAL" clId="{C04AAECD-357F-4F6E-BE96-6CCB22739467}" dt="2020-09-29T13:58:13.854" v="144" actId="20577"/>
        <pc:sldMkLst>
          <pc:docMk/>
          <pc:sldMk cId="3191280569" sldId="275"/>
        </pc:sldMkLst>
        <pc:spChg chg="mod">
          <ac:chgData name="Mari Purola" userId="e3225e4c-68f7-4c12-bf7e-43dbe7929f7a" providerId="ADAL" clId="{C04AAECD-357F-4F6E-BE96-6CCB22739467}" dt="2020-09-29T13:58:13.854" v="144" actId="20577"/>
          <ac:spMkLst>
            <pc:docMk/>
            <pc:sldMk cId="3191280569" sldId="275"/>
            <ac:spMk id="3" creationId="{6F790E8B-424E-DE4E-AEFE-6674FEF231F7}"/>
          </ac:spMkLst>
        </pc:spChg>
      </pc:sldChg>
      <pc:sldChg chg="modSp">
        <pc:chgData name="Mari Purola" userId="e3225e4c-68f7-4c12-bf7e-43dbe7929f7a" providerId="ADAL" clId="{C04AAECD-357F-4F6E-BE96-6CCB22739467}" dt="2020-09-29T13:59:38.088" v="178" actId="20577"/>
        <pc:sldMkLst>
          <pc:docMk/>
          <pc:sldMk cId="2756842189" sldId="276"/>
        </pc:sldMkLst>
        <pc:spChg chg="mod">
          <ac:chgData name="Mari Purola" userId="e3225e4c-68f7-4c12-bf7e-43dbe7929f7a" providerId="ADAL" clId="{C04AAECD-357F-4F6E-BE96-6CCB22739467}" dt="2020-09-29T13:59:38.088" v="178" actId="20577"/>
          <ac:spMkLst>
            <pc:docMk/>
            <pc:sldMk cId="2756842189" sldId="276"/>
            <ac:spMk id="3" creationId="{7A181829-149F-DD47-82B6-A116CB10EFBA}"/>
          </ac:spMkLst>
        </pc:spChg>
      </pc:sldChg>
      <pc:sldChg chg="modSp">
        <pc:chgData name="Mari Purola" userId="e3225e4c-68f7-4c12-bf7e-43dbe7929f7a" providerId="ADAL" clId="{C04AAECD-357F-4F6E-BE96-6CCB22739467}" dt="2020-09-29T14:02:37.962" v="289" actId="20577"/>
        <pc:sldMkLst>
          <pc:docMk/>
          <pc:sldMk cId="3272986132" sldId="277"/>
        </pc:sldMkLst>
        <pc:spChg chg="mod">
          <ac:chgData name="Mari Purola" userId="e3225e4c-68f7-4c12-bf7e-43dbe7929f7a" providerId="ADAL" clId="{C04AAECD-357F-4F6E-BE96-6CCB22739467}" dt="2020-09-29T14:02:37.962" v="289" actId="20577"/>
          <ac:spMkLst>
            <pc:docMk/>
            <pc:sldMk cId="3272986132" sldId="277"/>
            <ac:spMk id="3" creationId="{80AB3580-1C00-DC4E-9445-2DE0CE31F788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9C5B5B-B9D9-4A2B-909E-D785A20E5008}" type="datetimeFigureOut">
              <a:rPr lang="fi-FI" smtClean="0"/>
              <a:t>22.10.2021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8E1F14-2891-48E4-A2AC-5BECC8E7492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56864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fi-FI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19AB6828-EE3E-4CE5-8BFF-57BC88AC4B08}" type="datetime1">
              <a:rPr lang="fi-FI" smtClean="0"/>
              <a:t>22.10.2021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1 Toimiva ja oppiva ihminen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8B4F7-BCEE-D143-99F4-12078D52CD30}" type="slidenum">
              <a:rPr lang="fi-FI" smtClean="0"/>
              <a:t>‹#›</a:t>
            </a:fld>
            <a:endParaRPr lang="fi-FI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606554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6EDCC-AD31-4422-840D-089A923A8A75}" type="datetime1">
              <a:rPr lang="fi-FI" smtClean="0"/>
              <a:t>22.10.2021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1 Toimiva ja oppiva ihminen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8B4F7-BCEE-D143-99F4-12078D52CD3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054418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BD7B8-3690-4CF4-B26A-75DD755574D9}" type="datetime1">
              <a:rPr lang="fi-FI" smtClean="0"/>
              <a:t>22.10.2021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1 Toimiva ja oppiva ihminen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8B4F7-BCEE-D143-99F4-12078D52CD30}" type="slidenum">
              <a:rPr lang="fi-FI" smtClean="0"/>
              <a:t>‹#›</a:t>
            </a:fld>
            <a:endParaRPr lang="fi-FI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657934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B77D7-7FFE-4ADC-BD9E-D1B3DF9589F5}" type="datetime1">
              <a:rPr lang="fi-FI" smtClean="0"/>
              <a:t>22.10.2021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1 Toimiva ja oppiva ihminen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8B4F7-BCEE-D143-99F4-12078D52CD3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46726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EC16A-49DC-4935-9B7A-CBAF13BA8B94}" type="datetime1">
              <a:rPr lang="fi-FI" smtClean="0"/>
              <a:t>22.10.2021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1 Toimiva ja oppiva ihminen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8B4F7-BCEE-D143-99F4-12078D52CD30}" type="slidenum">
              <a:rPr lang="fi-FI" smtClean="0"/>
              <a:t>‹#›</a:t>
            </a:fld>
            <a:endParaRPr lang="fi-FI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574446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2BFAC-730C-4A9A-9928-473EF761F490}" type="datetime1">
              <a:rPr lang="fi-FI" smtClean="0"/>
              <a:t>22.10.2021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1 Toimiva ja oppiva ihminen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8B4F7-BCEE-D143-99F4-12078D52CD3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634038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fi-FI"/>
              <a:t>Muokkaa tekstin perustyylejä napsauttamalla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7D40F-1808-410A-B384-ED1E170D3AC6}" type="datetime1">
              <a:rPr lang="fi-FI" smtClean="0"/>
              <a:t>22.10.2021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1 Toimiva ja oppiva ihminen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8B4F7-BCEE-D143-99F4-12078D52CD3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570054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BDEA9-2F3B-46A2-B485-9877AC5398E1}" type="datetime1">
              <a:rPr lang="fi-FI" smtClean="0"/>
              <a:t>22.10.2021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1 Toimiva ja oppiva ihminen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8B4F7-BCEE-D143-99F4-12078D52CD3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377327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D5185-CB0E-4DF2-A4D9-5451B6E8C6E5}" type="datetime1">
              <a:rPr lang="fi-FI" smtClean="0"/>
              <a:t>22.10.2021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1 Toimiva ja oppiva ihminen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8B4F7-BCEE-D143-99F4-12078D52CD3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12671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CF713-9B98-494E-8650-D43ABDF47228}" type="datetime1">
              <a:rPr lang="fi-FI" smtClean="0"/>
              <a:t>22.10.2021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1 Toimiva ja oppiva ihminen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8B4F7-BCEE-D143-99F4-12078D52CD3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896121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EE38C-61B0-4CD6-8A4E-70DB6F035AF9}" type="datetime1">
              <a:rPr lang="fi-FI" smtClean="0"/>
              <a:t>22.10.2021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1 Toimiva ja oppiva ihminen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8B4F7-BCEE-D143-99F4-12078D52CD30}" type="slidenum">
              <a:rPr lang="fi-FI" smtClean="0"/>
              <a:t>‹#›</a:t>
            </a:fld>
            <a:endParaRPr lang="fi-FI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03812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1B959404-A4D0-40C1-B9E4-B0200B60560C}" type="datetime1">
              <a:rPr lang="fi-FI" smtClean="0"/>
              <a:t>22.10.2021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r>
              <a:rPr lang="fi-FI"/>
              <a:t>© Sanoma Pro, Tekijät ● Mieli 1 Toimiva ja oppiva ihminen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1B88B4F7-BCEE-D143-99F4-12078D52CD30}" type="slidenum">
              <a:rPr lang="fi-FI" smtClean="0"/>
              <a:t>‹#›</a:t>
            </a:fld>
            <a:endParaRPr lang="fi-FI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204913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70784CE-9DD4-4C2D-88B9-D219730A470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274" y="0"/>
            <a:ext cx="12188726" cy="685897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258134" y="640080"/>
            <a:ext cx="6293689" cy="3652405"/>
          </a:xfrm>
        </p:spPr>
        <p:txBody>
          <a:bodyPr anchor="b">
            <a:normAutofit/>
          </a:bodyPr>
          <a:lstStyle/>
          <a:p>
            <a:pPr algn="l"/>
            <a:r>
              <a:rPr lang="en-US" sz="4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Hyvinvoinnin</a:t>
            </a:r>
            <a:r>
              <a:rPr lang="en-US" sz="4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4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ilmiö</a:t>
            </a:r>
            <a:r>
              <a:rPr lang="en-US" sz="4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: </a:t>
            </a:r>
            <a:br>
              <a:rPr lang="en-US" sz="4400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en-US" sz="4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14. </a:t>
            </a:r>
            <a:r>
              <a:rPr lang="en-US" sz="4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ihminen</a:t>
            </a:r>
            <a:r>
              <a:rPr lang="en-US" sz="4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4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digitaalisissa</a:t>
            </a:r>
            <a:r>
              <a:rPr lang="en-US" sz="4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4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ympäristöissä</a:t>
            </a:r>
            <a:endParaRPr lang="en-US" sz="4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271524" y="4460708"/>
            <a:ext cx="6280299" cy="1753175"/>
          </a:xfrm>
        </p:spPr>
        <p:txBody>
          <a:bodyPr anchor="t">
            <a:normAutofit/>
          </a:bodyPr>
          <a:lstStyle/>
          <a:p>
            <a:endParaRPr lang="en-US" sz="160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640A410A-1838-4131-95A6-2BE4F8D412F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309640" y="4388141"/>
            <a:ext cx="5852160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83E7620E-43E2-4A6D-96A0-FD54B7C106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842932" y="6470704"/>
            <a:ext cx="5901459" cy="274320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fi-FI" dirty="0"/>
              <a:t>© Sanoma Pro, Tekijät ● Mieli 1 Toimiva ja oppiva ihminen</a:t>
            </a:r>
          </a:p>
        </p:txBody>
      </p:sp>
      <p:pic>
        <p:nvPicPr>
          <p:cNvPr id="8" name="Kuva 7">
            <a:extLst>
              <a:ext uri="{FF2B5EF4-FFF2-40B4-BE49-F238E27FC236}">
                <a16:creationId xmlns:a16="http://schemas.microsoft.com/office/drawing/2014/main" id="{4BA41EFC-0A58-4037-AEDC-C3ACE2B5678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5865" y="2604655"/>
            <a:ext cx="4725344" cy="17889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6770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9CB5D9-CB29-E64D-96DF-EB1715E6FD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Psyykkinen hyvinvointi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AF6B91-B391-F44D-96F5-7426B57E13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fi-FI" b="1" dirty="0"/>
              <a:t> Psyykkinen hyvinvointi</a:t>
            </a:r>
            <a:r>
              <a:rPr lang="fi-FI" dirty="0"/>
              <a:t> = ihmisen oma kokemus ja arvio oman mielen hyvinvoinnista</a:t>
            </a:r>
          </a:p>
          <a:p>
            <a:pPr>
              <a:buFont typeface="Arial" panose="020B0604020202020204" pitchFamily="34" charset="0"/>
              <a:buChar char="•"/>
            </a:pPr>
            <a:endParaRPr lang="fi-FI" b="1" dirty="0"/>
          </a:p>
          <a:p>
            <a:pPr>
              <a:buFont typeface="Arial" panose="020B0604020202020204" pitchFamily="34" charset="0"/>
              <a:buChar char="•"/>
            </a:pPr>
            <a:r>
              <a:rPr lang="fi-FI" dirty="0"/>
              <a:t> Perustuu moneen tekijään: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fi-FI" dirty="0"/>
              <a:t> sosiaaliset suhteet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fi-FI" dirty="0"/>
              <a:t> myönteinen käsitys omasta itsestä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fi-FI" dirty="0"/>
              <a:t> hyvä tunteiden säätely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fi-FI" dirty="0"/>
              <a:t> elämänhallinnan tunne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fi-FI" dirty="0"/>
              <a:t> biologisella tasolla perustarpeet kuten ravinto ja uni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fi-FI" dirty="0"/>
              <a:t> jne.</a:t>
            </a:r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3A131032-49DE-4D50-9C2B-EF772CCD89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1 Toimiva ja oppiva ihminen</a:t>
            </a:r>
          </a:p>
        </p:txBody>
      </p:sp>
    </p:spTree>
    <p:extLst>
      <p:ext uri="{BB962C8B-B14F-4D97-AF65-F5344CB8AC3E}">
        <p14:creationId xmlns:p14="http://schemas.microsoft.com/office/powerpoint/2010/main" val="3854045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157031-788C-F942-98F2-E78120384E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 Monisuorittaminen eli </a:t>
            </a:r>
            <a:r>
              <a:rPr lang="fi-FI" dirty="0" err="1"/>
              <a:t>multitasking</a:t>
            </a:r>
            <a:r>
              <a:rPr lang="fi-FI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0822E3-D9BF-F74D-8510-4323A52B76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fi-FI" dirty="0"/>
              <a:t> tarkkaavaisuuden keskittämistä useaan eri asiaan samanaikaisesti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dirty="0"/>
              <a:t> tarkkaavaisuuden nopea vaihtelu asiasta toiseen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dirty="0"/>
              <a:t> suuri määrä monisuorittamista yhteydessä masennus- ja ahdistuneisuusoireisiin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dirty="0"/>
              <a:t> älylaitteiden runsas käyttö</a:t>
            </a:r>
          </a:p>
          <a:p>
            <a:pPr lvl="3">
              <a:buFont typeface="Courier New" panose="02070309020205020404" pitchFamily="49" charset="0"/>
              <a:buChar char="o"/>
            </a:pPr>
            <a:r>
              <a:rPr lang="fi-FI" sz="2000" dirty="0"/>
              <a:t> voi heikentää tarkkaavaisuutta</a:t>
            </a:r>
          </a:p>
          <a:p>
            <a:pPr lvl="3">
              <a:buFont typeface="Courier New" panose="02070309020205020404" pitchFamily="49" charset="0"/>
              <a:buChar char="o"/>
            </a:pPr>
            <a:r>
              <a:rPr lang="fi-FI" sz="2000" dirty="0"/>
              <a:t> voi helpottaa tarkkaavaisuuden vaihtamista asiasta toiseen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dirty="0"/>
              <a:t> laitteiden vaikutus esim. toiminnanohjaukseen epäselvä</a:t>
            </a:r>
          </a:p>
          <a:p>
            <a:pPr lvl="1"/>
            <a:endParaRPr lang="fi-FI" dirty="0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1142D9E9-C66D-45C3-9253-16EE479ECE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1 Toimiva ja oppiva ihminen</a:t>
            </a:r>
          </a:p>
        </p:txBody>
      </p:sp>
    </p:spTree>
    <p:extLst>
      <p:ext uri="{BB962C8B-B14F-4D97-AF65-F5344CB8AC3E}">
        <p14:creationId xmlns:p14="http://schemas.microsoft.com/office/powerpoint/2010/main" val="439642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0DB8B8-1994-A44D-9553-D466298E94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Tunteet ja digitaalisuus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790E8B-424E-DE4E-AEFE-6674FEF231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fi-FI" dirty="0"/>
              <a:t> tunteiden ilmaisun muodot laajentuneet ja muuttuneet sosiaalisen median myötä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dirty="0"/>
              <a:t> yhteys alentuneen mielialan, internetin ja koulu-uupumuksen välillä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b="1" dirty="0"/>
              <a:t> teknostressi</a:t>
            </a:r>
            <a:r>
              <a:rPr lang="fi-FI" dirty="0"/>
              <a:t> = digitaalisiin laitteisiin ja informaatioteknologian käyttöön liittyvä stressi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dirty="0"/>
              <a:t> </a:t>
            </a:r>
            <a:r>
              <a:rPr lang="fi-FI" dirty="0" err="1"/>
              <a:t>teknostresiä</a:t>
            </a:r>
            <a:r>
              <a:rPr lang="fi-FI" dirty="0"/>
              <a:t> aiheuttaa:</a:t>
            </a:r>
          </a:p>
          <a:p>
            <a:pPr marL="470916" lvl="1" indent="-342900">
              <a:buFont typeface="+mj-lt"/>
              <a:buAutoNum type="arabicPeriod"/>
            </a:pPr>
            <a:r>
              <a:rPr lang="fi-FI" dirty="0"/>
              <a:t>oman elämän vertailu muiden tekemiin sosiaalisen median julkaisuihin</a:t>
            </a:r>
          </a:p>
          <a:p>
            <a:pPr marL="470916" lvl="1" indent="-342900">
              <a:buFont typeface="+mj-lt"/>
              <a:buAutoNum type="arabicPeriod"/>
            </a:pPr>
            <a:r>
              <a:rPr lang="fi-FI" dirty="0"/>
              <a:t>osallistuminen kärkkäisiin ja vihamielisiin keskusteluihin sosiaalisen median alustoilla</a:t>
            </a:r>
          </a:p>
          <a:p>
            <a:pPr marL="470916" lvl="1" indent="-342900">
              <a:buFont typeface="+mj-lt"/>
              <a:buAutoNum type="arabicPeriod"/>
            </a:pPr>
            <a:r>
              <a:rPr lang="fi-FI" dirty="0"/>
              <a:t>huoli omasta yksityisyydestä sosiaalisessa mediassa ja internetissä</a:t>
            </a:r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49E8823C-619D-44D4-AC85-2B3C802C54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1 Toimiva ja oppiva ihminen</a:t>
            </a:r>
          </a:p>
        </p:txBody>
      </p:sp>
    </p:spTree>
    <p:extLst>
      <p:ext uri="{BB962C8B-B14F-4D97-AF65-F5344CB8AC3E}">
        <p14:creationId xmlns:p14="http://schemas.microsoft.com/office/powerpoint/2010/main" val="31912805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96B876-0498-734C-A15A-79D25D8181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Sosiaalinen näkökulma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181829-149F-DD47-82B6-A116CB10EF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fi-FI" dirty="0"/>
              <a:t> tutkimus: enemmän sosiaalista mediaa käyttäneet nuoret olivat kasvattaneet empatiataitojaan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b="1" dirty="0"/>
              <a:t> empatia</a:t>
            </a:r>
            <a:r>
              <a:rPr lang="fi-FI" dirty="0"/>
              <a:t> = kyky asettua toisen </a:t>
            </a:r>
            <a:r>
              <a:rPr lang="fi-FI"/>
              <a:t>ihmisen </a:t>
            </a:r>
            <a:r>
              <a:rPr lang="fi-FI" smtClean="0"/>
              <a:t>asemaan</a:t>
            </a:r>
            <a:endParaRPr lang="fi-FI" dirty="0"/>
          </a:p>
          <a:p>
            <a:pPr>
              <a:buFont typeface="Arial" panose="020B0604020202020204" pitchFamily="34" charset="0"/>
              <a:buChar char="•"/>
            </a:pPr>
            <a:r>
              <a:rPr lang="fi-FI" dirty="0"/>
              <a:t> älylaitteiden käyttö voi häiritä luontaista sosiaalista vuorovaikutusta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fi-FI" dirty="0"/>
              <a:t> lapsen ongelmakäytös saattoi lisätä vanhempien stressiä ja sitä, että vanhemmat vetäytyivät teknologian tai älylaitteiden pariin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fi-FI" dirty="0"/>
              <a:t> vanhempien vetäytyminen lisäsi lasten ongelmakäyttäytymistä</a:t>
            </a:r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6D2956FA-73CF-4F87-BB56-E51929E5EC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1 Toimiva ja oppiva ihminen</a:t>
            </a:r>
          </a:p>
        </p:txBody>
      </p:sp>
    </p:spTree>
    <p:extLst>
      <p:ext uri="{BB962C8B-B14F-4D97-AF65-F5344CB8AC3E}">
        <p14:creationId xmlns:p14="http://schemas.microsoft.com/office/powerpoint/2010/main" val="27568421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2E9668-6A66-E448-A59C-E9E459A07E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Digitaaliset laitteet ja uni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AB3580-1C00-DC4E-9445-2DE0CE31F7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fi-FI" dirty="0"/>
              <a:t> yhteys ruutuajan ja unenlaadun heikentymisen välillä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dirty="0"/>
              <a:t> unelle haitallisempaa aktiivinen ruutuaika esim. pelaaminen tai sosiaalisen median käyttö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dirty="0"/>
              <a:t> passiivinen ruutuaika esim. television katselu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dirty="0"/>
              <a:t> korrelaatiotutkimuksia </a:t>
            </a:r>
            <a:r>
              <a:rPr lang="fi-FI" dirty="0">
                <a:latin typeface="Arial" panose="020B0604020202020204" pitchFamily="34" charset="0"/>
                <a:cs typeface="Arial" panose="020B0604020202020204" pitchFamily="34" charset="0"/>
              </a:rPr>
              <a:t>→ </a:t>
            </a:r>
            <a:r>
              <a:rPr lang="fi-FI" dirty="0"/>
              <a:t>muita vaikuttavia tekijöitä?</a:t>
            </a:r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D73007E8-F80F-4880-94A8-29F8C740BB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1 Toimiva ja oppiva ihminen</a:t>
            </a:r>
          </a:p>
        </p:txBody>
      </p:sp>
    </p:spTree>
    <p:extLst>
      <p:ext uri="{BB962C8B-B14F-4D97-AF65-F5344CB8AC3E}">
        <p14:creationId xmlns:p14="http://schemas.microsoft.com/office/powerpoint/2010/main" val="32729861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ali">
  <a:themeElements>
    <a:clrScheme name="Integraal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ali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ali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6CEEEB9C1D3AA49A56AB9E1A0BED2AD" ma:contentTypeVersion="13" ma:contentTypeDescription="Create a new document." ma:contentTypeScope="" ma:versionID="96a01f2e3f38f893304570b89730cb6d">
  <xsd:schema xmlns:xsd="http://www.w3.org/2001/XMLSchema" xmlns:xs="http://www.w3.org/2001/XMLSchema" xmlns:p="http://schemas.microsoft.com/office/2006/metadata/properties" xmlns:ns3="8113aae3-ea75-4c63-bfc3-407a73240c9d" xmlns:ns4="cdef8070-e40d-4397-9c21-aeb6781712b1" targetNamespace="http://schemas.microsoft.com/office/2006/metadata/properties" ma:root="true" ma:fieldsID="bed0a401cdb128dcbb2d0f0602686380" ns3:_="" ns4:_="">
    <xsd:import namespace="8113aae3-ea75-4c63-bfc3-407a73240c9d"/>
    <xsd:import namespace="cdef8070-e40d-4397-9c21-aeb6781712b1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GenerationTime" minOccurs="0"/>
                <xsd:element ref="ns4:MediaServiceEventHashCode" minOccurs="0"/>
                <xsd:element ref="ns4:MediaServiceDateTaken" minOccurs="0"/>
                <xsd:element ref="ns4:MediaServiceOCR" minOccurs="0"/>
                <xsd:element ref="ns4:MediaServiceLocation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113aae3-ea75-4c63-bfc3-407a73240c9d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def8070-e40d-4397-9c21-aeb6781712b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92A740A-07D3-47E0-B10D-DBDFDD34C85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6BCBE7E-1601-4F3C-BD95-FAE5F7ED1CA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113aae3-ea75-4c63-bfc3-407a73240c9d"/>
    <ds:schemaRef ds:uri="cdef8070-e40d-4397-9c21-aeb6781712b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083217D4-A3DD-450C-A395-27105ABCC32A}">
  <ds:schemaRefs>
    <ds:schemaRef ds:uri="8113aae3-ea75-4c63-bfc3-407a73240c9d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cdef8070-e40d-4397-9c21-aeb6781712b1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321</Words>
  <Application>Microsoft Office PowerPoint</Application>
  <PresentationFormat>Laajakuva</PresentationFormat>
  <Paragraphs>44</Paragraphs>
  <Slides>6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6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6</vt:i4>
      </vt:variant>
    </vt:vector>
  </HeadingPairs>
  <TitlesOfParts>
    <vt:vector size="13" baseType="lpstr">
      <vt:lpstr>Arial</vt:lpstr>
      <vt:lpstr>Calibri</vt:lpstr>
      <vt:lpstr>Courier New</vt:lpstr>
      <vt:lpstr>Tw Cen MT</vt:lpstr>
      <vt:lpstr>Tw Cen MT Condensed</vt:lpstr>
      <vt:lpstr>Wingdings 3</vt:lpstr>
      <vt:lpstr>Integraali</vt:lpstr>
      <vt:lpstr>Hyvinvoinnin ilmiö:  14. ihminen digitaalisissa ympäristöissä</vt:lpstr>
      <vt:lpstr>Psyykkinen hyvinvointi</vt:lpstr>
      <vt:lpstr> Monisuorittaminen eli multitasking </vt:lpstr>
      <vt:lpstr>Tunteet ja digitaalisuus</vt:lpstr>
      <vt:lpstr>Sosiaalinen näkökulma</vt:lpstr>
      <vt:lpstr>Digitaaliset laitteet ja uni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Hyvinvoinnin ilmiö:  14. ihminen digitaalisissa ympäristöissä</dc:title>
  <dc:creator>Mari Purola</dc:creator>
  <cp:lastModifiedBy>Marja Valkama</cp:lastModifiedBy>
  <cp:revision>4</cp:revision>
  <dcterms:created xsi:type="dcterms:W3CDTF">2020-09-17T07:19:07Z</dcterms:created>
  <dcterms:modified xsi:type="dcterms:W3CDTF">2021-10-22T07:52:54Z</dcterms:modified>
</cp:coreProperties>
</file>