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5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64"/>
            <p14:sldId id="265"/>
            <p14:sldId id="267"/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507E6E3-EC89-4170-874D-846FAB57E3C8}" type="datetime1">
              <a:rPr lang="fi-FI" smtClean="0"/>
              <a:t>15.9.2022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2. Kysymys olemassaolosta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A972-45B5-4195-AFFF-54B6DF758F71}" type="datetime1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86231-00A9-4B88-BF5C-1395AF86BE52}" type="datetime1">
              <a:rPr lang="fi-FI" smtClean="0"/>
              <a:t>15.9.2022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04C41-3F5F-405F-AC21-384F84EE85A4}" type="datetime1">
              <a:rPr lang="fi-FI" smtClean="0"/>
              <a:t>15.9.2022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939D9-E53E-4C54-AF89-C487F8CD24C3}" type="datetime1">
              <a:rPr lang="fi-FI" smtClean="0"/>
              <a:t>15.9.2022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8545E1-368A-42A2-8E28-9D9F768E1BAD}" type="datetime1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2. Kysymys olemassaolosta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2. Kysymys olemassaolosta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24)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Etsi kuvasta esimerkki kustakin Aristoteleen kategoriasta.</a:t>
            </a:r>
          </a:p>
          <a:p>
            <a:pPr marL="0" indent="0">
              <a:buNone/>
            </a:pPr>
            <a:endParaRPr lang="fi-FI" b="1" dirty="0"/>
          </a:p>
        </p:txBody>
      </p:sp>
      <p:pic>
        <p:nvPicPr>
          <p:cNvPr id="7" name="Kuva 6" descr="Kuva, joka sisältää kohteen henkilö, istuminen, turvaistuin&#10;&#10;Kuvaus luotu automaattisesti">
            <a:extLst>
              <a:ext uri="{FF2B5EF4-FFF2-40B4-BE49-F238E27FC236}">
                <a16:creationId xmlns:a16="http://schemas.microsoft.com/office/drawing/2014/main" id="{C3954D95-E9DF-67BE-70A3-008BE699C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150" y="2203078"/>
            <a:ext cx="6221700" cy="415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93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24)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Etsi kuvasta esimerkki kustakin Aristoteleen kategoriasta.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Sisällön paikkamerkki 4">
            <a:extLst>
              <a:ext uri="{FF2B5EF4-FFF2-40B4-BE49-F238E27FC236}">
                <a16:creationId xmlns:a16="http://schemas.microsoft.com/office/drawing/2014/main" id="{EA652D34-AE4C-7F05-2EC8-1476FBAEF260}"/>
              </a:ext>
            </a:extLst>
          </p:cNvPr>
          <p:cNvSpPr txBox="1">
            <a:spLocks/>
          </p:cNvSpPr>
          <p:nvPr/>
        </p:nvSpPr>
        <p:spPr>
          <a:xfrm>
            <a:off x="838200" y="1628467"/>
            <a:ext cx="10515600" cy="4108466"/>
          </a:xfrm>
          <a:prstGeom prst="rect">
            <a:avLst/>
          </a:prstGeom>
        </p:spPr>
        <p:txBody>
          <a:bodyPr numCol="2"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sz="500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Esimerkiksi: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Substanssi – pehmolelu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Kvantiteetti – kaksi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Kvaliteetti – ruudullinen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Suhteessa oleva – vieressä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Paikka – auto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Aika – kesälomalla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Asento – istuva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Jollakin oleminen – pehmolelu lapsella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Tekeminen – vetäminen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dirty="0"/>
              <a:t>Tekemisen kohteena oleminen – eri suuntiin vedettynä oleminen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815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31)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b="1" dirty="0"/>
              <a:t>Määrittele</a:t>
            </a:r>
          </a:p>
          <a:p>
            <a:pPr marL="0" indent="0">
              <a:buNone/>
            </a:pPr>
            <a:endParaRPr lang="fi-FI" sz="500" b="1" dirty="0"/>
          </a:p>
          <a:p>
            <a:pPr marL="971550" lvl="1" indent="-514350">
              <a:buAutoNum type="alphaLcParenR"/>
            </a:pPr>
            <a:r>
              <a:rPr lang="fi-FI" b="1" dirty="0"/>
              <a:t>olio </a:t>
            </a:r>
            <a:r>
              <a:rPr lang="fi-FI" dirty="0"/>
              <a:t>= mikä tahansa asia, jolla on ominaisuuksia</a:t>
            </a:r>
            <a:endParaRPr lang="fi-FI" b="1" dirty="0"/>
          </a:p>
          <a:p>
            <a:pPr marL="971550" lvl="1" indent="-514350">
              <a:buAutoNum type="alphaLcParenR"/>
            </a:pPr>
            <a:r>
              <a:rPr lang="fi-FI" b="1" dirty="0"/>
              <a:t>kategoriat</a:t>
            </a:r>
            <a:r>
              <a:rPr lang="fi-FI" dirty="0"/>
              <a:t> = käsitteet, jotka pätevät kaikkiin olioihin</a:t>
            </a:r>
            <a:endParaRPr lang="fi-FI" b="1" dirty="0"/>
          </a:p>
          <a:p>
            <a:pPr marL="971550" lvl="1" indent="-514350">
              <a:buAutoNum type="alphaLcParenR"/>
            </a:pPr>
            <a:r>
              <a:rPr lang="fi-FI" b="1" dirty="0"/>
              <a:t>satunnainen ominaisuus</a:t>
            </a:r>
            <a:r>
              <a:rPr lang="fi-FI" dirty="0"/>
              <a:t> = ominaisuus, joka voi muuttua niin, että olio pysyy edelleen samana oliona</a:t>
            </a:r>
          </a:p>
          <a:p>
            <a:pPr marL="971550" lvl="1" indent="-514350">
              <a:buAutoNum type="alphaLcParenR"/>
            </a:pPr>
            <a:r>
              <a:rPr lang="fi-FI" b="1" dirty="0"/>
              <a:t>olennainen ominaisuus </a:t>
            </a:r>
            <a:r>
              <a:rPr lang="fi-FI" dirty="0"/>
              <a:t>= ominaisuus, joka ei voi muuttua ilman, että olio muuttuu toiseksi</a:t>
            </a:r>
          </a:p>
          <a:p>
            <a:pPr marL="971550" lvl="1" indent="-514350">
              <a:buAutoNum type="alphaLcParenR"/>
            </a:pPr>
            <a:r>
              <a:rPr lang="fi-FI" b="1" dirty="0"/>
              <a:t>substanssi</a:t>
            </a:r>
            <a:r>
              <a:rPr lang="fi-FI" dirty="0"/>
              <a:t> = se, jolla ominaisuudet ovat tai todellisuuden perusaines</a:t>
            </a:r>
          </a:p>
          <a:p>
            <a:pPr marL="971550" lvl="1" indent="-514350">
              <a:buAutoNum type="alphaLcParenR"/>
            </a:pPr>
            <a:r>
              <a:rPr lang="fi-FI" b="1" dirty="0"/>
              <a:t>olemus</a:t>
            </a:r>
            <a:r>
              <a:rPr lang="fi-FI" dirty="0"/>
              <a:t> = se, mitä jokin syvimmiltään on</a:t>
            </a: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869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31)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Mitä kriteereitä on jonkin olion olemassaololle?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Kriteereitä ovat muun muassa havaituksi tuleminen, olion pysyvä läsnäolo ajassa ja mahdollisuus vaikuttaa muihin olioihin.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936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31)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 numCol="2"/>
          <a:lstStyle/>
          <a:p>
            <a:pPr marL="0" indent="0">
              <a:buNone/>
            </a:pPr>
            <a:r>
              <a:rPr lang="fi-FI" b="1" dirty="0"/>
              <a:t>3. Laadi luettelo Aristoteleen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Substanssi – esimerkiksi kivi</a:t>
            </a:r>
          </a:p>
          <a:p>
            <a:pPr marL="0" indent="0">
              <a:buNone/>
            </a:pPr>
            <a:r>
              <a:rPr lang="fi-FI" dirty="0"/>
              <a:t>Kvantiteetti – esimerkiksi yksi</a:t>
            </a:r>
          </a:p>
          <a:p>
            <a:pPr marL="0" indent="0">
              <a:buNone/>
            </a:pPr>
            <a:r>
              <a:rPr lang="fi-FI" dirty="0"/>
              <a:t>Kvaliteetti – esimerkiksi raidallinen</a:t>
            </a:r>
          </a:p>
          <a:p>
            <a:pPr marL="0" indent="0">
              <a:buNone/>
            </a:pPr>
            <a:r>
              <a:rPr lang="fi-FI" dirty="0"/>
              <a:t>Suhteessa oleva – esimerkiksi allekkain</a:t>
            </a:r>
          </a:p>
          <a:p>
            <a:pPr marL="0" indent="0">
              <a:buNone/>
            </a:pPr>
            <a:r>
              <a:rPr lang="fi-FI" dirty="0"/>
              <a:t>Paikka – esimerkiksi koti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Aika – esimerkiksi huomenna</a:t>
            </a:r>
          </a:p>
          <a:p>
            <a:pPr marL="0" indent="0">
              <a:buNone/>
            </a:pPr>
            <a:r>
              <a:rPr lang="fi-FI" dirty="0"/>
              <a:t>Asento – esimerkiksi varpaillaan</a:t>
            </a:r>
          </a:p>
          <a:p>
            <a:pPr marL="0" indent="0">
              <a:buNone/>
            </a:pPr>
            <a:r>
              <a:rPr lang="fi-FI" dirty="0"/>
              <a:t>Jollakin oleminen – esimerkiksi tabletin oleminen opiskelijalla</a:t>
            </a:r>
          </a:p>
          <a:p>
            <a:pPr marL="0" indent="0">
              <a:buNone/>
            </a:pPr>
            <a:r>
              <a:rPr lang="fi-FI" dirty="0"/>
              <a:t>Tekeminen – esimerkiksi hyppiminen</a:t>
            </a:r>
          </a:p>
          <a:p>
            <a:pPr marL="0" indent="0">
              <a:buNone/>
            </a:pPr>
            <a:r>
              <a:rPr lang="fi-FI" dirty="0"/>
              <a:t>Tekemisen kohteena oleminen – esimerkiksi määräyksien kohteena oleminen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Sisällön paikkamerkki 4">
            <a:extLst>
              <a:ext uri="{FF2B5EF4-FFF2-40B4-BE49-F238E27FC236}">
                <a16:creationId xmlns:a16="http://schemas.microsoft.com/office/drawing/2014/main" id="{C353BE8A-319B-5A91-69E0-A3C948A963EE}"/>
              </a:ext>
            </a:extLst>
          </p:cNvPr>
          <p:cNvSpPr txBox="1">
            <a:spLocks/>
          </p:cNvSpPr>
          <p:nvPr/>
        </p:nvSpPr>
        <p:spPr>
          <a:xfrm>
            <a:off x="838200" y="162846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fi-FI" b="1" dirty="0"/>
              <a:t>3. Laadi luettelo Aristoteleen kategorioista ja keksi kustakin esimerkki.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fi-FI" sz="500" dirty="0"/>
          </a:p>
        </p:txBody>
      </p:sp>
    </p:spTree>
    <p:extLst>
      <p:ext uri="{BB962C8B-B14F-4D97-AF65-F5344CB8AC3E}">
        <p14:creationId xmlns:p14="http://schemas.microsoft.com/office/powerpoint/2010/main" val="359303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31)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Ovatko seuraavat oliot olemassa? Perustele.</a:t>
            </a:r>
          </a:p>
          <a:p>
            <a:pPr marL="0" indent="0">
              <a:buNone/>
            </a:pPr>
            <a:endParaRPr lang="fi-FI" sz="500" b="1" dirty="0"/>
          </a:p>
          <a:p>
            <a:pPr marL="971550" lvl="1" indent="-514350">
              <a:buAutoNum type="alphaLcParenR"/>
            </a:pPr>
            <a:r>
              <a:rPr lang="fi-FI" b="1" dirty="0"/>
              <a:t>ajatus</a:t>
            </a:r>
            <a:r>
              <a:rPr lang="fi-FI" dirty="0"/>
              <a:t>:</a:t>
            </a:r>
            <a:r>
              <a:rPr lang="fi-FI" b="1" dirty="0"/>
              <a:t> </a:t>
            </a:r>
            <a:r>
              <a:rPr lang="fi-FI" dirty="0"/>
              <a:t>on olemassa mielen maailmassa</a:t>
            </a:r>
          </a:p>
          <a:p>
            <a:pPr marL="971550" lvl="1" indent="-514350">
              <a:buAutoNum type="alphaLcParenR"/>
            </a:pPr>
            <a:r>
              <a:rPr lang="fi-FI" b="1" dirty="0"/>
              <a:t>atomi</a:t>
            </a:r>
            <a:r>
              <a:rPr lang="fi-FI" dirty="0"/>
              <a:t>: on olemassa aineen maailmassa, vaikkei sitä voidakaan suoraan havaita</a:t>
            </a:r>
          </a:p>
          <a:p>
            <a:pPr marL="971550" lvl="1" indent="-514350">
              <a:buAutoNum type="alphaLcParenR"/>
            </a:pPr>
            <a:r>
              <a:rPr lang="fi-FI" b="1" dirty="0"/>
              <a:t>tuoli</a:t>
            </a:r>
            <a:r>
              <a:rPr lang="fi-FI" dirty="0"/>
              <a:t>: on olemassa aineen maailmassa</a:t>
            </a:r>
          </a:p>
          <a:p>
            <a:pPr marL="971550" lvl="1" indent="-514350">
              <a:buAutoNum type="alphaLcParenR"/>
            </a:pPr>
            <a:r>
              <a:rPr lang="fi-FI" b="1" dirty="0"/>
              <a:t>huominen</a:t>
            </a:r>
            <a:r>
              <a:rPr lang="fi-FI" dirty="0"/>
              <a:t>: ei ole vielä olemassa kuin korkeintaan mielen maailmassa</a:t>
            </a:r>
          </a:p>
          <a:p>
            <a:pPr marL="971550" lvl="1" indent="-514350">
              <a:buAutoNum type="alphaLcParenR"/>
            </a:pPr>
            <a:r>
              <a:rPr lang="fi-FI" b="1" dirty="0"/>
              <a:t>ihminen</a:t>
            </a:r>
            <a:r>
              <a:rPr lang="fi-FI" dirty="0"/>
              <a:t>: on olemassa aineen ja mielen maailmoissa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7591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31)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2. Kysymys olemassaolosta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729266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Kuvaavatko seuraavat lauseet välttämätöntä, mahdotonta vai reaalisesti tai loogisesti mahdollista asiaa?</a:t>
            </a:r>
          </a:p>
          <a:p>
            <a:pPr marL="0" indent="0">
              <a:buNone/>
            </a:pPr>
            <a:endParaRPr lang="fi-FI" sz="500" b="1" dirty="0"/>
          </a:p>
          <a:p>
            <a:pPr marL="971550" lvl="1" indent="-514350">
              <a:buAutoNum type="alphaLcParenR"/>
            </a:pPr>
            <a:r>
              <a:rPr lang="fi-FI" b="1" dirty="0"/>
              <a:t>1 + 2 = 2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b="1" dirty="0">
                <a:sym typeface="Wingdings" panose="05000000000000000000" pitchFamily="2" charset="2"/>
              </a:rPr>
              <a:t> </a:t>
            </a:r>
            <a:r>
              <a:rPr lang="fi-FI" dirty="0"/>
              <a:t>välttämätön totuus</a:t>
            </a:r>
          </a:p>
          <a:p>
            <a:pPr marL="971550" lvl="1" indent="-514350">
              <a:buAutoNum type="alphaLcParenR"/>
            </a:pPr>
            <a:r>
              <a:rPr lang="fi-FI" b="1" dirty="0"/>
              <a:t>Ympyrä on kulmikas.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mahdotonta</a:t>
            </a:r>
          </a:p>
          <a:p>
            <a:pPr marL="971550" lvl="1" indent="-514350">
              <a:buAutoNum type="alphaLcParenR"/>
            </a:pPr>
            <a:r>
              <a:rPr lang="fi-FI" b="1" dirty="0"/>
              <a:t>Misse on kissa.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reaalisesti ja loogisesti mahdollinen</a:t>
            </a:r>
          </a:p>
          <a:p>
            <a:pPr marL="971550" lvl="1" indent="-514350">
              <a:buAutoNum type="alphaLcParenR"/>
            </a:pPr>
            <a:r>
              <a:rPr lang="fi-FI" b="1" dirty="0"/>
              <a:t>Suomessa on naispääministeri.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reaalisesti ja loogisesti mahdollinen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51900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7D94D9E-BF68-4517-AC5D-28BB6C76D82F}"/>
</file>

<file path=customXml/itemProps2.xml><?xml version="1.0" encoding="utf-8"?>
<ds:datastoreItem xmlns:ds="http://schemas.openxmlformats.org/officeDocument/2006/customXml" ds:itemID="{95D18552-3E82-4167-8FAC-02C2E681ADC9}"/>
</file>

<file path=customXml/itemProps3.xml><?xml version="1.0" encoding="utf-8"?>
<ds:datastoreItem xmlns:ds="http://schemas.openxmlformats.org/officeDocument/2006/customXml" ds:itemID="{F7F99ADC-8957-40DA-B242-E4F9522140E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392</Words>
  <Application>Microsoft Office PowerPoint</Application>
  <PresentationFormat>Laajakuva</PresentationFormat>
  <Paragraphs>84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2. Kysymys olemassaolosta</vt:lpstr>
      <vt:lpstr>Taito (s. 24)</vt:lpstr>
      <vt:lpstr>Taito (s. 24)</vt:lpstr>
      <vt:lpstr>Harjoittele (s. 31)</vt:lpstr>
      <vt:lpstr>Harjoittele (s. 31)</vt:lpstr>
      <vt:lpstr>Harjoittele (s. 31)</vt:lpstr>
      <vt:lpstr>Harjoittele (s. 31)</vt:lpstr>
      <vt:lpstr>Harjoittele (s. 31)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13</cp:revision>
  <dcterms:created xsi:type="dcterms:W3CDTF">2021-06-01T16:07:13Z</dcterms:created>
  <dcterms:modified xsi:type="dcterms:W3CDTF">2022-09-15T12:36:40Z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