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</p:sldIdLst>
  <p:sldSz cx="12192000" cy="6858000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Nimetön osa" id="{AA92D654-0585-49C9-A77A-3EEF561CE02A}">
          <p14:sldIdLst>
            <p14:sldId id="256"/>
            <p14:sldId id="261"/>
            <p14:sldId id="262"/>
            <p14:sldId id="263"/>
            <p14:sldId id="264"/>
            <p14:sldId id="265"/>
            <p14:sldId id="26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72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6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251B72-27CE-40BA-9C7A-A17EE35F0844}" type="datetimeFigureOut">
              <a:rPr lang="fi-FI" smtClean="0"/>
              <a:t>3.10.2022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9EC046-1BB7-4E45-8F24-472DD13F566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107099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>
            <a:extLst>
              <a:ext uri="{FF2B5EF4-FFF2-40B4-BE49-F238E27FC236}">
                <a16:creationId xmlns:a16="http://schemas.microsoft.com/office/drawing/2014/main" id="{072442E8-6BA3-45E8-9059-B343C0AB8C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3433" cy="6857999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4800">
                <a:solidFill>
                  <a:schemeClr val="tx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6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28B0DB0-714D-4942-B3F0-071849A471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BD9F98BB-9409-4B78-A97E-092BB4FC72B9}" type="datetime1">
              <a:rPr lang="fi-FI" smtClean="0"/>
              <a:t>3.10.2022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DC707A0-A39C-4F26-82CD-CD00F91F6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fi-FI"/>
              <a:t>16. Oppiminen ja sivistys</a:t>
            </a:r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496EA5F-C6A1-4ECC-B2D1-BC45C4EB9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0AD52959-2333-471C-8BD5-D73F1AEEC588}" type="slidenum">
              <a:rPr lang="fi-FI" smtClean="0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15066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>
            <a:extLst>
              <a:ext uri="{FF2B5EF4-FFF2-40B4-BE49-F238E27FC236}">
                <a16:creationId xmlns:a16="http://schemas.microsoft.com/office/drawing/2014/main" id="{437A0B08-29E1-45BC-87E2-CB1FEED62F2F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03"/>
            <a:ext cx="12192715" cy="6857596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983457"/>
            <a:ext cx="10515600" cy="728966"/>
          </a:xfrm>
          <a:prstGeom prst="rect">
            <a:avLst/>
          </a:prstGeom>
        </p:spPr>
        <p:txBody>
          <a:bodyPr/>
          <a:lstStyle>
            <a:lvl1pPr>
              <a:defRPr sz="4200">
                <a:latin typeface="+mn-lt"/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C9200AB-15F9-4B69-8522-367850418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57CBED-ACFC-4E3A-A3AF-4F4AD7DF0BAD}" type="datetime1">
              <a:rPr lang="fi-FI" smtClean="0"/>
              <a:t>3.10.2022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EC3A185-7F0B-4ACE-BBEE-4A6138819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16. Oppiminen ja sivistys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EDCC385-2570-4919-BCB0-4066596E2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01FB1B-E8C8-4B5E-B1C1-0BFDAE84AB66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FD8D1887-AE06-A48F-9985-3F766D36932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200" y="2068497"/>
            <a:ext cx="10515600" cy="4108466"/>
          </a:xfrm>
          <a:prstGeom prst="rect">
            <a:avLst/>
          </a:prstGeom>
        </p:spPr>
        <p:txBody>
          <a:bodyPr/>
          <a:lstStyle/>
          <a:p>
            <a:r>
              <a:rPr lang="fi-FI" altLang="fi-FI" sz="2600" dirty="0"/>
              <a:t>Tähän tekstiä </a:t>
            </a:r>
            <a:r>
              <a:rPr lang="fi-FI" altLang="fi-FI" sz="2600" dirty="0" err="1"/>
              <a:t>Calibri</a:t>
            </a:r>
            <a:r>
              <a:rPr lang="fi-FI" altLang="fi-FI" sz="2600" dirty="0"/>
              <a:t>-fontilla ja koolla 26.</a:t>
            </a:r>
          </a:p>
          <a:p>
            <a:r>
              <a:rPr lang="fi-FI" altLang="fi-FI" sz="2600" dirty="0"/>
              <a:t>Fontin väri on musta.</a:t>
            </a:r>
          </a:p>
          <a:p>
            <a:r>
              <a:rPr lang="fi-FI" altLang="fi-FI" sz="2600" dirty="0"/>
              <a:t>Mielellään kirjoitetaan lyhyillä, kokonaisilla lauseilla.</a:t>
            </a:r>
          </a:p>
          <a:p>
            <a:r>
              <a:rPr lang="fi-FI" altLang="fi-FI" sz="2600" dirty="0"/>
              <a:t>Ensin käytetään palluroita</a:t>
            </a:r>
          </a:p>
          <a:p>
            <a:pPr lvl="1">
              <a:buFont typeface="Calibri" panose="020F0502020204030204" pitchFamily="34" charset="0"/>
              <a:buChar char="̶"/>
            </a:pPr>
            <a:r>
              <a:rPr lang="fi-FI" altLang="fi-FI" sz="2600" dirty="0"/>
              <a:t>mutta sisennetyt kohdat merkitään ranskalaisin viivoin.</a:t>
            </a:r>
          </a:p>
        </p:txBody>
      </p:sp>
    </p:spTree>
    <p:extLst>
      <p:ext uri="{BB962C8B-B14F-4D97-AF65-F5344CB8AC3E}">
        <p14:creationId xmlns:p14="http://schemas.microsoft.com/office/powerpoint/2010/main" val="860788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>
            <a:extLst>
              <a:ext uri="{FF2B5EF4-FFF2-40B4-BE49-F238E27FC236}">
                <a16:creationId xmlns:a16="http://schemas.microsoft.com/office/drawing/2014/main" id="{99321570-79E3-4D8C-B2F3-9FE7F4A2AEA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03"/>
            <a:ext cx="12192715" cy="6857596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983457"/>
            <a:ext cx="10515600" cy="704028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2309019"/>
            <a:ext cx="5181600" cy="386794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2309017"/>
            <a:ext cx="5181600" cy="386794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5" name="Päivämäärän paikkamerkki 3">
            <a:extLst>
              <a:ext uri="{FF2B5EF4-FFF2-40B4-BE49-F238E27FC236}">
                <a16:creationId xmlns:a16="http://schemas.microsoft.com/office/drawing/2014/main" id="{11F5300B-6543-4872-921F-3E94D0721F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8ACE3C-2016-4AF7-806B-D71CFD0D1E96}" type="datetime1">
              <a:rPr lang="fi-FI" smtClean="0"/>
              <a:t>3.10.2022</a:t>
            </a:fld>
            <a:endParaRPr lang="fi-FI"/>
          </a:p>
        </p:txBody>
      </p:sp>
      <p:sp>
        <p:nvSpPr>
          <p:cNvPr id="6" name="Alatunnisteen paikkamerkki 4">
            <a:extLst>
              <a:ext uri="{FF2B5EF4-FFF2-40B4-BE49-F238E27FC236}">
                <a16:creationId xmlns:a16="http://schemas.microsoft.com/office/drawing/2014/main" id="{A3DB2936-B3DE-4AE1-A618-D0B2F93154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16. Oppiminen ja sivistys</a:t>
            </a:r>
          </a:p>
        </p:txBody>
      </p:sp>
      <p:sp>
        <p:nvSpPr>
          <p:cNvPr id="7" name="Dian numeron paikkamerkki 5">
            <a:extLst>
              <a:ext uri="{FF2B5EF4-FFF2-40B4-BE49-F238E27FC236}">
                <a16:creationId xmlns:a16="http://schemas.microsoft.com/office/drawing/2014/main" id="{6CADAEFC-99F6-4E28-A64B-2B24D1310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BDFBB9-9B24-4BF5-828E-D0A91B1327CD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78513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>
            <a:extLst>
              <a:ext uri="{FF2B5EF4-FFF2-40B4-BE49-F238E27FC236}">
                <a16:creationId xmlns:a16="http://schemas.microsoft.com/office/drawing/2014/main" id="{995CB3BB-746D-4B26-8BA3-66F39CF1DFD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03"/>
            <a:ext cx="12192715" cy="6857596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983456"/>
            <a:ext cx="10515600" cy="828719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3">
            <a:extLst>
              <a:ext uri="{FF2B5EF4-FFF2-40B4-BE49-F238E27FC236}">
                <a16:creationId xmlns:a16="http://schemas.microsoft.com/office/drawing/2014/main" id="{7C2F5586-E500-47F6-A295-1BB262FCCC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BEE9B-5F3E-4350-8AE0-A24110AEDA08}" type="datetime1">
              <a:rPr lang="fi-FI" smtClean="0"/>
              <a:t>3.10.2022</a:t>
            </a:fld>
            <a:endParaRPr lang="fi-FI"/>
          </a:p>
        </p:txBody>
      </p:sp>
      <p:sp>
        <p:nvSpPr>
          <p:cNvPr id="4" name="Alatunnisteen paikkamerkki 4">
            <a:extLst>
              <a:ext uri="{FF2B5EF4-FFF2-40B4-BE49-F238E27FC236}">
                <a16:creationId xmlns:a16="http://schemas.microsoft.com/office/drawing/2014/main" id="{DA567EE0-BDCC-458E-B0DA-591E1FF958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16. Oppiminen ja sivistys</a:t>
            </a:r>
          </a:p>
        </p:txBody>
      </p:sp>
      <p:sp>
        <p:nvSpPr>
          <p:cNvPr id="5" name="Dian numeron paikkamerkki 5">
            <a:extLst>
              <a:ext uri="{FF2B5EF4-FFF2-40B4-BE49-F238E27FC236}">
                <a16:creationId xmlns:a16="http://schemas.microsoft.com/office/drawing/2014/main" id="{3C1BFC34-80DF-4991-B6FB-579AED686C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318B9D-E9A1-420E-A508-E539CFAF8592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3954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>
            <a:extLst>
              <a:ext uri="{FF2B5EF4-FFF2-40B4-BE49-F238E27FC236}">
                <a16:creationId xmlns:a16="http://schemas.microsoft.com/office/drawing/2014/main" id="{C588B6D0-C848-4998-88EC-8BEFF0D263F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03"/>
            <a:ext cx="12192715" cy="6857596"/>
          </a:xfrm>
          <a:prstGeom prst="rect">
            <a:avLst/>
          </a:prstGeom>
        </p:spPr>
      </p:pic>
      <p:sp>
        <p:nvSpPr>
          <p:cNvPr id="2" name="Päivämäärän paikkamerkki 3">
            <a:extLst>
              <a:ext uri="{FF2B5EF4-FFF2-40B4-BE49-F238E27FC236}">
                <a16:creationId xmlns:a16="http://schemas.microsoft.com/office/drawing/2014/main" id="{F4B3C23E-6667-4184-8840-3675D28FF2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7FE958-21AA-4F07-A45A-D1417932A7F2}" type="datetime1">
              <a:rPr lang="fi-FI" smtClean="0"/>
              <a:t>3.10.2022</a:t>
            </a:fld>
            <a:endParaRPr lang="fi-FI"/>
          </a:p>
        </p:txBody>
      </p:sp>
      <p:sp>
        <p:nvSpPr>
          <p:cNvPr id="3" name="Alatunnisteen paikkamerkki 4">
            <a:extLst>
              <a:ext uri="{FF2B5EF4-FFF2-40B4-BE49-F238E27FC236}">
                <a16:creationId xmlns:a16="http://schemas.microsoft.com/office/drawing/2014/main" id="{488046CA-5570-4D5E-BBA4-674FDD2434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16. Oppiminen ja sivistys</a:t>
            </a:r>
          </a:p>
        </p:txBody>
      </p:sp>
      <p:sp>
        <p:nvSpPr>
          <p:cNvPr id="4" name="Dian numeron paikkamerkki 5">
            <a:extLst>
              <a:ext uri="{FF2B5EF4-FFF2-40B4-BE49-F238E27FC236}">
                <a16:creationId xmlns:a16="http://schemas.microsoft.com/office/drawing/2014/main" id="{96D59866-23FD-41E2-B8EC-9B511ED9F8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1A44CC-96F3-4320-801D-EB5DB229DA64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40247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>
            <a:extLst>
              <a:ext uri="{FF2B5EF4-FFF2-40B4-BE49-F238E27FC236}">
                <a16:creationId xmlns:a16="http://schemas.microsoft.com/office/drawing/2014/main" id="{99FC29AA-89AC-434C-B67F-C2EC5D21F3CC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03"/>
            <a:ext cx="12192715" cy="6857596"/>
          </a:xfrm>
          <a:prstGeom prst="rect">
            <a:avLst/>
          </a:prstGeom>
        </p:spPr>
      </p:pic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31D57F6-CAAD-41DC-BC20-4CD2ABA676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D31331D-707B-402B-92C6-854800B14FEF}" type="datetime1">
              <a:rPr lang="fi-FI" smtClean="0"/>
              <a:t>3.10.2022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4FD9B32-E1DD-402A-9940-16925565B3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fi-FI"/>
              <a:t>16. Oppiminen ja sivistys</a:t>
            </a:r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D74DED2-AF73-4178-B310-59C4B70BB2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C5D05AB-3EA4-4E98-908F-7F30D17DE006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0A3DE936-7E46-CB29-301C-C180E6AA98C4}"/>
              </a:ext>
            </a:extLst>
          </p:cNvPr>
          <p:cNvSpPr txBox="1">
            <a:spLocks/>
          </p:cNvSpPr>
          <p:nvPr userDrawn="1"/>
        </p:nvSpPr>
        <p:spPr>
          <a:xfrm>
            <a:off x="838200" y="996950"/>
            <a:ext cx="8828088" cy="733425"/>
          </a:xfrm>
          <a:prstGeom prst="rect">
            <a:avLst/>
          </a:prstGeom>
        </p:spPr>
        <p:txBody>
          <a:bodyPr rtlCol="0"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200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fi-FI"/>
              <a:t>Dian otsikko, pistekoko 42</a:t>
            </a:r>
            <a:endParaRPr lang="fi-FI" dirty="0"/>
          </a:p>
        </p:txBody>
      </p:sp>
      <p:sp>
        <p:nvSpPr>
          <p:cNvPr id="3" name="Otsikko 1">
            <a:extLst>
              <a:ext uri="{FF2B5EF4-FFF2-40B4-BE49-F238E27FC236}">
                <a16:creationId xmlns:a16="http://schemas.microsoft.com/office/drawing/2014/main" id="{18042A02-5E8A-4D1E-51A4-89FD933D8598}"/>
              </a:ext>
            </a:extLst>
          </p:cNvPr>
          <p:cNvSpPr txBox="1">
            <a:spLocks/>
          </p:cNvSpPr>
          <p:nvPr userDrawn="1"/>
        </p:nvSpPr>
        <p:spPr>
          <a:xfrm>
            <a:off x="838200" y="996950"/>
            <a:ext cx="8828088" cy="733425"/>
          </a:xfrm>
          <a:prstGeom prst="rect">
            <a:avLst/>
          </a:prstGeom>
        </p:spPr>
        <p:txBody>
          <a:bodyPr rtlCol="0"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200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fi-FI" dirty="0"/>
              <a:t>Dian otsikko, pistekoko 42</a:t>
            </a:r>
          </a:p>
        </p:txBody>
      </p:sp>
      <p:sp>
        <p:nvSpPr>
          <p:cNvPr id="8" name="Sisällön paikkamerkki 2">
            <a:extLst>
              <a:ext uri="{FF2B5EF4-FFF2-40B4-BE49-F238E27FC236}">
                <a16:creationId xmlns:a16="http://schemas.microsoft.com/office/drawing/2014/main" id="{9C0611F3-19E6-67EE-D520-293A62C1160E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838200" y="2068497"/>
            <a:ext cx="10515600" cy="4108466"/>
          </a:xfrm>
          <a:prstGeom prst="rect">
            <a:avLst/>
          </a:prstGeom>
        </p:spPr>
        <p:txBody>
          <a:bodyPr/>
          <a:lstStyle>
            <a:lvl1pPr marL="228600" indent="-228600" algn="l" rtl="0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Calibri" panose="020F0502020204030204" pitchFamily="34" charset="0"/>
              <a:buChar char="̶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Calibri" panose="020F0502020204030204" pitchFamily="34" charset="0"/>
              <a:buChar char="̶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Calibri" panose="020F0502020204030204" pitchFamily="34" charset="0"/>
              <a:buChar char="̶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Calibri" panose="020F0502020204030204" pitchFamily="34" charset="0"/>
              <a:buChar char="̶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fi-FI" altLang="fi-FI" dirty="0"/>
              <a:t>Tähän tekstiä </a:t>
            </a:r>
            <a:r>
              <a:rPr lang="fi-FI" altLang="fi-FI" dirty="0" err="1"/>
              <a:t>Calibri</a:t>
            </a:r>
            <a:r>
              <a:rPr lang="fi-FI" altLang="fi-FI" dirty="0"/>
              <a:t>-fontilla ja koolla 26.</a:t>
            </a:r>
          </a:p>
          <a:p>
            <a:pPr eaLnBrk="1" hangingPunct="1"/>
            <a:r>
              <a:rPr lang="fi-FI" altLang="fi-FI" dirty="0"/>
              <a:t>Fontin väri on musta.</a:t>
            </a:r>
          </a:p>
          <a:p>
            <a:pPr eaLnBrk="1" hangingPunct="1"/>
            <a:r>
              <a:rPr lang="fi-FI" altLang="fi-FI" dirty="0"/>
              <a:t>Mielellään kirjoitetaan lyhyillä, kokonaisilla lauseilla.</a:t>
            </a:r>
          </a:p>
          <a:p>
            <a:pPr eaLnBrk="1" hangingPunct="1"/>
            <a:r>
              <a:rPr lang="fi-FI" altLang="fi-FI" dirty="0"/>
              <a:t>Ensin käytetään palluroita</a:t>
            </a:r>
          </a:p>
          <a:p>
            <a:pPr lvl="1" eaLnBrk="1" hangingPunct="1"/>
            <a:r>
              <a:rPr lang="fi-FI" altLang="fi-FI" dirty="0"/>
              <a:t>mutta sisennetyt kohdat merkitään ranskalaisin viivoin.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5" r:id="rId5"/>
  </p:sldLayoutIdLst>
  <p:hf hd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200" kern="1200">
          <a:solidFill>
            <a:schemeClr val="tx1"/>
          </a:solidFill>
          <a:latin typeface="+mn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Calibri" panose="020F0502020204030204" pitchFamily="34" charset="0"/>
        <a:buChar char="̶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Calibri" panose="020F0502020204030204" pitchFamily="34" charset="0"/>
        <a:buChar char="̶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Calibri" panose="020F0502020204030204" pitchFamily="34" charset="0"/>
        <a:buChar char="̶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Calibri" panose="020F0502020204030204" pitchFamily="34" charset="0"/>
        <a:buChar char="̶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6D694EB-E207-48D4-A508-CBBE8382F9F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i-FI" sz="4800" dirty="0">
                <a:latin typeface="+mn-lt"/>
              </a:rPr>
              <a:t>16. Oppiminen ja sivistys</a:t>
            </a:r>
          </a:p>
        </p:txBody>
      </p:sp>
      <p:sp>
        <p:nvSpPr>
          <p:cNvPr id="2051" name="Alaotsikko 2">
            <a:extLst>
              <a:ext uri="{FF2B5EF4-FFF2-40B4-BE49-F238E27FC236}">
                <a16:creationId xmlns:a16="http://schemas.microsoft.com/office/drawing/2014/main" id="{527B8528-272B-4F1B-9BC7-4390F3F102F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altLang="fi-FI" dirty="0"/>
              <a:t>Tehtävien vastaukset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898112-3EC3-5B69-6CA5-E976B75DD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43427"/>
            <a:ext cx="10729267" cy="728966"/>
          </a:xfrm>
        </p:spPr>
        <p:txBody>
          <a:bodyPr/>
          <a:lstStyle/>
          <a:p>
            <a:r>
              <a:rPr lang="fi-FI" dirty="0"/>
              <a:t>Taito (s. 162)</a:t>
            </a:r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97C4475A-6E48-D423-612A-9B1DCC2D2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16. Oppiminen ja sivistys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6DBC726A-00BE-5804-81BD-53A3D7471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01FB1B-E8C8-4B5E-B1C1-0BFDAE84AB66}" type="slidenum">
              <a:rPr lang="fi-FI" smtClean="0"/>
              <a:pPr>
                <a:defRPr/>
              </a:pPr>
              <a:t>2</a:t>
            </a:fld>
            <a:endParaRPr lang="fi-FI"/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715D2995-1FEC-23B8-FF2D-B41CB3F084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8467"/>
            <a:ext cx="10515600" cy="4108466"/>
          </a:xfrm>
        </p:spPr>
        <p:txBody>
          <a:bodyPr/>
          <a:lstStyle/>
          <a:p>
            <a:pPr marL="0" indent="0">
              <a:buNone/>
            </a:pPr>
            <a:r>
              <a:rPr lang="fi-FI" b="1" dirty="0"/>
              <a:t>Mistä asiasta olisit utelias oppimaan seuraavaksi lisää?</a:t>
            </a:r>
          </a:p>
          <a:p>
            <a:pPr marL="0" indent="0">
              <a:buNone/>
            </a:pPr>
            <a:endParaRPr lang="fi-FI" sz="500" dirty="0"/>
          </a:p>
          <a:p>
            <a:pPr marL="0" indent="0">
              <a:buNone/>
            </a:pPr>
            <a:r>
              <a:rPr lang="fi-FI" dirty="0"/>
              <a:t>Ei mallivastausta.</a:t>
            </a:r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968858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898112-3EC3-5B69-6CA5-E976B75DD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43427"/>
            <a:ext cx="10729267" cy="728966"/>
          </a:xfrm>
        </p:spPr>
        <p:txBody>
          <a:bodyPr/>
          <a:lstStyle/>
          <a:p>
            <a:r>
              <a:rPr lang="fi-FI" dirty="0"/>
              <a:t>Harjoittele (s. 164)</a:t>
            </a:r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97C4475A-6E48-D423-612A-9B1DCC2D2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16. Oppiminen ja sivistys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6DBC726A-00BE-5804-81BD-53A3D7471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01FB1B-E8C8-4B5E-B1C1-0BFDAE84AB66}" type="slidenum">
              <a:rPr lang="fi-FI" smtClean="0"/>
              <a:pPr>
                <a:defRPr/>
              </a:pPr>
              <a:t>3</a:t>
            </a:fld>
            <a:endParaRPr lang="fi-FI"/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715D2995-1FEC-23B8-FF2D-B41CB3F084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8467"/>
            <a:ext cx="10515600" cy="4108466"/>
          </a:xfrm>
        </p:spPr>
        <p:txBody>
          <a:bodyPr/>
          <a:lstStyle/>
          <a:p>
            <a:pPr marL="0" indent="0">
              <a:buNone/>
            </a:pPr>
            <a:r>
              <a:rPr lang="fi-FI" b="1" dirty="0"/>
              <a:t>1. Mitä on kulttuurievoluutio?</a:t>
            </a:r>
          </a:p>
          <a:p>
            <a:pPr marL="0" indent="0">
              <a:buNone/>
            </a:pPr>
            <a:endParaRPr lang="fi-FI" sz="500" b="1" dirty="0"/>
          </a:p>
          <a:p>
            <a:pPr marL="0" indent="0">
              <a:buNone/>
            </a:pPr>
            <a:r>
              <a:rPr lang="fi-FI" dirty="0"/>
              <a:t>Informaation siirtymistä ihmisten ja eri sukupolvien välillä.</a:t>
            </a:r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35512749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898112-3EC3-5B69-6CA5-E976B75DD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43427"/>
            <a:ext cx="10729267" cy="728966"/>
          </a:xfrm>
        </p:spPr>
        <p:txBody>
          <a:bodyPr/>
          <a:lstStyle/>
          <a:p>
            <a:r>
              <a:rPr lang="fi-FI" dirty="0"/>
              <a:t>Harjoittele (s. 164)</a:t>
            </a:r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97C4475A-6E48-D423-612A-9B1DCC2D2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16. Oppiminen ja sivistys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6DBC726A-00BE-5804-81BD-53A3D7471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01FB1B-E8C8-4B5E-B1C1-0BFDAE84AB66}" type="slidenum">
              <a:rPr lang="fi-FI" smtClean="0"/>
              <a:pPr>
                <a:defRPr/>
              </a:pPr>
              <a:t>4</a:t>
            </a:fld>
            <a:endParaRPr lang="fi-FI"/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715D2995-1FEC-23B8-FF2D-B41CB3F084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8467"/>
            <a:ext cx="10515600" cy="4108466"/>
          </a:xfrm>
        </p:spPr>
        <p:txBody>
          <a:bodyPr/>
          <a:lstStyle/>
          <a:p>
            <a:pPr marL="0" indent="0">
              <a:buNone/>
            </a:pPr>
            <a:r>
              <a:rPr lang="fi-FI" b="1" dirty="0"/>
              <a:t>2. a) Mitä tarkoittaa sokraattinen lähestymistapa?</a:t>
            </a:r>
          </a:p>
          <a:p>
            <a:pPr marL="0" indent="0">
              <a:buNone/>
            </a:pPr>
            <a:endParaRPr lang="fi-FI" sz="500" b="1" dirty="0"/>
          </a:p>
          <a:p>
            <a:pPr marL="0" indent="0">
              <a:buNone/>
            </a:pPr>
            <a:r>
              <a:rPr lang="fi-FI" dirty="0"/>
              <a:t>Keskustelevaa ja kyselevää asennetta</a:t>
            </a:r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r>
              <a:rPr lang="fi-FI" b="1" dirty="0"/>
              <a:t>b) Miten sitä voi toteuttaa omassa elämässään? </a:t>
            </a:r>
          </a:p>
          <a:p>
            <a:pPr marL="0" indent="0">
              <a:buNone/>
            </a:pPr>
            <a:endParaRPr lang="fi-FI" sz="500" b="1" dirty="0"/>
          </a:p>
          <a:p>
            <a:pPr marL="0" indent="0">
              <a:buNone/>
            </a:pPr>
            <a:r>
              <a:rPr lang="fi-FI" dirty="0"/>
              <a:t>Esimerkiksi pitämällä mielensä avoimena, ihmettelemällä, kyselemällä ja keskustelemalla asioista.</a:t>
            </a:r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33021276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898112-3EC3-5B69-6CA5-E976B75DD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43427"/>
            <a:ext cx="10729267" cy="728966"/>
          </a:xfrm>
        </p:spPr>
        <p:txBody>
          <a:bodyPr/>
          <a:lstStyle/>
          <a:p>
            <a:r>
              <a:rPr lang="fi-FI" dirty="0"/>
              <a:t>Harjoittele (s. 164)</a:t>
            </a:r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97C4475A-6E48-D423-612A-9B1DCC2D2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16. Oppiminen ja sivistys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6DBC726A-00BE-5804-81BD-53A3D7471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01FB1B-E8C8-4B5E-B1C1-0BFDAE84AB66}" type="slidenum">
              <a:rPr lang="fi-FI" smtClean="0"/>
              <a:pPr>
                <a:defRPr/>
              </a:pPr>
              <a:t>5</a:t>
            </a:fld>
            <a:endParaRPr lang="fi-FI"/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715D2995-1FEC-23B8-FF2D-B41CB3F084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8467"/>
            <a:ext cx="10515600" cy="4108466"/>
          </a:xfrm>
        </p:spPr>
        <p:txBody>
          <a:bodyPr/>
          <a:lstStyle/>
          <a:p>
            <a:pPr marL="0" indent="0">
              <a:buNone/>
            </a:pPr>
            <a:r>
              <a:rPr lang="fi-FI" b="1" dirty="0"/>
              <a:t>3. Keksi viisi kysymystä, joista haluaisit tietää lisää.</a:t>
            </a:r>
          </a:p>
          <a:p>
            <a:pPr marL="0" indent="0">
              <a:buNone/>
            </a:pPr>
            <a:endParaRPr lang="fi-FI" sz="500" b="1" dirty="0"/>
          </a:p>
          <a:p>
            <a:pPr marL="0" indent="0">
              <a:buNone/>
            </a:pPr>
            <a:r>
              <a:rPr lang="fi-FI" dirty="0"/>
              <a:t>Ei mallivastausta.</a:t>
            </a:r>
          </a:p>
        </p:txBody>
      </p:sp>
    </p:spTree>
    <p:extLst>
      <p:ext uri="{BB962C8B-B14F-4D97-AF65-F5344CB8AC3E}">
        <p14:creationId xmlns:p14="http://schemas.microsoft.com/office/powerpoint/2010/main" val="7844072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898112-3EC3-5B69-6CA5-E976B75DD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43427"/>
            <a:ext cx="10729267" cy="728966"/>
          </a:xfrm>
        </p:spPr>
        <p:txBody>
          <a:bodyPr/>
          <a:lstStyle/>
          <a:p>
            <a:r>
              <a:rPr lang="fi-FI" dirty="0"/>
              <a:t>Harjoittele (s. 164)</a:t>
            </a:r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97C4475A-6E48-D423-612A-9B1DCC2D2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16. Oppiminen ja sivistys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6DBC726A-00BE-5804-81BD-53A3D7471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01FB1B-E8C8-4B5E-B1C1-0BFDAE84AB66}" type="slidenum">
              <a:rPr lang="fi-FI" smtClean="0"/>
              <a:pPr>
                <a:defRPr/>
              </a:pPr>
              <a:t>6</a:t>
            </a:fld>
            <a:endParaRPr lang="fi-FI"/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715D2995-1FEC-23B8-FF2D-B41CB3F084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8467"/>
            <a:ext cx="10515600" cy="4108466"/>
          </a:xfrm>
        </p:spPr>
        <p:txBody>
          <a:bodyPr/>
          <a:lstStyle/>
          <a:p>
            <a:pPr marL="0" indent="0">
              <a:buNone/>
            </a:pPr>
            <a:r>
              <a:rPr lang="fi-FI" b="1" dirty="0"/>
              <a:t>4. Mitä kannattaa tehdä, kun haluaa parantaa yleissivistystään? Laadi viiden kohdan ohjeet. </a:t>
            </a:r>
          </a:p>
          <a:p>
            <a:pPr marL="0" indent="0">
              <a:buNone/>
            </a:pPr>
            <a:endParaRPr lang="fi-FI" sz="500" dirty="0"/>
          </a:p>
          <a:p>
            <a:pPr marL="0" indent="0">
              <a:buNone/>
            </a:pPr>
            <a:r>
              <a:rPr lang="fi-FI" dirty="0"/>
              <a:t>Esimerkiksi: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/>
              <a:t>Lue paljon ja monenlaisia kirjoja.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/>
              <a:t>Seuraa uutisia.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/>
              <a:t>Ole valmis kyseenalaistamaan ja muuttamaan käsityksiäsi.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/>
              <a:t>Matkustele.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/>
              <a:t>Kysele ja keskustele.</a:t>
            </a:r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19696705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898112-3EC3-5B69-6CA5-E976B75DD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43427"/>
            <a:ext cx="10729267" cy="728966"/>
          </a:xfrm>
        </p:spPr>
        <p:txBody>
          <a:bodyPr/>
          <a:lstStyle/>
          <a:p>
            <a:r>
              <a:rPr lang="fi-FI" dirty="0"/>
              <a:t>Harjoittele (s. 164)</a:t>
            </a:r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97C4475A-6E48-D423-612A-9B1DCC2D2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16. Oppiminen ja sivistys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6DBC726A-00BE-5804-81BD-53A3D7471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01FB1B-E8C8-4B5E-B1C1-0BFDAE84AB66}" type="slidenum">
              <a:rPr lang="fi-FI" smtClean="0"/>
              <a:pPr>
                <a:defRPr/>
              </a:pPr>
              <a:t>7</a:t>
            </a:fld>
            <a:endParaRPr lang="fi-FI"/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715D2995-1FEC-23B8-FF2D-B41CB3F084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8467"/>
            <a:ext cx="10515600" cy="4108466"/>
          </a:xfrm>
        </p:spPr>
        <p:txBody>
          <a:bodyPr/>
          <a:lstStyle/>
          <a:p>
            <a:pPr marL="0" indent="0">
              <a:buNone/>
            </a:pPr>
            <a:r>
              <a:rPr lang="fi-FI" b="1" dirty="0"/>
              <a:t>5. Ovatko lukio-opettajat paarmoja tai kätilöitä? Mikä vertauskuva heihin sopisi parhaiten?</a:t>
            </a:r>
          </a:p>
          <a:p>
            <a:pPr marL="0" indent="0">
              <a:buNone/>
            </a:pPr>
            <a:endParaRPr lang="fi-FI" sz="500" b="1" dirty="0"/>
          </a:p>
          <a:p>
            <a:pPr marL="0" indent="0">
              <a:buNone/>
            </a:pPr>
            <a:r>
              <a:rPr lang="fi-FI" dirty="0"/>
              <a:t>Ei mallivastausta.</a:t>
            </a:r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27045948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tka1_PP-pohja_MALLI" id="{8F1E3A65-519D-4D56-9B2D-8A96BBE82079}" vid="{3F5A9EBC-5A67-43E3-97DC-807358C85FF2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0779864A8E53F6459A7BFA8B82C39053" ma:contentTypeVersion="11" ma:contentTypeDescription="Luo uusi asiakirja." ma:contentTypeScope="" ma:versionID="ae284c7e5eef1f2e29b82cd30f72fc24">
  <xsd:schema xmlns:xsd="http://www.w3.org/2001/XMLSchema" xmlns:xs="http://www.w3.org/2001/XMLSchema" xmlns:p="http://schemas.microsoft.com/office/2006/metadata/properties" xmlns:ns2="f4750cce-e850-4c6e-b990-1a1612c71b49" xmlns:ns3="f0974581-4bbf-443e-902f-14073e9fb4f6" targetNamespace="http://schemas.microsoft.com/office/2006/metadata/properties" ma:root="true" ma:fieldsID="a755875a2f3ca324a7c49bc594a1c5db" ns2:_="" ns3:_="">
    <xsd:import namespace="f4750cce-e850-4c6e-b990-1a1612c71b49"/>
    <xsd:import namespace="f0974581-4bbf-443e-902f-14073e9fb4f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750cce-e850-4c6e-b990-1a1612c71b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2" nillable="true" ma:taxonomy="true" ma:internalName="lcf76f155ced4ddcb4097134ff3c332f" ma:taxonomyFieldName="MediaServiceImageTags" ma:displayName="Kuvien tunnisteet" ma:readOnly="false" ma:fieldId="{5cf76f15-5ced-4ddc-b409-7134ff3c332f}" ma:taxonomyMulti="true" ma:sspId="4d49524a-21d1-44ef-b988-918b9b43375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974581-4bbf-443e-902f-14073e9fb4f6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38741ba6-63af-4df1-8658-072236ec27dc}" ma:internalName="TaxCatchAll" ma:showField="CatchAllData" ma:web="84800065-3590-4970-a684-5ccec33c54b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0974581-4bbf-443e-902f-14073e9fb4f6" xsi:nil="true"/>
    <lcf76f155ced4ddcb4097134ff3c332f xmlns="f4750cce-e850-4c6e-b990-1a1612c71b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C8FB30A-AC9D-4873-A973-2D629E010617}"/>
</file>

<file path=customXml/itemProps2.xml><?xml version="1.0" encoding="utf-8"?>
<ds:datastoreItem xmlns:ds="http://schemas.openxmlformats.org/officeDocument/2006/customXml" ds:itemID="{7BEF845A-46D4-4EE3-9D95-9EF567D68206}"/>
</file>

<file path=customXml/itemProps3.xml><?xml version="1.0" encoding="utf-8"?>
<ds:datastoreItem xmlns:ds="http://schemas.openxmlformats.org/officeDocument/2006/customXml" ds:itemID="{C43B192C-1B30-4C65-9517-C0FFD2936C16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</TotalTime>
  <Words>209</Words>
  <Application>Microsoft Office PowerPoint</Application>
  <PresentationFormat>Laajakuva</PresentationFormat>
  <Paragraphs>80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Office-teema</vt:lpstr>
      <vt:lpstr>16. Oppiminen ja sivistys</vt:lpstr>
      <vt:lpstr>Taito (s. 162)</vt:lpstr>
      <vt:lpstr>Harjoittele (s. 164)</vt:lpstr>
      <vt:lpstr>Harjoittele (s. 164)</vt:lpstr>
      <vt:lpstr>Harjoittele (s. 164)</vt:lpstr>
      <vt:lpstr>Harjoittele (s. 164)</vt:lpstr>
      <vt:lpstr>Harjoittele (s. 164)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Luvun nimi, koko 48</dc:title>
  <cp:lastModifiedBy>Riikka Kujanen</cp:lastModifiedBy>
  <cp:revision>16</cp:revision>
  <dcterms:created xsi:type="dcterms:W3CDTF">2021-06-01T16:07:13Z</dcterms:created>
  <dcterms:modified xsi:type="dcterms:W3CDTF">2022-10-03T06:33:06Z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0x0101000779864A8E53F6459A7BFA8B82C39053</vt:lpwstr>
  </property>
</Properties>
</file>