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6" r:id="rId2"/>
    <p:sldId id="264" r:id="rId3"/>
    <p:sldId id="265" r:id="rId4"/>
    <p:sldId id="266" r:id="rId5"/>
    <p:sldId id="267" r:id="rId6"/>
    <p:sldId id="268" r:id="rId7"/>
    <p:sldId id="269" r:id="rId8"/>
    <p:sldId id="270" r:id="rId9"/>
  </p:sldIdLst>
  <p:sldSz cx="12192000" cy="6858000"/>
  <p:notesSz cx="6858000" cy="9144000"/>
  <p:defaultTextStyle>
    <a:defPPr>
      <a:defRPr lang="fi-FI"/>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521415D9-36F7-43E2-AB2F-B90AF26B5E84}">
      <p14:sectionLst xmlns:p14="http://schemas.microsoft.com/office/powerpoint/2010/main">
        <p14:section name="Nimetön osa" id="{AA92D654-0585-49C9-A77A-3EEF561CE02A}">
          <p14:sldIdLst>
            <p14:sldId id="256"/>
            <p14:sldId id="264"/>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2"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251B72-27CE-40BA-9C7A-A17EE35F0844}" type="datetimeFigureOut">
              <a:rPr lang="fi-FI" smtClean="0"/>
              <a:t>30.9.2022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9EC046-1BB7-4E45-8F24-472DD13F5666}" type="slidenum">
              <a:rPr lang="fi-FI" smtClean="0"/>
              <a:t>‹#›</a:t>
            </a:fld>
            <a:endParaRPr lang="fi-FI"/>
          </a:p>
        </p:txBody>
      </p:sp>
    </p:spTree>
    <p:extLst>
      <p:ext uri="{BB962C8B-B14F-4D97-AF65-F5344CB8AC3E}">
        <p14:creationId xmlns:p14="http://schemas.microsoft.com/office/powerpoint/2010/main" val="2210709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072442E8-6BA3-45E8-9059-B343C0AB8C3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2193433" cy="6857999"/>
          </a:xfrm>
          <a:prstGeom prst="rect">
            <a:avLst/>
          </a:prstGeom>
        </p:spPr>
      </p:pic>
      <p:sp>
        <p:nvSpPr>
          <p:cNvPr id="2" name="Otsikko 1"/>
          <p:cNvSpPr>
            <a:spLocks noGrp="1"/>
          </p:cNvSpPr>
          <p:nvPr>
            <p:ph type="ctrTitle"/>
          </p:nvPr>
        </p:nvSpPr>
        <p:spPr>
          <a:xfrm>
            <a:off x="1524000" y="1122363"/>
            <a:ext cx="9144000" cy="2387600"/>
          </a:xfrm>
          <a:prstGeom prst="rect">
            <a:avLst/>
          </a:prstGeom>
        </p:spPr>
        <p:txBody>
          <a:bodyPr anchor="b"/>
          <a:lstStyle>
            <a:lvl1pPr algn="ctr">
              <a:defRPr sz="4800">
                <a:solidFill>
                  <a:schemeClr val="tx1"/>
                </a:solidFill>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Alaotsikko 2"/>
          <p:cNvSpPr>
            <a:spLocks noGrp="1"/>
          </p:cNvSpPr>
          <p:nvPr>
            <p:ph type="subTitle" idx="1"/>
          </p:nvPr>
        </p:nvSpPr>
        <p:spPr>
          <a:xfrm>
            <a:off x="1524000" y="3602038"/>
            <a:ext cx="9144000" cy="1655762"/>
          </a:xfrm>
          <a:prstGeom prst="rect">
            <a:avLst/>
          </a:prstGeom>
        </p:spPr>
        <p:txBody>
          <a:bodyPr/>
          <a:lstStyle>
            <a:lvl1pPr marL="0" indent="0" algn="ctr">
              <a:buNone/>
              <a:defRPr sz="26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Muokkaa alaotsikon perustyyliä </a:t>
            </a:r>
            <a:r>
              <a:rPr lang="fi-FI" dirty="0" err="1"/>
              <a:t>napsautt</a:t>
            </a:r>
            <a:r>
              <a:rPr lang="fi-FI" dirty="0"/>
              <a:t>.</a:t>
            </a:r>
          </a:p>
        </p:txBody>
      </p:sp>
      <p:sp>
        <p:nvSpPr>
          <p:cNvPr id="4" name="Päivämäärän paikkamerkki 3">
            <a:extLst>
              <a:ext uri="{FF2B5EF4-FFF2-40B4-BE49-F238E27FC236}">
                <a16:creationId xmlns:a16="http://schemas.microsoft.com/office/drawing/2014/main" id="{328B0DB0-714D-4942-B3F0-071849A47112}"/>
              </a:ext>
            </a:extLst>
          </p:cNvPr>
          <p:cNvSpPr>
            <a:spLocks noGrp="1"/>
          </p:cNvSpPr>
          <p:nvPr>
            <p:ph type="dt" sz="half" idx="10"/>
          </p:nvPr>
        </p:nvSpPr>
        <p:spPr/>
        <p:txBody>
          <a:bodyPr/>
          <a:lstStyle>
            <a:lvl1pPr>
              <a:defRPr>
                <a:solidFill>
                  <a:schemeClr val="bg1"/>
                </a:solidFill>
              </a:defRPr>
            </a:lvl1pPr>
          </a:lstStyle>
          <a:p>
            <a:pPr>
              <a:defRPr/>
            </a:pPr>
            <a:fld id="{217270D1-26F0-4D72-B3DC-8837ABAD8F38}" type="datetime1">
              <a:rPr lang="fi-FI" smtClean="0"/>
              <a:t>30.9.2022</a:t>
            </a:fld>
            <a:endParaRPr lang="fi-FI" dirty="0"/>
          </a:p>
        </p:txBody>
      </p:sp>
      <p:sp>
        <p:nvSpPr>
          <p:cNvPr id="5" name="Alatunnisteen paikkamerkki 4">
            <a:extLst>
              <a:ext uri="{FF2B5EF4-FFF2-40B4-BE49-F238E27FC236}">
                <a16:creationId xmlns:a16="http://schemas.microsoft.com/office/drawing/2014/main" id="{2DC707A0-A39C-4F26-82CD-CD00F91F69D6}"/>
              </a:ext>
            </a:extLst>
          </p:cNvPr>
          <p:cNvSpPr>
            <a:spLocks noGrp="1"/>
          </p:cNvSpPr>
          <p:nvPr>
            <p:ph type="ftr" sz="quarter" idx="11"/>
          </p:nvPr>
        </p:nvSpPr>
        <p:spPr/>
        <p:txBody>
          <a:bodyPr/>
          <a:lstStyle>
            <a:lvl1pPr>
              <a:defRPr>
                <a:solidFill>
                  <a:schemeClr val="bg1">
                    <a:lumMod val="50000"/>
                  </a:schemeClr>
                </a:solidFill>
              </a:defRPr>
            </a:lvl1pPr>
          </a:lstStyle>
          <a:p>
            <a:pPr>
              <a:defRPr/>
            </a:pPr>
            <a:r>
              <a:rPr lang="fi-FI"/>
              <a:t>14. Ihmistieteet</a:t>
            </a:r>
            <a:endParaRPr lang="fi-FI" dirty="0"/>
          </a:p>
        </p:txBody>
      </p:sp>
      <p:sp>
        <p:nvSpPr>
          <p:cNvPr id="6" name="Dian numeron paikkamerkki 5">
            <a:extLst>
              <a:ext uri="{FF2B5EF4-FFF2-40B4-BE49-F238E27FC236}">
                <a16:creationId xmlns:a16="http://schemas.microsoft.com/office/drawing/2014/main" id="{C496EA5F-C6A1-4ECC-B2D1-BC45C4EB920C}"/>
              </a:ext>
            </a:extLst>
          </p:cNvPr>
          <p:cNvSpPr>
            <a:spLocks noGrp="1"/>
          </p:cNvSpPr>
          <p:nvPr>
            <p:ph type="sldNum" sz="quarter" idx="12"/>
          </p:nvPr>
        </p:nvSpPr>
        <p:spPr/>
        <p:txBody>
          <a:bodyPr/>
          <a:lstStyle>
            <a:lvl1pPr>
              <a:defRPr>
                <a:solidFill>
                  <a:schemeClr val="bg1">
                    <a:lumMod val="50000"/>
                  </a:schemeClr>
                </a:solidFill>
              </a:defRPr>
            </a:lvl1pPr>
          </a:lstStyle>
          <a:p>
            <a:pPr>
              <a:defRPr/>
            </a:pPr>
            <a:fld id="{0AD52959-2333-471C-8BD5-D73F1AEEC588}" type="slidenum">
              <a:rPr lang="fi-FI" smtClean="0"/>
              <a:pPr>
                <a:defRPr/>
              </a:pPr>
              <a:t>‹#›</a:t>
            </a:fld>
            <a:endParaRPr lang="fi-FI" dirty="0"/>
          </a:p>
        </p:txBody>
      </p:sp>
    </p:spTree>
    <p:extLst>
      <p:ext uri="{BB962C8B-B14F-4D97-AF65-F5344CB8AC3E}">
        <p14:creationId xmlns:p14="http://schemas.microsoft.com/office/powerpoint/2010/main" val="1915066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437A0B08-29E1-45BC-87E2-CB1FEED62F2F}"/>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28966"/>
          </a:xfrm>
          <a:prstGeom prst="rect">
            <a:avLst/>
          </a:prstGeom>
        </p:spPr>
        <p:txBody>
          <a:bodyPr/>
          <a:lstStyle>
            <a:lvl1pPr>
              <a:defRPr sz="4200">
                <a:latin typeface="+mn-lt"/>
              </a:defRPr>
            </a:lvl1p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4" name="Päivämäärän paikkamerkki 3">
            <a:extLst>
              <a:ext uri="{FF2B5EF4-FFF2-40B4-BE49-F238E27FC236}">
                <a16:creationId xmlns:a16="http://schemas.microsoft.com/office/drawing/2014/main" id="{AC9200AB-15F9-4B69-8522-367850418809}"/>
              </a:ext>
            </a:extLst>
          </p:cNvPr>
          <p:cNvSpPr>
            <a:spLocks noGrp="1"/>
          </p:cNvSpPr>
          <p:nvPr>
            <p:ph type="dt" sz="half" idx="10"/>
          </p:nvPr>
        </p:nvSpPr>
        <p:spPr/>
        <p:txBody>
          <a:bodyPr/>
          <a:lstStyle>
            <a:lvl1pPr>
              <a:defRPr/>
            </a:lvl1pPr>
          </a:lstStyle>
          <a:p>
            <a:pPr>
              <a:defRPr/>
            </a:pPr>
            <a:fld id="{FF63EBF0-2479-4C1D-98C4-7CABBEF5A4C4}" type="datetime1">
              <a:rPr lang="fi-FI" smtClean="0"/>
              <a:t>30.9.2022</a:t>
            </a:fld>
            <a:endParaRPr lang="fi-FI"/>
          </a:p>
        </p:txBody>
      </p:sp>
      <p:sp>
        <p:nvSpPr>
          <p:cNvPr id="5" name="Alatunnisteen paikkamerkki 4">
            <a:extLst>
              <a:ext uri="{FF2B5EF4-FFF2-40B4-BE49-F238E27FC236}">
                <a16:creationId xmlns:a16="http://schemas.microsoft.com/office/drawing/2014/main" id="{BEC3A185-7F0B-4ACE-BBEE-4A613881909D}"/>
              </a:ext>
            </a:extLst>
          </p:cNvPr>
          <p:cNvSpPr>
            <a:spLocks noGrp="1"/>
          </p:cNvSpPr>
          <p:nvPr>
            <p:ph type="ftr" sz="quarter" idx="11"/>
          </p:nvPr>
        </p:nvSpPr>
        <p:spPr/>
        <p:txBody>
          <a:bodyPr/>
          <a:lstStyle>
            <a:lvl1pPr>
              <a:defRPr/>
            </a:lvl1pPr>
          </a:lstStyle>
          <a:p>
            <a:pPr>
              <a:defRPr/>
            </a:pPr>
            <a:r>
              <a:rPr lang="fi-FI"/>
              <a:t>14. Ihmistieteet</a:t>
            </a:r>
          </a:p>
        </p:txBody>
      </p:sp>
      <p:sp>
        <p:nvSpPr>
          <p:cNvPr id="6" name="Dian numeron paikkamerkki 5">
            <a:extLst>
              <a:ext uri="{FF2B5EF4-FFF2-40B4-BE49-F238E27FC236}">
                <a16:creationId xmlns:a16="http://schemas.microsoft.com/office/drawing/2014/main" id="{BEDCC385-2570-4919-BCB0-4066596E2AA1}"/>
              </a:ext>
            </a:extLst>
          </p:cNvPr>
          <p:cNvSpPr>
            <a:spLocks noGrp="1"/>
          </p:cNvSpPr>
          <p:nvPr>
            <p:ph type="sldNum" sz="quarter" idx="12"/>
          </p:nvPr>
        </p:nvSpPr>
        <p:spPr/>
        <p:txBody>
          <a:bodyPr/>
          <a:lstStyle>
            <a:lvl1pPr>
              <a:defRPr/>
            </a:lvl1pPr>
          </a:lstStyle>
          <a:p>
            <a:pPr>
              <a:defRPr/>
            </a:pPr>
            <a:fld id="{2901FB1B-E8C8-4B5E-B1C1-0BFDAE84AB66}" type="slidenum">
              <a:rPr lang="fi-FI"/>
              <a:pPr>
                <a:defRPr/>
              </a:pPr>
              <a:t>‹#›</a:t>
            </a:fld>
            <a:endParaRPr lang="fi-FI"/>
          </a:p>
        </p:txBody>
      </p:sp>
      <p:sp>
        <p:nvSpPr>
          <p:cNvPr id="9" name="Sisällön paikkamerkki 2">
            <a:extLst>
              <a:ext uri="{FF2B5EF4-FFF2-40B4-BE49-F238E27FC236}">
                <a16:creationId xmlns:a16="http://schemas.microsoft.com/office/drawing/2014/main" id="{FD8D1887-AE06-A48F-9985-3F766D369328}"/>
              </a:ext>
            </a:extLst>
          </p:cNvPr>
          <p:cNvSpPr>
            <a:spLocks noGrp="1" noChangeArrowheads="1"/>
          </p:cNvSpPr>
          <p:nvPr>
            <p:ph idx="1"/>
          </p:nvPr>
        </p:nvSpPr>
        <p:spPr>
          <a:xfrm>
            <a:off x="838200" y="2068497"/>
            <a:ext cx="10515600" cy="4108466"/>
          </a:xfrm>
          <a:prstGeom prst="rect">
            <a:avLst/>
          </a:prstGeom>
        </p:spPr>
        <p:txBody>
          <a:bodyPr/>
          <a:lstStyle/>
          <a:p>
            <a:r>
              <a:rPr lang="fi-FI" altLang="fi-FI" sz="2600" dirty="0"/>
              <a:t>Tähän tekstiä </a:t>
            </a:r>
            <a:r>
              <a:rPr lang="fi-FI" altLang="fi-FI" sz="2600" dirty="0" err="1"/>
              <a:t>Calibri</a:t>
            </a:r>
            <a:r>
              <a:rPr lang="fi-FI" altLang="fi-FI" sz="2600" dirty="0"/>
              <a:t>-fontilla ja koolla 26.</a:t>
            </a:r>
          </a:p>
          <a:p>
            <a:r>
              <a:rPr lang="fi-FI" altLang="fi-FI" sz="2600" dirty="0"/>
              <a:t>Fontin väri on musta.</a:t>
            </a:r>
          </a:p>
          <a:p>
            <a:r>
              <a:rPr lang="fi-FI" altLang="fi-FI" sz="2600" dirty="0"/>
              <a:t>Mielellään kirjoitetaan lyhyillä, kokonaisilla lauseilla.</a:t>
            </a:r>
          </a:p>
          <a:p>
            <a:r>
              <a:rPr lang="fi-FI" altLang="fi-FI" sz="2600" dirty="0"/>
              <a:t>Ensin käytetään palluroita</a:t>
            </a:r>
          </a:p>
          <a:p>
            <a:pPr lvl="1">
              <a:buFont typeface="Calibri" panose="020F0502020204030204" pitchFamily="34" charset="0"/>
              <a:buChar char="̶"/>
            </a:pPr>
            <a:r>
              <a:rPr lang="fi-FI" altLang="fi-FI" sz="2600" dirty="0"/>
              <a:t>mutta sisennetyt kohdat merkitään ranskalaisin viivoin.</a:t>
            </a:r>
          </a:p>
        </p:txBody>
      </p:sp>
    </p:spTree>
    <p:extLst>
      <p:ext uri="{BB962C8B-B14F-4D97-AF65-F5344CB8AC3E}">
        <p14:creationId xmlns:p14="http://schemas.microsoft.com/office/powerpoint/2010/main" val="86078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99321570-79E3-4D8C-B2F3-9FE7F4A2AEA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7"/>
            <a:ext cx="10515600" cy="704028"/>
          </a:xfrm>
          <a:prstGeom prst="rect">
            <a:avLst/>
          </a:prstGeom>
        </p:spPr>
        <p:txBody>
          <a:bodyPr/>
          <a:lstStyle/>
          <a:p>
            <a:r>
              <a:rPr lang="fi-FI"/>
              <a:t>Muokkaa ots. perustyyl. napsautt.</a:t>
            </a:r>
          </a:p>
        </p:txBody>
      </p:sp>
      <p:sp>
        <p:nvSpPr>
          <p:cNvPr id="3" name="Sisällön paikkamerkki 2"/>
          <p:cNvSpPr>
            <a:spLocks noGrp="1"/>
          </p:cNvSpPr>
          <p:nvPr>
            <p:ph sz="half" idx="1"/>
          </p:nvPr>
        </p:nvSpPr>
        <p:spPr>
          <a:xfrm>
            <a:off x="838200" y="2309019"/>
            <a:ext cx="5181600" cy="3867944"/>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2309017"/>
            <a:ext cx="5181600" cy="3867945"/>
          </a:xfrm>
          <a:prstGeom prst="rect">
            <a:avLst/>
          </a:prstGeo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5" name="Päivämäärän paikkamerkki 3">
            <a:extLst>
              <a:ext uri="{FF2B5EF4-FFF2-40B4-BE49-F238E27FC236}">
                <a16:creationId xmlns:a16="http://schemas.microsoft.com/office/drawing/2014/main" id="{11F5300B-6543-4872-921F-3E94D0721FEE}"/>
              </a:ext>
            </a:extLst>
          </p:cNvPr>
          <p:cNvSpPr>
            <a:spLocks noGrp="1"/>
          </p:cNvSpPr>
          <p:nvPr>
            <p:ph type="dt" sz="half" idx="10"/>
          </p:nvPr>
        </p:nvSpPr>
        <p:spPr/>
        <p:txBody>
          <a:bodyPr/>
          <a:lstStyle>
            <a:lvl1pPr>
              <a:defRPr/>
            </a:lvl1pPr>
          </a:lstStyle>
          <a:p>
            <a:pPr>
              <a:defRPr/>
            </a:pPr>
            <a:fld id="{C8155988-FD18-4442-98DA-7DCF84D41754}" type="datetime1">
              <a:rPr lang="fi-FI" smtClean="0"/>
              <a:t>30.9.2022</a:t>
            </a:fld>
            <a:endParaRPr lang="fi-FI"/>
          </a:p>
        </p:txBody>
      </p:sp>
      <p:sp>
        <p:nvSpPr>
          <p:cNvPr id="6" name="Alatunnisteen paikkamerkki 4">
            <a:extLst>
              <a:ext uri="{FF2B5EF4-FFF2-40B4-BE49-F238E27FC236}">
                <a16:creationId xmlns:a16="http://schemas.microsoft.com/office/drawing/2014/main" id="{A3DB2936-B3DE-4AE1-A618-D0B2F931546B}"/>
              </a:ext>
            </a:extLst>
          </p:cNvPr>
          <p:cNvSpPr>
            <a:spLocks noGrp="1"/>
          </p:cNvSpPr>
          <p:nvPr>
            <p:ph type="ftr" sz="quarter" idx="11"/>
          </p:nvPr>
        </p:nvSpPr>
        <p:spPr/>
        <p:txBody>
          <a:bodyPr/>
          <a:lstStyle>
            <a:lvl1pPr>
              <a:defRPr/>
            </a:lvl1pPr>
          </a:lstStyle>
          <a:p>
            <a:pPr>
              <a:defRPr/>
            </a:pPr>
            <a:r>
              <a:rPr lang="fi-FI"/>
              <a:t>14. Ihmistieteet</a:t>
            </a:r>
          </a:p>
        </p:txBody>
      </p:sp>
      <p:sp>
        <p:nvSpPr>
          <p:cNvPr id="7" name="Dian numeron paikkamerkki 5">
            <a:extLst>
              <a:ext uri="{FF2B5EF4-FFF2-40B4-BE49-F238E27FC236}">
                <a16:creationId xmlns:a16="http://schemas.microsoft.com/office/drawing/2014/main" id="{6CADAEFC-99F6-4E28-A64B-2B24D1310E4B}"/>
              </a:ext>
            </a:extLst>
          </p:cNvPr>
          <p:cNvSpPr>
            <a:spLocks noGrp="1"/>
          </p:cNvSpPr>
          <p:nvPr>
            <p:ph type="sldNum" sz="quarter" idx="12"/>
          </p:nvPr>
        </p:nvSpPr>
        <p:spPr/>
        <p:txBody>
          <a:bodyPr/>
          <a:lstStyle>
            <a:lvl1pPr>
              <a:defRPr/>
            </a:lvl1pPr>
          </a:lstStyle>
          <a:p>
            <a:pPr>
              <a:defRPr/>
            </a:pPr>
            <a:fld id="{36BDFBB9-9B24-4BF5-828E-D0A91B1327CD}" type="slidenum">
              <a:rPr lang="fi-FI"/>
              <a:pPr>
                <a:defRPr/>
              </a:pPr>
              <a:t>‹#›</a:t>
            </a:fld>
            <a:endParaRPr lang="fi-FI"/>
          </a:p>
        </p:txBody>
      </p:sp>
    </p:spTree>
    <p:extLst>
      <p:ext uri="{BB962C8B-B14F-4D97-AF65-F5344CB8AC3E}">
        <p14:creationId xmlns:p14="http://schemas.microsoft.com/office/powerpoint/2010/main" val="978513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6" name="Kuva 5">
            <a:extLst>
              <a:ext uri="{FF2B5EF4-FFF2-40B4-BE49-F238E27FC236}">
                <a16:creationId xmlns:a16="http://schemas.microsoft.com/office/drawing/2014/main" id="{995CB3BB-746D-4B26-8BA3-66F39CF1DFD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Otsikko 1"/>
          <p:cNvSpPr>
            <a:spLocks noGrp="1"/>
          </p:cNvSpPr>
          <p:nvPr>
            <p:ph type="title"/>
          </p:nvPr>
        </p:nvSpPr>
        <p:spPr>
          <a:xfrm>
            <a:off x="838200" y="983456"/>
            <a:ext cx="10515600" cy="828719"/>
          </a:xfrm>
          <a:prstGeom prst="rect">
            <a:avLst/>
          </a:prstGeom>
        </p:spPr>
        <p:txBody>
          <a:bodyPr/>
          <a:lstStyle/>
          <a:p>
            <a:r>
              <a:rPr lang="fi-FI"/>
              <a:t>Muokkaa ots. perustyyl. napsautt.</a:t>
            </a:r>
          </a:p>
        </p:txBody>
      </p:sp>
      <p:sp>
        <p:nvSpPr>
          <p:cNvPr id="3" name="Päivämäärän paikkamerkki 3">
            <a:extLst>
              <a:ext uri="{FF2B5EF4-FFF2-40B4-BE49-F238E27FC236}">
                <a16:creationId xmlns:a16="http://schemas.microsoft.com/office/drawing/2014/main" id="{7C2F5586-E500-47F6-A295-1BB262FCCCD7}"/>
              </a:ext>
            </a:extLst>
          </p:cNvPr>
          <p:cNvSpPr>
            <a:spLocks noGrp="1"/>
          </p:cNvSpPr>
          <p:nvPr>
            <p:ph type="dt" sz="half" idx="10"/>
          </p:nvPr>
        </p:nvSpPr>
        <p:spPr/>
        <p:txBody>
          <a:bodyPr/>
          <a:lstStyle>
            <a:lvl1pPr>
              <a:defRPr/>
            </a:lvl1pPr>
          </a:lstStyle>
          <a:p>
            <a:pPr>
              <a:defRPr/>
            </a:pPr>
            <a:fld id="{EC5E2E25-CF8E-4638-8BAB-389BF92CEECB}" type="datetime1">
              <a:rPr lang="fi-FI" smtClean="0"/>
              <a:t>30.9.2022</a:t>
            </a:fld>
            <a:endParaRPr lang="fi-FI"/>
          </a:p>
        </p:txBody>
      </p:sp>
      <p:sp>
        <p:nvSpPr>
          <p:cNvPr id="4" name="Alatunnisteen paikkamerkki 4">
            <a:extLst>
              <a:ext uri="{FF2B5EF4-FFF2-40B4-BE49-F238E27FC236}">
                <a16:creationId xmlns:a16="http://schemas.microsoft.com/office/drawing/2014/main" id="{DA567EE0-BDCC-458E-B0DA-591E1FF9581B}"/>
              </a:ext>
            </a:extLst>
          </p:cNvPr>
          <p:cNvSpPr>
            <a:spLocks noGrp="1"/>
          </p:cNvSpPr>
          <p:nvPr>
            <p:ph type="ftr" sz="quarter" idx="11"/>
          </p:nvPr>
        </p:nvSpPr>
        <p:spPr/>
        <p:txBody>
          <a:bodyPr/>
          <a:lstStyle>
            <a:lvl1pPr>
              <a:defRPr/>
            </a:lvl1pPr>
          </a:lstStyle>
          <a:p>
            <a:pPr>
              <a:defRPr/>
            </a:pPr>
            <a:r>
              <a:rPr lang="fi-FI"/>
              <a:t>14. Ihmistieteet</a:t>
            </a:r>
          </a:p>
        </p:txBody>
      </p:sp>
      <p:sp>
        <p:nvSpPr>
          <p:cNvPr id="5" name="Dian numeron paikkamerkki 5">
            <a:extLst>
              <a:ext uri="{FF2B5EF4-FFF2-40B4-BE49-F238E27FC236}">
                <a16:creationId xmlns:a16="http://schemas.microsoft.com/office/drawing/2014/main" id="{3C1BFC34-80DF-4991-B6FB-579AED686CFD}"/>
              </a:ext>
            </a:extLst>
          </p:cNvPr>
          <p:cNvSpPr>
            <a:spLocks noGrp="1"/>
          </p:cNvSpPr>
          <p:nvPr>
            <p:ph type="sldNum" sz="quarter" idx="12"/>
          </p:nvPr>
        </p:nvSpPr>
        <p:spPr/>
        <p:txBody>
          <a:bodyPr/>
          <a:lstStyle>
            <a:lvl1pPr>
              <a:defRPr/>
            </a:lvl1pPr>
          </a:lstStyle>
          <a:p>
            <a:pPr>
              <a:defRPr/>
            </a:pPr>
            <a:fld id="{82318B9D-E9A1-420E-A508-E539CFAF8592}" type="slidenum">
              <a:rPr lang="fi-FI"/>
              <a:pPr>
                <a:defRPr/>
              </a:pPr>
              <a:t>‹#›</a:t>
            </a:fld>
            <a:endParaRPr lang="fi-FI"/>
          </a:p>
        </p:txBody>
      </p:sp>
    </p:spTree>
    <p:extLst>
      <p:ext uri="{BB962C8B-B14F-4D97-AF65-F5344CB8AC3E}">
        <p14:creationId xmlns:p14="http://schemas.microsoft.com/office/powerpoint/2010/main" val="9395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C588B6D0-C848-4998-88EC-8BEFF0D263F5}"/>
              </a:ext>
            </a:extLst>
          </p:cNvPr>
          <p:cNvPicPr>
            <a:picLocks noGrp="1" noRot="1" noChangeAspec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2" name="Päivämäärän paikkamerkki 3">
            <a:extLst>
              <a:ext uri="{FF2B5EF4-FFF2-40B4-BE49-F238E27FC236}">
                <a16:creationId xmlns:a16="http://schemas.microsoft.com/office/drawing/2014/main" id="{F4B3C23E-6667-4184-8840-3675D28FF2C9}"/>
              </a:ext>
            </a:extLst>
          </p:cNvPr>
          <p:cNvSpPr>
            <a:spLocks noGrp="1"/>
          </p:cNvSpPr>
          <p:nvPr>
            <p:ph type="dt" sz="half" idx="10"/>
          </p:nvPr>
        </p:nvSpPr>
        <p:spPr/>
        <p:txBody>
          <a:bodyPr/>
          <a:lstStyle>
            <a:lvl1pPr>
              <a:defRPr/>
            </a:lvl1pPr>
          </a:lstStyle>
          <a:p>
            <a:pPr>
              <a:defRPr/>
            </a:pPr>
            <a:fld id="{240F7F09-6F2F-44CC-B473-73552B3CC46C}" type="datetime1">
              <a:rPr lang="fi-FI" smtClean="0"/>
              <a:t>30.9.2022</a:t>
            </a:fld>
            <a:endParaRPr lang="fi-FI"/>
          </a:p>
        </p:txBody>
      </p:sp>
      <p:sp>
        <p:nvSpPr>
          <p:cNvPr id="3" name="Alatunnisteen paikkamerkki 4">
            <a:extLst>
              <a:ext uri="{FF2B5EF4-FFF2-40B4-BE49-F238E27FC236}">
                <a16:creationId xmlns:a16="http://schemas.microsoft.com/office/drawing/2014/main" id="{488046CA-5570-4D5E-BBA4-674FDD2434B5}"/>
              </a:ext>
            </a:extLst>
          </p:cNvPr>
          <p:cNvSpPr>
            <a:spLocks noGrp="1"/>
          </p:cNvSpPr>
          <p:nvPr>
            <p:ph type="ftr" sz="quarter" idx="11"/>
          </p:nvPr>
        </p:nvSpPr>
        <p:spPr/>
        <p:txBody>
          <a:bodyPr/>
          <a:lstStyle>
            <a:lvl1pPr>
              <a:defRPr/>
            </a:lvl1pPr>
          </a:lstStyle>
          <a:p>
            <a:pPr>
              <a:defRPr/>
            </a:pPr>
            <a:r>
              <a:rPr lang="fi-FI"/>
              <a:t>14. Ihmistieteet</a:t>
            </a:r>
          </a:p>
        </p:txBody>
      </p:sp>
      <p:sp>
        <p:nvSpPr>
          <p:cNvPr id="4" name="Dian numeron paikkamerkki 5">
            <a:extLst>
              <a:ext uri="{FF2B5EF4-FFF2-40B4-BE49-F238E27FC236}">
                <a16:creationId xmlns:a16="http://schemas.microsoft.com/office/drawing/2014/main" id="{96D59866-23FD-41E2-B8EC-9B511ED9F8C3}"/>
              </a:ext>
            </a:extLst>
          </p:cNvPr>
          <p:cNvSpPr>
            <a:spLocks noGrp="1"/>
          </p:cNvSpPr>
          <p:nvPr>
            <p:ph type="sldNum" sz="quarter" idx="12"/>
          </p:nvPr>
        </p:nvSpPr>
        <p:spPr/>
        <p:txBody>
          <a:bodyPr/>
          <a:lstStyle>
            <a:lvl1pPr>
              <a:defRPr/>
            </a:lvl1pPr>
          </a:lstStyle>
          <a:p>
            <a:pPr>
              <a:defRPr/>
            </a:pPr>
            <a:fld id="{411A44CC-96F3-4320-801D-EB5DB229DA64}" type="slidenum">
              <a:rPr lang="fi-FI"/>
              <a:pPr>
                <a:defRPr/>
              </a:pPr>
              <a:t>‹#›</a:t>
            </a:fld>
            <a:endParaRPr lang="fi-FI"/>
          </a:p>
        </p:txBody>
      </p:sp>
    </p:spTree>
    <p:extLst>
      <p:ext uri="{BB962C8B-B14F-4D97-AF65-F5344CB8AC3E}">
        <p14:creationId xmlns:p14="http://schemas.microsoft.com/office/powerpoint/2010/main" val="1840247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7">
            <a:lum/>
          </a:blip>
          <a:srcRect/>
          <a:stretch>
            <a:fillRect/>
          </a:stretch>
        </a:blip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99FC29AA-89AC-434C-B67F-C2EC5D21F3CC}"/>
              </a:ext>
            </a:extLst>
          </p:cNvPr>
          <p:cNvPicPr>
            <a:picLocks noGrp="1" noRot="1" noChangeAspect="1" noMove="1" noResize="1" noEditPoints="1" noAdjustHandles="1" noChangeArrowheads="1" noChangeShapeType="1" noCrop="1"/>
          </p:cNvPicPr>
          <p:nvPr userDrawn="1"/>
        </p:nvPicPr>
        <p:blipFill>
          <a:blip r:embed="rId8">
            <a:extLst>
              <a:ext uri="{28A0092B-C50C-407E-A947-70E740481C1C}">
                <a14:useLocalDpi xmlns:a14="http://schemas.microsoft.com/office/drawing/2010/main" val="0"/>
              </a:ext>
            </a:extLst>
          </a:blip>
          <a:srcRect/>
          <a:stretch/>
        </p:blipFill>
        <p:spPr>
          <a:xfrm>
            <a:off x="0" y="403"/>
            <a:ext cx="12192715" cy="6857596"/>
          </a:xfrm>
          <a:prstGeom prst="rect">
            <a:avLst/>
          </a:prstGeom>
        </p:spPr>
      </p:pic>
      <p:sp>
        <p:nvSpPr>
          <p:cNvPr id="4" name="Päivämäärän paikkamerkki 3">
            <a:extLst>
              <a:ext uri="{FF2B5EF4-FFF2-40B4-BE49-F238E27FC236}">
                <a16:creationId xmlns:a16="http://schemas.microsoft.com/office/drawing/2014/main" id="{C31D57F6-CAAD-41DC-BC20-4CD2ABA676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4C0D92E9-417D-4531-B234-EC0577BC78A8}" type="datetime1">
              <a:rPr lang="fi-FI" smtClean="0"/>
              <a:t>30.9.2022</a:t>
            </a:fld>
            <a:endParaRPr lang="fi-FI"/>
          </a:p>
        </p:txBody>
      </p:sp>
      <p:sp>
        <p:nvSpPr>
          <p:cNvPr id="5" name="Alatunnisteen paikkamerkki 4">
            <a:extLst>
              <a:ext uri="{FF2B5EF4-FFF2-40B4-BE49-F238E27FC236}">
                <a16:creationId xmlns:a16="http://schemas.microsoft.com/office/drawing/2014/main" id="{C4FD9B32-E1DD-402A-9940-16925565B3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fi-FI"/>
              <a:t>14. Ihmistieteet</a:t>
            </a:r>
            <a:endParaRPr lang="fi-FI" dirty="0"/>
          </a:p>
        </p:txBody>
      </p:sp>
      <p:sp>
        <p:nvSpPr>
          <p:cNvPr id="6" name="Dian numeron paikkamerkki 5">
            <a:extLst>
              <a:ext uri="{FF2B5EF4-FFF2-40B4-BE49-F238E27FC236}">
                <a16:creationId xmlns:a16="http://schemas.microsoft.com/office/drawing/2014/main" id="{2D74DED2-AF73-4178-B310-59C4B70BB2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6C5D05AB-3EA4-4E98-908F-7F30D17DE006}" type="slidenum">
              <a:rPr lang="fi-FI"/>
              <a:pPr>
                <a:defRPr/>
              </a:pPr>
              <a:t>‹#›</a:t>
            </a:fld>
            <a:endParaRPr lang="fi-FI"/>
          </a:p>
        </p:txBody>
      </p:sp>
      <p:sp>
        <p:nvSpPr>
          <p:cNvPr id="2" name="Otsikko 1">
            <a:extLst>
              <a:ext uri="{FF2B5EF4-FFF2-40B4-BE49-F238E27FC236}">
                <a16:creationId xmlns:a16="http://schemas.microsoft.com/office/drawing/2014/main" id="{0A3DE936-7E46-CB29-301C-C180E6AA98C4}"/>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a:t>Dian otsikko, pistekoko 42</a:t>
            </a:r>
            <a:endParaRPr lang="fi-FI" dirty="0"/>
          </a:p>
        </p:txBody>
      </p:sp>
      <p:sp>
        <p:nvSpPr>
          <p:cNvPr id="3" name="Otsikko 1">
            <a:extLst>
              <a:ext uri="{FF2B5EF4-FFF2-40B4-BE49-F238E27FC236}">
                <a16:creationId xmlns:a16="http://schemas.microsoft.com/office/drawing/2014/main" id="{18042A02-5E8A-4D1E-51A4-89FD933D8598}"/>
              </a:ext>
            </a:extLst>
          </p:cNvPr>
          <p:cNvSpPr txBox="1">
            <a:spLocks/>
          </p:cNvSpPr>
          <p:nvPr userDrawn="1"/>
        </p:nvSpPr>
        <p:spPr>
          <a:xfrm>
            <a:off x="838200" y="996950"/>
            <a:ext cx="8828088" cy="733425"/>
          </a:xfrm>
          <a:prstGeom prst="rect">
            <a:avLst/>
          </a:prstGeom>
        </p:spPr>
        <p:txBody>
          <a:bodyPr rtlCol="0">
            <a:noAutofit/>
          </a:bodyPr>
          <a:lst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fontAlgn="auto" hangingPunct="1">
              <a:spcAft>
                <a:spcPts val="0"/>
              </a:spcAft>
              <a:defRPr/>
            </a:pPr>
            <a:r>
              <a:rPr lang="fi-FI" dirty="0"/>
              <a:t>Dian otsikko, pistekoko 42</a:t>
            </a:r>
          </a:p>
        </p:txBody>
      </p:sp>
      <p:sp>
        <p:nvSpPr>
          <p:cNvPr id="8" name="Sisällön paikkamerkki 2">
            <a:extLst>
              <a:ext uri="{FF2B5EF4-FFF2-40B4-BE49-F238E27FC236}">
                <a16:creationId xmlns:a16="http://schemas.microsoft.com/office/drawing/2014/main" id="{9C0611F3-19E6-67EE-D520-293A62C1160E}"/>
              </a:ext>
            </a:extLst>
          </p:cNvPr>
          <p:cNvSpPr txBox="1">
            <a:spLocks noChangeArrowheads="1"/>
          </p:cNvSpPr>
          <p:nvPr userDrawn="1"/>
        </p:nvSpPr>
        <p:spPr>
          <a:xfrm>
            <a:off x="838200" y="2068497"/>
            <a:ext cx="10515600" cy="4108466"/>
          </a:xfrm>
          <a:prstGeom prst="rect">
            <a:avLst/>
          </a:prstGeom>
        </p:spPr>
        <p:txBody>
          <a:bodyPr/>
          <a:lst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r>
              <a:rPr lang="fi-FI" altLang="fi-FI" dirty="0"/>
              <a:t>Tähän tekstiä </a:t>
            </a:r>
            <a:r>
              <a:rPr lang="fi-FI" altLang="fi-FI" dirty="0" err="1"/>
              <a:t>Calibri</a:t>
            </a:r>
            <a:r>
              <a:rPr lang="fi-FI" altLang="fi-FI" dirty="0"/>
              <a:t>-fontilla ja koolla 26.</a:t>
            </a:r>
          </a:p>
          <a:p>
            <a:pPr eaLnBrk="1" hangingPunct="1"/>
            <a:r>
              <a:rPr lang="fi-FI" altLang="fi-FI" dirty="0"/>
              <a:t>Fontin väri on musta.</a:t>
            </a:r>
          </a:p>
          <a:p>
            <a:pPr eaLnBrk="1" hangingPunct="1"/>
            <a:r>
              <a:rPr lang="fi-FI" altLang="fi-FI" dirty="0"/>
              <a:t>Mielellään kirjoitetaan lyhyillä, kokonaisilla lauseilla.</a:t>
            </a:r>
          </a:p>
          <a:p>
            <a:pPr eaLnBrk="1" hangingPunct="1"/>
            <a:r>
              <a:rPr lang="fi-FI" altLang="fi-FI" dirty="0"/>
              <a:t>Ensin käytetään palluroita</a:t>
            </a:r>
          </a:p>
          <a:p>
            <a:pPr lvl="1" eaLnBrk="1" hangingPunct="1"/>
            <a:r>
              <a:rPr lang="fi-FI" altLang="fi-FI" dirty="0"/>
              <a:t>mutta sisennetyt kohdat merkitään ranskalaisin viivoin.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hf hdr="0" dt="0"/>
  <p:txStyles>
    <p:titleStyle>
      <a:lvl1pPr algn="l" rtl="0" fontAlgn="base">
        <a:lnSpc>
          <a:spcPct val="90000"/>
        </a:lnSpc>
        <a:spcBef>
          <a:spcPct val="0"/>
        </a:spcBef>
        <a:spcAft>
          <a:spcPct val="0"/>
        </a:spcAft>
        <a:defRPr sz="4200" kern="1200">
          <a:solidFill>
            <a:schemeClr val="tx1"/>
          </a:solidFill>
          <a:latin typeface="+mn-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6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Calibri" panose="020F0502020204030204" pitchFamily="34" charset="0"/>
        <a:buChar char="̶"/>
        <a:defRPr sz="2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6D694EB-E207-48D4-A508-CBBE8382F9FE}"/>
              </a:ext>
            </a:extLst>
          </p:cNvPr>
          <p:cNvSpPr>
            <a:spLocks noGrp="1"/>
          </p:cNvSpPr>
          <p:nvPr>
            <p:ph type="ctrTitle"/>
          </p:nvPr>
        </p:nvSpPr>
        <p:spPr/>
        <p:txBody>
          <a:bodyPr rtlCol="0">
            <a:normAutofit/>
          </a:bodyPr>
          <a:lstStyle/>
          <a:p>
            <a:pPr fontAlgn="auto">
              <a:spcAft>
                <a:spcPts val="0"/>
              </a:spcAft>
              <a:defRPr/>
            </a:pPr>
            <a:r>
              <a:rPr lang="fi-FI" sz="4800" dirty="0">
                <a:latin typeface="+mn-lt"/>
              </a:rPr>
              <a:t>14. Ihmistieteet</a:t>
            </a:r>
          </a:p>
        </p:txBody>
      </p:sp>
      <p:sp>
        <p:nvSpPr>
          <p:cNvPr id="2051" name="Alaotsikko 2">
            <a:extLst>
              <a:ext uri="{FF2B5EF4-FFF2-40B4-BE49-F238E27FC236}">
                <a16:creationId xmlns:a16="http://schemas.microsoft.com/office/drawing/2014/main" id="{527B8528-272B-4F1B-9BC7-4390F3F102F6}"/>
              </a:ext>
            </a:extLst>
          </p:cNvPr>
          <p:cNvSpPr>
            <a:spLocks noGrp="1" noChangeArrowheads="1"/>
          </p:cNvSpPr>
          <p:nvPr>
            <p:ph type="subTitle" idx="1"/>
          </p:nvPr>
        </p:nvSpPr>
        <p:spPr/>
        <p:txBody>
          <a:bodyPr/>
          <a:lstStyle/>
          <a:p>
            <a:r>
              <a:rPr lang="fi-FI" altLang="fi-FI" dirty="0"/>
              <a:t>Tehtävien vastaukset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Taito (s. 144)</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2</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Onko filosofian opiskelu muuttanut tapaasi ajatella tai toimia?</a:t>
            </a:r>
          </a:p>
          <a:p>
            <a:endParaRPr lang="fi-FI" sz="500" dirty="0"/>
          </a:p>
          <a:p>
            <a:pPr marL="0" indent="0">
              <a:buNone/>
            </a:pPr>
            <a:r>
              <a:rPr lang="fi-FI" dirty="0"/>
              <a:t>Ei mallivastausta.</a:t>
            </a:r>
          </a:p>
        </p:txBody>
      </p:sp>
    </p:spTree>
    <p:extLst>
      <p:ext uri="{BB962C8B-B14F-4D97-AF65-F5344CB8AC3E}">
        <p14:creationId xmlns:p14="http://schemas.microsoft.com/office/powerpoint/2010/main" val="1134240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146)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3</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1. Mitä on positivismi tieteenfilosofiassa.</a:t>
            </a:r>
          </a:p>
          <a:p>
            <a:pPr marL="0" indent="0">
              <a:buNone/>
            </a:pPr>
            <a:endParaRPr lang="fi-FI" sz="500" b="1" dirty="0"/>
          </a:p>
          <a:p>
            <a:pPr marL="0" indent="0">
              <a:buNone/>
            </a:pPr>
            <a:r>
              <a:rPr lang="fi-FI" dirty="0"/>
              <a:t>Positivismi tarkoittaa kantaa, jonka mukaan vain havaintojen mukaan voidaan saada luotettavaa tieteellistä tietoa.</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2099254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146)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4</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2. Keksi praktisen syllogismin mukaiset premissit johtopäätökselle, että Sofia haki yliopistoon opiskelemaan filosofiaa.</a:t>
            </a:r>
          </a:p>
          <a:p>
            <a:pPr marL="0" indent="0">
              <a:buNone/>
            </a:pPr>
            <a:endParaRPr lang="fi-FI" sz="500" b="1" dirty="0"/>
          </a:p>
          <a:p>
            <a:pPr marL="0" indent="0">
              <a:buNone/>
            </a:pPr>
            <a:r>
              <a:rPr lang="fi-FI" dirty="0"/>
              <a:t>Esim. </a:t>
            </a:r>
          </a:p>
          <a:p>
            <a:r>
              <a:rPr lang="fi-FI" dirty="0"/>
              <a:t>Arvopremissi: Sofia haluaa oppia ajattelemaan kriittisesti.</a:t>
            </a:r>
          </a:p>
          <a:p>
            <a:r>
              <a:rPr lang="fi-FI" dirty="0"/>
              <a:t>Uskomuspremissi: Filosofian opiskelu yliopistossa auttaa kriittisen ajattelun oppimisessa.</a:t>
            </a:r>
          </a:p>
          <a:p>
            <a:pPr marL="0" indent="0">
              <a:buNone/>
            </a:pPr>
            <a:endParaRPr lang="fi-FI"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2448317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146)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5</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3. Miten ajattelulla voi muuttaa maailmaa? Anna esimerkkejä.</a:t>
            </a:r>
          </a:p>
          <a:p>
            <a:pPr marL="0" indent="0">
              <a:buNone/>
            </a:pPr>
            <a:endParaRPr lang="fi-FI" sz="500" b="1" dirty="0"/>
          </a:p>
          <a:p>
            <a:pPr marL="0" indent="0">
              <a:buNone/>
            </a:pPr>
            <a:r>
              <a:rPr lang="fi-FI" dirty="0"/>
              <a:t>Esim. Karl Marx ja työläisten oikeudet, feministinen ajattelu ja naisten äänioikeus</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472739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146)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6</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4. Luonnontieteet ovat menestyneet hyvin mittaamalla ja luomalla universaaleja lakeja. Miksi tämä lähestymistapa ei välttämättä toimi, kun tutkitaan ihmisiä? </a:t>
            </a:r>
          </a:p>
          <a:p>
            <a:pPr marL="0" indent="0">
              <a:buNone/>
            </a:pPr>
            <a:endParaRPr lang="fi-FI" sz="500" b="1" dirty="0"/>
          </a:p>
          <a:p>
            <a:pPr marL="0" indent="0">
              <a:buNone/>
            </a:pPr>
            <a:r>
              <a:rPr lang="fi-FI" dirty="0"/>
              <a:t>Ihmisten käyttäytymiseen vaikuttavat lukuisat eri seikat, ja se voi olla arvaamatonta sekä tapahtuu aina ainutlaatuisissa olosuhteissa. Muun muassa näistä syistä ihmisten toiminnan mittaaminen on vaikeaa, eikä siitä ole mahdollista luoda universaaleja lakeja.</a:t>
            </a:r>
            <a:endParaRPr lang="fi-FI" b="1" dirty="0"/>
          </a:p>
          <a:p>
            <a:pPr marL="0" indent="0">
              <a:buNone/>
            </a:pPr>
            <a:endParaRPr lang="fi-FI" b="1" dirty="0"/>
          </a:p>
        </p:txBody>
      </p:sp>
    </p:spTree>
    <p:extLst>
      <p:ext uri="{BB962C8B-B14F-4D97-AF65-F5344CB8AC3E}">
        <p14:creationId xmlns:p14="http://schemas.microsoft.com/office/powerpoint/2010/main" val="793553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Harjoittele (s. 146)</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7</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5. Mitä </a:t>
            </a:r>
          </a:p>
          <a:p>
            <a:pPr marL="514350" indent="-514350">
              <a:buAutoNum type="alphaLcParenR"/>
            </a:pPr>
            <a:r>
              <a:rPr lang="fi-FI" b="1" dirty="0"/>
              <a:t>yhteistä </a:t>
            </a:r>
          </a:p>
          <a:p>
            <a:pPr lvl="2"/>
            <a:r>
              <a:rPr lang="fi-FI" dirty="0"/>
              <a:t>Mm. väitteiden esittäminen, niiden perusteleminen tieteenalalle tyypillisillä keinoilla, kriittinen ajattelu</a:t>
            </a:r>
          </a:p>
          <a:p>
            <a:pPr lvl="2"/>
            <a:endParaRPr lang="fi-FI" sz="500" dirty="0"/>
          </a:p>
          <a:p>
            <a:pPr marL="514350" indent="-514350">
              <a:buAutoNum type="alphaLcParenR"/>
            </a:pPr>
            <a:r>
              <a:rPr lang="fi-FI" b="1" dirty="0"/>
              <a:t>eroa on  luonnontieteillä ja ihmistieteillä?</a:t>
            </a:r>
          </a:p>
          <a:p>
            <a:pPr lvl="2"/>
            <a:r>
              <a:rPr lang="fi-FI" dirty="0"/>
              <a:t>Luonnontieteet painottavat kausaalista selittämistä, matemaattisia ja tilastollisia menetelmiä, kun taas ihmistieteet painottavat teleologista selittämistä ja merkitysten ymmärtämistä sekä laadullisia menetelmiä.</a:t>
            </a:r>
          </a:p>
        </p:txBody>
      </p:sp>
    </p:spTree>
    <p:extLst>
      <p:ext uri="{BB962C8B-B14F-4D97-AF65-F5344CB8AC3E}">
        <p14:creationId xmlns:p14="http://schemas.microsoft.com/office/powerpoint/2010/main" val="3358946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898112-3EC3-5B69-6CA5-E976B75DD31D}"/>
              </a:ext>
            </a:extLst>
          </p:cNvPr>
          <p:cNvSpPr>
            <a:spLocks noGrp="1"/>
          </p:cNvSpPr>
          <p:nvPr>
            <p:ph type="title"/>
          </p:nvPr>
        </p:nvSpPr>
        <p:spPr>
          <a:xfrm>
            <a:off x="838199" y="543427"/>
            <a:ext cx="10729267" cy="728966"/>
          </a:xfrm>
        </p:spPr>
        <p:txBody>
          <a:bodyPr/>
          <a:lstStyle/>
          <a:p>
            <a:r>
              <a:rPr lang="fi-FI" dirty="0"/>
              <a:t>Tieto (s. 147)</a:t>
            </a:r>
          </a:p>
        </p:txBody>
      </p:sp>
      <p:sp>
        <p:nvSpPr>
          <p:cNvPr id="3" name="Alatunnisteen paikkamerkki 2">
            <a:extLst>
              <a:ext uri="{FF2B5EF4-FFF2-40B4-BE49-F238E27FC236}">
                <a16:creationId xmlns:a16="http://schemas.microsoft.com/office/drawing/2014/main" id="{97C4475A-6E48-D423-612A-9B1DCC2D278F}"/>
              </a:ext>
            </a:extLst>
          </p:cNvPr>
          <p:cNvSpPr>
            <a:spLocks noGrp="1"/>
          </p:cNvSpPr>
          <p:nvPr>
            <p:ph type="ftr" sz="quarter" idx="11"/>
          </p:nvPr>
        </p:nvSpPr>
        <p:spPr/>
        <p:txBody>
          <a:bodyPr/>
          <a:lstStyle/>
          <a:p>
            <a:pPr>
              <a:defRPr/>
            </a:pPr>
            <a:r>
              <a:rPr lang="fi-FI"/>
              <a:t>14. Ihmistieteet</a:t>
            </a:r>
          </a:p>
        </p:txBody>
      </p:sp>
      <p:sp>
        <p:nvSpPr>
          <p:cNvPr id="4" name="Dian numeron paikkamerkki 3">
            <a:extLst>
              <a:ext uri="{FF2B5EF4-FFF2-40B4-BE49-F238E27FC236}">
                <a16:creationId xmlns:a16="http://schemas.microsoft.com/office/drawing/2014/main" id="{6DBC726A-00BE-5804-81BD-53A3D7471029}"/>
              </a:ext>
            </a:extLst>
          </p:cNvPr>
          <p:cNvSpPr>
            <a:spLocks noGrp="1"/>
          </p:cNvSpPr>
          <p:nvPr>
            <p:ph type="sldNum" sz="quarter" idx="12"/>
          </p:nvPr>
        </p:nvSpPr>
        <p:spPr/>
        <p:txBody>
          <a:bodyPr/>
          <a:lstStyle/>
          <a:p>
            <a:pPr>
              <a:defRPr/>
            </a:pPr>
            <a:fld id="{2901FB1B-E8C8-4B5E-B1C1-0BFDAE84AB66}" type="slidenum">
              <a:rPr lang="fi-FI" smtClean="0"/>
              <a:pPr>
                <a:defRPr/>
              </a:pPr>
              <a:t>8</a:t>
            </a:fld>
            <a:endParaRPr lang="fi-FI"/>
          </a:p>
        </p:txBody>
      </p:sp>
      <p:sp>
        <p:nvSpPr>
          <p:cNvPr id="5" name="Sisällön paikkamerkki 4">
            <a:extLst>
              <a:ext uri="{FF2B5EF4-FFF2-40B4-BE49-F238E27FC236}">
                <a16:creationId xmlns:a16="http://schemas.microsoft.com/office/drawing/2014/main" id="{715D2995-1FEC-23B8-FF2D-B41CB3F084F9}"/>
              </a:ext>
            </a:extLst>
          </p:cNvPr>
          <p:cNvSpPr>
            <a:spLocks noGrp="1"/>
          </p:cNvSpPr>
          <p:nvPr>
            <p:ph idx="1"/>
          </p:nvPr>
        </p:nvSpPr>
        <p:spPr>
          <a:xfrm>
            <a:off x="838200" y="1628467"/>
            <a:ext cx="10515600" cy="4108466"/>
          </a:xfrm>
        </p:spPr>
        <p:txBody>
          <a:bodyPr/>
          <a:lstStyle/>
          <a:p>
            <a:pPr marL="0" indent="0">
              <a:buNone/>
            </a:pPr>
            <a:r>
              <a:rPr lang="fi-FI" b="1" dirty="0"/>
              <a:t>Mitä hyötyä on siitä, että mielenterveyttä tutkitaan eri tieteiden näkökulmista?</a:t>
            </a:r>
          </a:p>
          <a:p>
            <a:pPr marL="0" indent="0">
              <a:buNone/>
            </a:pPr>
            <a:endParaRPr lang="fi-FI" sz="500" b="1" dirty="0"/>
          </a:p>
          <a:p>
            <a:pPr marL="0" indent="0">
              <a:buNone/>
            </a:pPr>
            <a:r>
              <a:rPr lang="fi-FI" dirty="0"/>
              <a:t>Erilaisten syytekijöiden tunteminen ja ilmiön ymmärtäminen auttavat siihen puuttumisessa tehokkaalla, mutta myös yksilön kokemusta kunnioittavalla tavalla.</a:t>
            </a:r>
          </a:p>
          <a:p>
            <a:pPr marL="0" indent="0">
              <a:buNone/>
            </a:pPr>
            <a:endParaRPr lang="fi-FI" b="1" dirty="0"/>
          </a:p>
          <a:p>
            <a:pPr marL="0" indent="0">
              <a:buNone/>
            </a:pPr>
            <a:endParaRPr lang="fi-FI" b="1" dirty="0"/>
          </a:p>
          <a:p>
            <a:pPr marL="0" indent="0">
              <a:buNone/>
            </a:pPr>
            <a:endParaRPr lang="fi-FI" b="1" dirty="0"/>
          </a:p>
          <a:p>
            <a:pPr marL="0" indent="0">
              <a:buNone/>
            </a:pPr>
            <a:endParaRPr lang="fi-FI" b="1" dirty="0"/>
          </a:p>
        </p:txBody>
      </p:sp>
    </p:spTree>
    <p:extLst>
      <p:ext uri="{BB962C8B-B14F-4D97-AF65-F5344CB8AC3E}">
        <p14:creationId xmlns:p14="http://schemas.microsoft.com/office/powerpoint/2010/main" val="622476401"/>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tka1_PP-pohja_MALLI" id="{8F1E3A65-519D-4D56-9B2D-8A96BBE82079}" vid="{3F5A9EBC-5A67-43E3-97DC-807358C85FF2}"/>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0779864A8E53F6459A7BFA8B82C39053" ma:contentTypeVersion="11" ma:contentTypeDescription="Luo uusi asiakirja." ma:contentTypeScope="" ma:versionID="ae284c7e5eef1f2e29b82cd30f72fc24">
  <xsd:schema xmlns:xsd="http://www.w3.org/2001/XMLSchema" xmlns:xs="http://www.w3.org/2001/XMLSchema" xmlns:p="http://schemas.microsoft.com/office/2006/metadata/properties" xmlns:ns2="f4750cce-e850-4c6e-b990-1a1612c71b49" xmlns:ns3="f0974581-4bbf-443e-902f-14073e9fb4f6" targetNamespace="http://schemas.microsoft.com/office/2006/metadata/properties" ma:root="true" ma:fieldsID="a755875a2f3ca324a7c49bc594a1c5db" ns2:_="" ns3:_="">
    <xsd:import namespace="f4750cce-e850-4c6e-b990-1a1612c71b49"/>
    <xsd:import namespace="f0974581-4bbf-443e-902f-14073e9fb4f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750cce-e850-4c6e-b990-1a1612c71b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4d49524a-21d1-44ef-b988-918b9b43375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0974581-4bbf-443e-902f-14073e9fb4f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8741ba6-63af-4df1-8658-072236ec27dc}" ma:internalName="TaxCatchAll" ma:showField="CatchAllData" ma:web="84800065-3590-4970-a684-5ccec33c54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0974581-4bbf-443e-902f-14073e9fb4f6" xsi:nil="true"/>
    <lcf76f155ced4ddcb4097134ff3c332f xmlns="f4750cce-e850-4c6e-b990-1a1612c71b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29887C-E343-49DC-9A33-D3863502015D}"/>
</file>

<file path=customXml/itemProps2.xml><?xml version="1.0" encoding="utf-8"?>
<ds:datastoreItem xmlns:ds="http://schemas.openxmlformats.org/officeDocument/2006/customXml" ds:itemID="{D87D6259-9A8C-4306-9F3E-459D408448A5}"/>
</file>

<file path=customXml/itemProps3.xml><?xml version="1.0" encoding="utf-8"?>
<ds:datastoreItem xmlns:ds="http://schemas.openxmlformats.org/officeDocument/2006/customXml" ds:itemID="{89ED8263-A021-4E06-A903-71B46F41A702}"/>
</file>

<file path=docProps/app.xml><?xml version="1.0" encoding="utf-8"?>
<Properties xmlns="http://schemas.openxmlformats.org/officeDocument/2006/extended-properties" xmlns:vt="http://schemas.openxmlformats.org/officeDocument/2006/docPropsVTypes">
  <Template/>
  <TotalTime>112</TotalTime>
  <Words>304</Words>
  <Application>Microsoft Office PowerPoint</Application>
  <PresentationFormat>Laajakuva</PresentationFormat>
  <Paragraphs>60</Paragraphs>
  <Slides>8</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Arial</vt:lpstr>
      <vt:lpstr>Calibri</vt:lpstr>
      <vt:lpstr>Calibri Light</vt:lpstr>
      <vt:lpstr>Office-teema</vt:lpstr>
      <vt:lpstr>14. Ihmistieteet</vt:lpstr>
      <vt:lpstr>Taito (s. 144)</vt:lpstr>
      <vt:lpstr>Harjoittele (s. 146)</vt:lpstr>
      <vt:lpstr>Harjoittele (s. 146)</vt:lpstr>
      <vt:lpstr>Harjoittele (s. 146)</vt:lpstr>
      <vt:lpstr>Harjoittele (s. 146)</vt:lpstr>
      <vt:lpstr>Harjoittele (s. 146)</vt:lpstr>
      <vt:lpstr>Tieto (s. 147)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Luvun nimi, koko 48</dc:title>
  <cp:lastModifiedBy>Riikka Kujanen</cp:lastModifiedBy>
  <cp:revision>11</cp:revision>
  <dcterms:created xsi:type="dcterms:W3CDTF">2021-06-01T16:07:13Z</dcterms:created>
  <dcterms:modified xsi:type="dcterms:W3CDTF">2022-09-30T12:52:40Z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0x0101000779864A8E53F6459A7BFA8B82C39053</vt:lpwstr>
  </property>
</Properties>
</file>