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73" r:id="rId3"/>
    <p:sldId id="274" r:id="rId4"/>
    <p:sldId id="275" r:id="rId5"/>
    <p:sldId id="276" r:id="rId6"/>
    <p:sldId id="277" r:id="rId7"/>
    <p:sldId id="278" r:id="rId8"/>
  </p:sldIdLst>
  <p:sldSz cx="12192000" cy="6858000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imetön osa" id="{AA92D654-0585-49C9-A77A-3EEF561CE02A}">
          <p14:sldIdLst>
            <p14:sldId id="256"/>
            <p14:sldId id="273"/>
            <p14:sldId id="274"/>
            <p14:sldId id="275"/>
            <p14:sldId id="276"/>
            <p14:sldId id="277"/>
            <p14:sldId id="27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E7DB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251B72-27CE-40BA-9C7A-A17EE35F0844}" type="datetimeFigureOut">
              <a:rPr lang="fi-FI" smtClean="0"/>
              <a:t>22.9.2022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9EC046-1BB7-4E45-8F24-472DD13F56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0709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072442E8-6BA3-45E8-9059-B343C0AB8C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3433" cy="6857999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48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28B0DB0-714D-4942-B3F0-071849A47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1F9CB2D-B5F6-4C6D-8B7D-FF106F5FB9FC}" type="datetime1">
              <a:rPr lang="fi-FI" smtClean="0"/>
              <a:t>22.9.2022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DC707A0-A39C-4F26-82CD-CD00F91F6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fi-FI"/>
              <a:t>13. Tieteen näkökulmia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496EA5F-C6A1-4ECC-B2D1-BC45C4EB9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0AD52959-2333-471C-8BD5-D73F1AEEC588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1506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437A0B08-29E1-45BC-87E2-CB1FEED62F2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83457"/>
            <a:ext cx="10515600" cy="728966"/>
          </a:xfrm>
          <a:prstGeom prst="rect">
            <a:avLst/>
          </a:prstGeom>
        </p:spPr>
        <p:txBody>
          <a:bodyPr/>
          <a:lstStyle>
            <a:lvl1pPr>
              <a:defRPr sz="4200">
                <a:latin typeface="+mn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C9200AB-15F9-4B69-8522-367850418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0C15A-A697-4528-84A1-E51E5320E460}" type="datetime1">
              <a:rPr lang="fi-FI" smtClean="0"/>
              <a:t>22.9.2022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C3A185-7F0B-4ACE-BBEE-4A6138819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13. Tieteen näkökulmia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EDCC385-2570-4919-BCB0-4066596E2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1FB1B-E8C8-4B5E-B1C1-0BFDAE84AB6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FD8D1887-AE06-A48F-9985-3F766D3693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068497"/>
            <a:ext cx="10515600" cy="4108466"/>
          </a:xfrm>
          <a:prstGeom prst="rect">
            <a:avLst/>
          </a:prstGeom>
        </p:spPr>
        <p:txBody>
          <a:bodyPr/>
          <a:lstStyle/>
          <a:p>
            <a:r>
              <a:rPr lang="fi-FI" altLang="fi-FI" sz="2600" dirty="0"/>
              <a:t>Tähän tekstiä </a:t>
            </a:r>
            <a:r>
              <a:rPr lang="fi-FI" altLang="fi-FI" sz="2600" dirty="0" err="1"/>
              <a:t>Calibri</a:t>
            </a:r>
            <a:r>
              <a:rPr lang="fi-FI" altLang="fi-FI" sz="2600" dirty="0"/>
              <a:t>-fontilla ja koolla 26.</a:t>
            </a:r>
          </a:p>
          <a:p>
            <a:r>
              <a:rPr lang="fi-FI" altLang="fi-FI" sz="2600" dirty="0"/>
              <a:t>Fontin väri on musta.</a:t>
            </a:r>
          </a:p>
          <a:p>
            <a:r>
              <a:rPr lang="fi-FI" altLang="fi-FI" sz="2600" dirty="0"/>
              <a:t>Mielellään kirjoitetaan lyhyillä, kokonaisilla lauseilla.</a:t>
            </a:r>
          </a:p>
          <a:p>
            <a:r>
              <a:rPr lang="fi-FI" altLang="fi-FI" sz="2600" dirty="0"/>
              <a:t>Ensin käytetään palluroita</a:t>
            </a:r>
          </a:p>
          <a:p>
            <a:pPr lvl="1">
              <a:buFont typeface="Calibri" panose="020F0502020204030204" pitchFamily="34" charset="0"/>
              <a:buChar char="̶"/>
            </a:pPr>
            <a:r>
              <a:rPr lang="fi-FI" altLang="fi-FI" sz="2600" dirty="0"/>
              <a:t>mutta sisennetyt kohdat merkitään ranskalaisin viivoin.</a:t>
            </a:r>
          </a:p>
        </p:txBody>
      </p:sp>
    </p:spTree>
    <p:extLst>
      <p:ext uri="{BB962C8B-B14F-4D97-AF65-F5344CB8AC3E}">
        <p14:creationId xmlns:p14="http://schemas.microsoft.com/office/powerpoint/2010/main" val="860788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>
            <a:extLst>
              <a:ext uri="{FF2B5EF4-FFF2-40B4-BE49-F238E27FC236}">
                <a16:creationId xmlns:a16="http://schemas.microsoft.com/office/drawing/2014/main" id="{99321570-79E3-4D8C-B2F3-9FE7F4A2AEA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83457"/>
            <a:ext cx="10515600" cy="704028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2309019"/>
            <a:ext cx="5181600" cy="38679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2309017"/>
            <a:ext cx="5181600" cy="386794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11F5300B-6543-4872-921F-3E94D0721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31F6A8-C744-4019-AAF4-80ADF6921740}" type="datetime1">
              <a:rPr lang="fi-FI" smtClean="0"/>
              <a:t>22.9.2022</a:t>
            </a:fld>
            <a:endParaRPr lang="fi-FI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id="{A3DB2936-B3DE-4AE1-A618-D0B2F9315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13. Tieteen näkökulmia</a:t>
            </a:r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6CADAEFC-99F6-4E28-A64B-2B24D1310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DFBB9-9B24-4BF5-828E-D0A91B1327C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8513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995CB3BB-746D-4B26-8BA3-66F39CF1DFD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83456"/>
            <a:ext cx="10515600" cy="828719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3">
            <a:extLst>
              <a:ext uri="{FF2B5EF4-FFF2-40B4-BE49-F238E27FC236}">
                <a16:creationId xmlns:a16="http://schemas.microsoft.com/office/drawing/2014/main" id="{7C2F5586-E500-47F6-A295-1BB262FCC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7EF93-422E-475A-9140-194BC003764A}" type="datetime1">
              <a:rPr lang="fi-FI" smtClean="0"/>
              <a:t>22.9.2022</a:t>
            </a:fld>
            <a:endParaRPr lang="fi-FI"/>
          </a:p>
        </p:txBody>
      </p:sp>
      <p:sp>
        <p:nvSpPr>
          <p:cNvPr id="4" name="Alatunnisteen paikkamerkki 4">
            <a:extLst>
              <a:ext uri="{FF2B5EF4-FFF2-40B4-BE49-F238E27FC236}">
                <a16:creationId xmlns:a16="http://schemas.microsoft.com/office/drawing/2014/main" id="{DA567EE0-BDCC-458E-B0DA-591E1FF95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13. Tieteen näkökulmia</a:t>
            </a:r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3C1BFC34-80DF-4991-B6FB-579AED686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18B9D-E9A1-420E-A508-E539CFAF859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954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C588B6D0-C848-4998-88EC-8BEFF0D263F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Päivämäärän paikkamerkki 3">
            <a:extLst>
              <a:ext uri="{FF2B5EF4-FFF2-40B4-BE49-F238E27FC236}">
                <a16:creationId xmlns:a16="http://schemas.microsoft.com/office/drawing/2014/main" id="{F4B3C23E-6667-4184-8840-3675D28FF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BED143-9EF3-45E9-95DE-49ABFD1312C4}" type="datetime1">
              <a:rPr lang="fi-FI" smtClean="0"/>
              <a:t>22.9.2022</a:t>
            </a:fld>
            <a:endParaRPr lang="fi-FI"/>
          </a:p>
        </p:txBody>
      </p:sp>
      <p:sp>
        <p:nvSpPr>
          <p:cNvPr id="3" name="Alatunnisteen paikkamerkki 4">
            <a:extLst>
              <a:ext uri="{FF2B5EF4-FFF2-40B4-BE49-F238E27FC236}">
                <a16:creationId xmlns:a16="http://schemas.microsoft.com/office/drawing/2014/main" id="{488046CA-5570-4D5E-BBA4-674FDD243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13. Tieteen näkökulmia</a:t>
            </a:r>
          </a:p>
        </p:txBody>
      </p:sp>
      <p:sp>
        <p:nvSpPr>
          <p:cNvPr id="4" name="Dian numeron paikkamerkki 5">
            <a:extLst>
              <a:ext uri="{FF2B5EF4-FFF2-40B4-BE49-F238E27FC236}">
                <a16:creationId xmlns:a16="http://schemas.microsoft.com/office/drawing/2014/main" id="{96D59866-23FD-41E2-B8EC-9B511ED9F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A44CC-96F3-4320-801D-EB5DB229DA6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0247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99FC29AA-89AC-434C-B67F-C2EC5D21F3C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31D57F6-CAAD-41DC-BC20-4CD2ABA676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DDABEEB-419E-4A2D-9598-600C05B9DD92}" type="datetime1">
              <a:rPr lang="fi-FI" smtClean="0"/>
              <a:t>22.9.2022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4FD9B32-E1DD-402A-9940-16925565B3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i-FI"/>
              <a:t>13. Tieteen näkökulmia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D74DED2-AF73-4178-B310-59C4B70BB2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C5D05AB-3EA4-4E98-908F-7F30D17DE00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A3DE936-7E46-CB29-301C-C180E6AA98C4}"/>
              </a:ext>
            </a:extLst>
          </p:cNvPr>
          <p:cNvSpPr txBox="1">
            <a:spLocks/>
          </p:cNvSpPr>
          <p:nvPr userDrawn="1"/>
        </p:nvSpPr>
        <p:spPr>
          <a:xfrm>
            <a:off x="838200" y="996950"/>
            <a:ext cx="8828088" cy="733425"/>
          </a:xfrm>
          <a:prstGeom prst="rect">
            <a:avLst/>
          </a:prstGeom>
        </p:spPr>
        <p:txBody>
          <a:bodyPr rtlCol="0"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i-FI"/>
              <a:t>Dian otsikko, pistekoko 42</a:t>
            </a:r>
            <a:endParaRPr lang="fi-FI" dirty="0"/>
          </a:p>
        </p:txBody>
      </p:sp>
      <p:sp>
        <p:nvSpPr>
          <p:cNvPr id="3" name="Otsikko 1">
            <a:extLst>
              <a:ext uri="{FF2B5EF4-FFF2-40B4-BE49-F238E27FC236}">
                <a16:creationId xmlns:a16="http://schemas.microsoft.com/office/drawing/2014/main" id="{18042A02-5E8A-4D1E-51A4-89FD933D8598}"/>
              </a:ext>
            </a:extLst>
          </p:cNvPr>
          <p:cNvSpPr txBox="1">
            <a:spLocks/>
          </p:cNvSpPr>
          <p:nvPr userDrawn="1"/>
        </p:nvSpPr>
        <p:spPr>
          <a:xfrm>
            <a:off x="838200" y="996950"/>
            <a:ext cx="8828088" cy="733425"/>
          </a:xfrm>
          <a:prstGeom prst="rect">
            <a:avLst/>
          </a:prstGeom>
        </p:spPr>
        <p:txBody>
          <a:bodyPr rtlCol="0"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i-FI" dirty="0"/>
              <a:t>Dian otsikko, pistekoko 42</a:t>
            </a:r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9C0611F3-19E6-67EE-D520-293A62C1160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838200" y="2068497"/>
            <a:ext cx="10515600" cy="4108466"/>
          </a:xfrm>
          <a:prstGeom prst="rect">
            <a:avLst/>
          </a:prstGeom>
        </p:spPr>
        <p:txBody>
          <a:bodyPr/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fi-FI" altLang="fi-FI" dirty="0"/>
              <a:t>Tähän tekstiä </a:t>
            </a:r>
            <a:r>
              <a:rPr lang="fi-FI" altLang="fi-FI" dirty="0" err="1"/>
              <a:t>Calibri</a:t>
            </a:r>
            <a:r>
              <a:rPr lang="fi-FI" altLang="fi-FI" dirty="0"/>
              <a:t>-fontilla ja koolla 26.</a:t>
            </a:r>
          </a:p>
          <a:p>
            <a:pPr eaLnBrk="1" hangingPunct="1"/>
            <a:r>
              <a:rPr lang="fi-FI" altLang="fi-FI" dirty="0"/>
              <a:t>Fontin väri on musta.</a:t>
            </a:r>
          </a:p>
          <a:p>
            <a:pPr eaLnBrk="1" hangingPunct="1"/>
            <a:r>
              <a:rPr lang="fi-FI" altLang="fi-FI" dirty="0"/>
              <a:t>Mielellään kirjoitetaan lyhyillä, kokonaisilla lauseilla.</a:t>
            </a:r>
          </a:p>
          <a:p>
            <a:pPr eaLnBrk="1" hangingPunct="1"/>
            <a:r>
              <a:rPr lang="fi-FI" altLang="fi-FI" dirty="0"/>
              <a:t>Ensin käytetään palluroita</a:t>
            </a:r>
          </a:p>
          <a:p>
            <a:pPr lvl="1" eaLnBrk="1" hangingPunct="1"/>
            <a:r>
              <a:rPr lang="fi-FI" altLang="fi-FI" dirty="0"/>
              <a:t>mutta sisennetyt kohdat merkitään ranskalaisin viivoin.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hf hd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200" kern="1200">
          <a:solidFill>
            <a:schemeClr val="tx1"/>
          </a:solidFill>
          <a:latin typeface="+mn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D694EB-E207-48D4-A508-CBBE8382F9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sz="4800" dirty="0">
                <a:latin typeface="+mn-lt"/>
              </a:rPr>
              <a:t>13. Tieteen näkökulmia</a:t>
            </a:r>
          </a:p>
        </p:txBody>
      </p:sp>
      <p:sp>
        <p:nvSpPr>
          <p:cNvPr id="2051" name="Alaotsikko 2">
            <a:extLst>
              <a:ext uri="{FF2B5EF4-FFF2-40B4-BE49-F238E27FC236}">
                <a16:creationId xmlns:a16="http://schemas.microsoft.com/office/drawing/2014/main" id="{527B8528-272B-4F1B-9BC7-4390F3F102F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altLang="fi-FI" dirty="0"/>
              <a:t>Tehtävien vastaukset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Taito (s. 137)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13. Tieteen näkökulmia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Haikaranpesien määrän ja perheiden lapsiluvun välillä näyttäisi olevan vahva korrelaatio. Voidaanko tästä päätellä, että haikarat tuovat lapset vanhemmilleen?</a:t>
            </a:r>
          </a:p>
          <a:p>
            <a:pPr marL="0" indent="0">
              <a:buNone/>
            </a:pPr>
            <a:endParaRPr lang="fi-FI" sz="500" dirty="0"/>
          </a:p>
          <a:p>
            <a:pPr marL="0" indent="0">
              <a:buNone/>
            </a:pPr>
            <a:r>
              <a:rPr lang="fi-FI" dirty="0"/>
              <a:t>Ei voida. Todennäköisesti molemmilla ilmiöillä on yhteinen taustatekijä, kuten sijoittuminen maaseudulle.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94162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139)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13. Tieteen näkökulmia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1. Miten filosofian ja luonnontieteiden suhde muuttui uuden ajan alussa?</a:t>
            </a:r>
          </a:p>
          <a:p>
            <a:pPr marL="0" indent="0">
              <a:buNone/>
            </a:pPr>
            <a:endParaRPr lang="fi-FI" sz="500" dirty="0"/>
          </a:p>
          <a:p>
            <a:pPr marL="0" indent="0">
              <a:buNone/>
            </a:pPr>
            <a:r>
              <a:rPr lang="fi-FI" dirty="0"/>
              <a:t>Luonnontieteiden empiiriset menetelmät kehittyivät hurjaa vauhtia, ja ne </a:t>
            </a:r>
            <a:r>
              <a:rPr lang="fi-FI" dirty="0" err="1"/>
              <a:t>erkanivat</a:t>
            </a:r>
            <a:r>
              <a:rPr lang="fi-FI" dirty="0"/>
              <a:t> filosofiasta omaksi alakseen. </a:t>
            </a:r>
          </a:p>
        </p:txBody>
      </p:sp>
    </p:spTree>
    <p:extLst>
      <p:ext uri="{BB962C8B-B14F-4D97-AF65-F5344CB8AC3E}">
        <p14:creationId xmlns:p14="http://schemas.microsoft.com/office/powerpoint/2010/main" val="1036685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139)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13. Tieteen näkökulmia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2. Mitä on reduktionismi tieteessä?</a:t>
            </a:r>
          </a:p>
          <a:p>
            <a:pPr marL="0" indent="0">
              <a:buNone/>
            </a:pPr>
            <a:endParaRPr lang="fi-FI" sz="500" b="1" dirty="0"/>
          </a:p>
          <a:p>
            <a:pPr marL="0" indent="0">
              <a:buNone/>
            </a:pPr>
            <a:r>
              <a:rPr lang="fi-FI" dirty="0"/>
              <a:t>Pyrkimys selittää korkeamman tason ilmiöt palauttamalla ne alemman tason ilmiöihin. </a:t>
            </a:r>
          </a:p>
        </p:txBody>
      </p:sp>
    </p:spTree>
    <p:extLst>
      <p:ext uri="{BB962C8B-B14F-4D97-AF65-F5344CB8AC3E}">
        <p14:creationId xmlns:p14="http://schemas.microsoft.com/office/powerpoint/2010/main" val="1716654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139)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13. Tieteen näkökulmia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3. 1950-luvun jälkeen sekä ilmakehän hiilidioksiditaso että liikalihavien määrä on kasvanut. Voiko tästä päätellä, että hiilidioksidi aiheuttaa liikalihavuutta tai liikalihavuus hiilidioksidipäästöjä? Perustele. </a:t>
            </a:r>
          </a:p>
          <a:p>
            <a:pPr marL="0" indent="0">
              <a:buNone/>
            </a:pPr>
            <a:endParaRPr lang="fi-FI" sz="500" b="1" dirty="0"/>
          </a:p>
          <a:p>
            <a:pPr marL="0" indent="0">
              <a:buNone/>
            </a:pPr>
            <a:r>
              <a:rPr lang="fi-FI" dirty="0"/>
              <a:t>Ei voi päätellä. Kyseessä on todennäköisesti osittain satunnainen korrelaatio ja osittain yhteiset selittävät kolmannet tekijät, kuten elintason nousu. </a:t>
            </a:r>
          </a:p>
        </p:txBody>
      </p:sp>
    </p:spTree>
    <p:extLst>
      <p:ext uri="{BB962C8B-B14F-4D97-AF65-F5344CB8AC3E}">
        <p14:creationId xmlns:p14="http://schemas.microsoft.com/office/powerpoint/2010/main" val="3165582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139)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13. Tieteen näkökulmia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4. Miten voisit selittää sen, että opiskelija  sinnittelee väsyneenä hereillä lukeakseen tenttiin:</a:t>
            </a:r>
          </a:p>
          <a:p>
            <a:pPr marL="0" indent="0">
              <a:buNone/>
            </a:pPr>
            <a:endParaRPr lang="fi-FI" sz="500" b="1" dirty="0"/>
          </a:p>
          <a:p>
            <a:pPr marL="514350" indent="-514350">
              <a:buFont typeface="+mj-lt"/>
              <a:buAutoNum type="alphaLcParenR"/>
            </a:pPr>
            <a:r>
              <a:rPr lang="fi-FI" b="1" dirty="0"/>
              <a:t>kausaalisesti</a:t>
            </a:r>
          </a:p>
          <a:p>
            <a:pPr lvl="1"/>
            <a:r>
              <a:rPr lang="fi-FI" dirty="0"/>
              <a:t>Aivokemian avulla, esim. kofeiini tai stressihormoni estävät aivojen nukahtamiseen liittyvien hormonien toimintaa.</a:t>
            </a:r>
          </a:p>
          <a:p>
            <a:pPr lvl="1"/>
            <a:endParaRPr lang="fi-FI" sz="500" dirty="0"/>
          </a:p>
          <a:p>
            <a:pPr marL="514350" indent="-514350">
              <a:buFont typeface="+mj-lt"/>
              <a:buAutoNum type="alphaLcParenR"/>
            </a:pPr>
            <a:r>
              <a:rPr lang="fi-FI" b="1" dirty="0"/>
              <a:t>teleologisesti?</a:t>
            </a:r>
          </a:p>
          <a:p>
            <a:pPr lvl="1"/>
            <a:r>
              <a:rPr lang="fi-FI" dirty="0"/>
              <a:t>Opiskelija sinnittelee pysyäkseen hereillä, koska tentissä menestyminen on hänelle tärkeää.</a:t>
            </a:r>
          </a:p>
        </p:txBody>
      </p:sp>
    </p:spTree>
    <p:extLst>
      <p:ext uri="{BB962C8B-B14F-4D97-AF65-F5344CB8AC3E}">
        <p14:creationId xmlns:p14="http://schemas.microsoft.com/office/powerpoint/2010/main" val="4227829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139)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13. Tieteen näkökulmia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5. Keksi esimerkkejä siitä, kuinka oppiminen ilmiönä voidaan palauttaa luonnontieteisiin.</a:t>
            </a:r>
          </a:p>
          <a:p>
            <a:pPr marL="0" indent="0">
              <a:buNone/>
            </a:pPr>
            <a:endParaRPr lang="fi-FI" sz="500" b="1" dirty="0"/>
          </a:p>
          <a:p>
            <a:pPr marL="0" indent="0">
              <a:buNone/>
            </a:pPr>
            <a:r>
              <a:rPr lang="fi-FI" dirty="0"/>
              <a:t>Oppimisessa on pohjimmiltaan kyse asioiden tallentumisesta pitkäkestoiseen muistiin, mikä perustuu viime kädessä hermoverkoston synapseissa tapahtuviin kemiallisiin reaktioihin ja muutoksiin.</a:t>
            </a:r>
          </a:p>
        </p:txBody>
      </p:sp>
    </p:spTree>
    <p:extLst>
      <p:ext uri="{BB962C8B-B14F-4D97-AF65-F5344CB8AC3E}">
        <p14:creationId xmlns:p14="http://schemas.microsoft.com/office/powerpoint/2010/main" val="73713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ka1_PP-pohja_MALLI" id="{8F1E3A65-519D-4D56-9B2D-8A96BBE82079}" vid="{3F5A9EBC-5A67-43E3-97DC-807358C85FF2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779864A8E53F6459A7BFA8B82C39053" ma:contentTypeVersion="11" ma:contentTypeDescription="Luo uusi asiakirja." ma:contentTypeScope="" ma:versionID="ae284c7e5eef1f2e29b82cd30f72fc24">
  <xsd:schema xmlns:xsd="http://www.w3.org/2001/XMLSchema" xmlns:xs="http://www.w3.org/2001/XMLSchema" xmlns:p="http://schemas.microsoft.com/office/2006/metadata/properties" xmlns:ns2="f4750cce-e850-4c6e-b990-1a1612c71b49" xmlns:ns3="f0974581-4bbf-443e-902f-14073e9fb4f6" targetNamespace="http://schemas.microsoft.com/office/2006/metadata/properties" ma:root="true" ma:fieldsID="a755875a2f3ca324a7c49bc594a1c5db" ns2:_="" ns3:_="">
    <xsd:import namespace="f4750cce-e850-4c6e-b990-1a1612c71b49"/>
    <xsd:import namespace="f0974581-4bbf-443e-902f-14073e9fb4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750cce-e850-4c6e-b990-1a1612c71b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Kuvien tunnisteet" ma:readOnly="false" ma:fieldId="{5cf76f15-5ced-4ddc-b409-7134ff3c332f}" ma:taxonomyMulti="true" ma:sspId="4d49524a-21d1-44ef-b988-918b9b4337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974581-4bbf-443e-902f-14073e9fb4f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38741ba6-63af-4df1-8658-072236ec27dc}" ma:internalName="TaxCatchAll" ma:showField="CatchAllData" ma:web="84800065-3590-4970-a684-5ccec33c54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0974581-4bbf-443e-902f-14073e9fb4f6" xsi:nil="true"/>
    <lcf76f155ced4ddcb4097134ff3c332f xmlns="f4750cce-e850-4c6e-b990-1a1612c71b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28D3A2C-21E6-497C-AF71-DA5B86C6D5A9}"/>
</file>

<file path=customXml/itemProps2.xml><?xml version="1.0" encoding="utf-8"?>
<ds:datastoreItem xmlns:ds="http://schemas.openxmlformats.org/officeDocument/2006/customXml" ds:itemID="{11FC2ED0-D1AC-4795-9386-F2C7098B74EB}"/>
</file>

<file path=customXml/itemProps3.xml><?xml version="1.0" encoding="utf-8"?>
<ds:datastoreItem xmlns:ds="http://schemas.openxmlformats.org/officeDocument/2006/customXml" ds:itemID="{3CFBB759-B783-45AB-AD7A-FFA4F5F359F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351</TotalTime>
  <Words>278</Words>
  <Application>Microsoft Office PowerPoint</Application>
  <PresentationFormat>Laajakuva</PresentationFormat>
  <Paragraphs>42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13. Tieteen näkökulmia</vt:lpstr>
      <vt:lpstr>Taito (s. 137)</vt:lpstr>
      <vt:lpstr>Harjoittele (s. 139)</vt:lpstr>
      <vt:lpstr>Harjoittele (s. 139)</vt:lpstr>
      <vt:lpstr>Harjoittele (s. 139)</vt:lpstr>
      <vt:lpstr>Harjoittele (s. 139)</vt:lpstr>
      <vt:lpstr>Harjoittele (s. 139)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Luvun nimi, koko 48</dc:title>
  <cp:lastModifiedBy>Riikka Kujanen</cp:lastModifiedBy>
  <cp:revision>62</cp:revision>
  <dcterms:created xsi:type="dcterms:W3CDTF">2021-06-01T16:07:13Z</dcterms:created>
  <dcterms:modified xsi:type="dcterms:W3CDTF">2022-09-22T11:49:38Z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0x0101000779864A8E53F6459A7BFA8B82C39053</vt:lpwstr>
  </property>
</Properties>
</file>