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73" r:id="rId3"/>
    <p:sldId id="274" r:id="rId4"/>
    <p:sldId id="275" r:id="rId5"/>
    <p:sldId id="276" r:id="rId6"/>
    <p:sldId id="277" r:id="rId7"/>
    <p:sldId id="278" r:id="rId8"/>
  </p:sldIdLst>
  <p:sldSz cx="12192000" cy="6858000"/>
  <p:notesSz cx="6858000" cy="9144000"/>
  <p:defaultTextStyle>
    <a:defPPr>
      <a:defRPr lang="fi-FI"/>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521415D9-36F7-43E2-AB2F-B90AF26B5E84}">
      <p14:sectionLst xmlns:p14="http://schemas.microsoft.com/office/powerpoint/2010/main">
        <p14:section name="Nimetön osa" id="{AA92D654-0585-49C9-A77A-3EEF561CE02A}">
          <p14:sldIdLst>
            <p14:sldId id="256"/>
            <p14:sldId id="273"/>
            <p14:sldId id="274"/>
            <p14:sldId id="275"/>
            <p14:sldId id="276"/>
            <p14:sldId id="277"/>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E7DB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2" autoAdjust="0"/>
    <p:restoredTop sz="94660"/>
  </p:normalViewPr>
  <p:slideViewPr>
    <p:cSldViewPr snapToGrid="0">
      <p:cViewPr>
        <p:scale>
          <a:sx n="100" d="100"/>
          <a:sy n="100" d="100"/>
        </p:scale>
        <p:origin x="876"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251B72-27CE-40BA-9C7A-A17EE35F0844}" type="datetimeFigureOut">
              <a:rPr lang="fi-FI" smtClean="0"/>
              <a:t>20.9.2022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EC046-1BB7-4E45-8F24-472DD13F5666}" type="slidenum">
              <a:rPr lang="fi-FI" smtClean="0"/>
              <a:t>‹#›</a:t>
            </a:fld>
            <a:endParaRPr lang="fi-FI"/>
          </a:p>
        </p:txBody>
      </p:sp>
    </p:spTree>
    <p:extLst>
      <p:ext uri="{BB962C8B-B14F-4D97-AF65-F5344CB8AC3E}">
        <p14:creationId xmlns:p14="http://schemas.microsoft.com/office/powerpoint/2010/main" val="2210709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72442E8-6BA3-45E8-9059-B343C0AB8C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3433" cy="6857999"/>
          </a:xfrm>
          <a:prstGeom prst="rect">
            <a:avLst/>
          </a:prstGeom>
        </p:spPr>
      </p:pic>
      <p:sp>
        <p:nvSpPr>
          <p:cNvPr id="2" name="Otsikko 1"/>
          <p:cNvSpPr>
            <a:spLocks noGrp="1"/>
          </p:cNvSpPr>
          <p:nvPr>
            <p:ph type="ctrTitle"/>
          </p:nvPr>
        </p:nvSpPr>
        <p:spPr>
          <a:xfrm>
            <a:off x="1524000" y="1122363"/>
            <a:ext cx="9144000" cy="2387600"/>
          </a:xfrm>
          <a:prstGeom prst="rect">
            <a:avLst/>
          </a:prstGeom>
        </p:spPr>
        <p:txBody>
          <a:bodyPr anchor="b"/>
          <a:lstStyle>
            <a:lvl1pPr algn="ctr">
              <a:defRPr sz="48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524000" y="3602038"/>
            <a:ext cx="9144000" cy="1655762"/>
          </a:xfrm>
          <a:prstGeom prst="rect">
            <a:avLst/>
          </a:prstGeom>
        </p:spPr>
        <p:txBody>
          <a:bodyPr/>
          <a:lstStyle>
            <a:lvl1pPr marL="0" indent="0" algn="ctr">
              <a:buNone/>
              <a:defRPr sz="2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4" name="Päivämäärän paikkamerkki 3">
            <a:extLst>
              <a:ext uri="{FF2B5EF4-FFF2-40B4-BE49-F238E27FC236}">
                <a16:creationId xmlns:a16="http://schemas.microsoft.com/office/drawing/2014/main" id="{328B0DB0-714D-4942-B3F0-071849A47112}"/>
              </a:ext>
            </a:extLst>
          </p:cNvPr>
          <p:cNvSpPr>
            <a:spLocks noGrp="1"/>
          </p:cNvSpPr>
          <p:nvPr>
            <p:ph type="dt" sz="half" idx="10"/>
          </p:nvPr>
        </p:nvSpPr>
        <p:spPr/>
        <p:txBody>
          <a:bodyPr/>
          <a:lstStyle>
            <a:lvl1pPr>
              <a:defRPr>
                <a:solidFill>
                  <a:schemeClr val="bg1"/>
                </a:solidFill>
              </a:defRPr>
            </a:lvl1pPr>
          </a:lstStyle>
          <a:p>
            <a:pPr>
              <a:defRPr/>
            </a:pPr>
            <a:fld id="{A1B8CB3C-0E87-474B-9550-FE8EEB92F11F}" type="datetime1">
              <a:rPr lang="fi-FI" smtClean="0"/>
              <a:t>20.9.2022</a:t>
            </a:fld>
            <a:endParaRPr lang="fi-FI" dirty="0"/>
          </a:p>
        </p:txBody>
      </p:sp>
      <p:sp>
        <p:nvSpPr>
          <p:cNvPr id="5" name="Alatunnisteen paikkamerkki 4">
            <a:extLst>
              <a:ext uri="{FF2B5EF4-FFF2-40B4-BE49-F238E27FC236}">
                <a16:creationId xmlns:a16="http://schemas.microsoft.com/office/drawing/2014/main" id="{2DC707A0-A39C-4F26-82CD-CD00F91F69D6}"/>
              </a:ext>
            </a:extLst>
          </p:cNvPr>
          <p:cNvSpPr>
            <a:spLocks noGrp="1"/>
          </p:cNvSpPr>
          <p:nvPr>
            <p:ph type="ftr" sz="quarter" idx="11"/>
          </p:nvPr>
        </p:nvSpPr>
        <p:spPr/>
        <p:txBody>
          <a:bodyPr/>
          <a:lstStyle>
            <a:lvl1pPr>
              <a:defRPr>
                <a:solidFill>
                  <a:schemeClr val="bg1">
                    <a:lumMod val="50000"/>
                  </a:schemeClr>
                </a:solidFill>
              </a:defRPr>
            </a:lvl1pPr>
          </a:lstStyle>
          <a:p>
            <a:pPr>
              <a:defRPr/>
            </a:pPr>
            <a:r>
              <a:rPr lang="fi-FI"/>
              <a:t>12. Tieteen etiikka</a:t>
            </a:r>
            <a:endParaRPr lang="fi-FI" dirty="0"/>
          </a:p>
        </p:txBody>
      </p:sp>
      <p:sp>
        <p:nvSpPr>
          <p:cNvPr id="6" name="Dian numeron paikkamerkki 5">
            <a:extLst>
              <a:ext uri="{FF2B5EF4-FFF2-40B4-BE49-F238E27FC236}">
                <a16:creationId xmlns:a16="http://schemas.microsoft.com/office/drawing/2014/main" id="{C496EA5F-C6A1-4ECC-B2D1-BC45C4EB920C}"/>
              </a:ext>
            </a:extLst>
          </p:cNvPr>
          <p:cNvSpPr>
            <a:spLocks noGrp="1"/>
          </p:cNvSpPr>
          <p:nvPr>
            <p:ph type="sldNum" sz="quarter" idx="12"/>
          </p:nvPr>
        </p:nvSpPr>
        <p:spPr/>
        <p:txBody>
          <a:bodyPr/>
          <a:lstStyle>
            <a:lvl1pPr>
              <a:defRPr>
                <a:solidFill>
                  <a:schemeClr val="bg1">
                    <a:lumMod val="50000"/>
                  </a:schemeClr>
                </a:solidFill>
              </a:defRPr>
            </a:lvl1pPr>
          </a:lstStyle>
          <a:p>
            <a:pPr>
              <a:defRPr/>
            </a:pPr>
            <a:fld id="{0AD52959-2333-471C-8BD5-D73F1AEEC588}" type="slidenum">
              <a:rPr lang="fi-FI" smtClean="0"/>
              <a:pPr>
                <a:defRPr/>
              </a:pPr>
              <a:t>‹#›</a:t>
            </a:fld>
            <a:endParaRPr lang="fi-FI" dirty="0"/>
          </a:p>
        </p:txBody>
      </p:sp>
    </p:spTree>
    <p:extLst>
      <p:ext uri="{BB962C8B-B14F-4D97-AF65-F5344CB8AC3E}">
        <p14:creationId xmlns:p14="http://schemas.microsoft.com/office/powerpoint/2010/main" val="1915066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437A0B08-29E1-45BC-87E2-CB1FEED62F2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28966"/>
          </a:xfrm>
          <a:prstGeom prst="rect">
            <a:avLst/>
          </a:prstGeom>
        </p:spPr>
        <p:txBody>
          <a:bodyPr/>
          <a:lstStyle>
            <a:lvl1pPr>
              <a:defRPr sz="4200">
                <a:latin typeface="+mn-lt"/>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Päivämäärän paikkamerkki 3">
            <a:extLst>
              <a:ext uri="{FF2B5EF4-FFF2-40B4-BE49-F238E27FC236}">
                <a16:creationId xmlns:a16="http://schemas.microsoft.com/office/drawing/2014/main" id="{AC9200AB-15F9-4B69-8522-367850418809}"/>
              </a:ext>
            </a:extLst>
          </p:cNvPr>
          <p:cNvSpPr>
            <a:spLocks noGrp="1"/>
          </p:cNvSpPr>
          <p:nvPr>
            <p:ph type="dt" sz="half" idx="10"/>
          </p:nvPr>
        </p:nvSpPr>
        <p:spPr/>
        <p:txBody>
          <a:bodyPr/>
          <a:lstStyle>
            <a:lvl1pPr>
              <a:defRPr/>
            </a:lvl1pPr>
          </a:lstStyle>
          <a:p>
            <a:pPr>
              <a:defRPr/>
            </a:pPr>
            <a:fld id="{0C47C667-03CA-43D2-8363-5738353469CD}" type="datetime1">
              <a:rPr lang="fi-FI" smtClean="0"/>
              <a:t>20.9.2022</a:t>
            </a:fld>
            <a:endParaRPr lang="fi-FI"/>
          </a:p>
        </p:txBody>
      </p:sp>
      <p:sp>
        <p:nvSpPr>
          <p:cNvPr id="5" name="Alatunnisteen paikkamerkki 4">
            <a:extLst>
              <a:ext uri="{FF2B5EF4-FFF2-40B4-BE49-F238E27FC236}">
                <a16:creationId xmlns:a16="http://schemas.microsoft.com/office/drawing/2014/main" id="{BEC3A185-7F0B-4ACE-BBEE-4A613881909D}"/>
              </a:ext>
            </a:extLst>
          </p:cNvPr>
          <p:cNvSpPr>
            <a:spLocks noGrp="1"/>
          </p:cNvSpPr>
          <p:nvPr>
            <p:ph type="ftr" sz="quarter" idx="11"/>
          </p:nvPr>
        </p:nvSpPr>
        <p:spPr/>
        <p:txBody>
          <a:bodyPr/>
          <a:lstStyle>
            <a:lvl1pPr>
              <a:defRPr/>
            </a:lvl1pPr>
          </a:lstStyle>
          <a:p>
            <a:pPr>
              <a:defRPr/>
            </a:pPr>
            <a:r>
              <a:rPr lang="fi-FI"/>
              <a:t>12. Tieteen etiikka</a:t>
            </a:r>
          </a:p>
        </p:txBody>
      </p:sp>
      <p:sp>
        <p:nvSpPr>
          <p:cNvPr id="6" name="Dian numeron paikkamerkki 5">
            <a:extLst>
              <a:ext uri="{FF2B5EF4-FFF2-40B4-BE49-F238E27FC236}">
                <a16:creationId xmlns:a16="http://schemas.microsoft.com/office/drawing/2014/main" id="{BEDCC385-2570-4919-BCB0-4066596E2AA1}"/>
              </a:ext>
            </a:extLst>
          </p:cNvPr>
          <p:cNvSpPr>
            <a:spLocks noGrp="1"/>
          </p:cNvSpPr>
          <p:nvPr>
            <p:ph type="sldNum" sz="quarter" idx="12"/>
          </p:nvPr>
        </p:nvSpPr>
        <p:spPr/>
        <p:txBody>
          <a:bodyPr/>
          <a:lstStyle>
            <a:lvl1pPr>
              <a:defRPr/>
            </a:lvl1pPr>
          </a:lstStyle>
          <a:p>
            <a:pPr>
              <a:defRPr/>
            </a:pPr>
            <a:fld id="{2901FB1B-E8C8-4B5E-B1C1-0BFDAE84AB66}" type="slidenum">
              <a:rPr lang="fi-FI"/>
              <a:pPr>
                <a:defRPr/>
              </a:pPr>
              <a:t>‹#›</a:t>
            </a:fld>
            <a:endParaRPr lang="fi-FI"/>
          </a:p>
        </p:txBody>
      </p:sp>
      <p:sp>
        <p:nvSpPr>
          <p:cNvPr id="9" name="Sisällön paikkamerkki 2">
            <a:extLst>
              <a:ext uri="{FF2B5EF4-FFF2-40B4-BE49-F238E27FC236}">
                <a16:creationId xmlns:a16="http://schemas.microsoft.com/office/drawing/2014/main" id="{FD8D1887-AE06-A48F-9985-3F766D369328}"/>
              </a:ext>
            </a:extLst>
          </p:cNvPr>
          <p:cNvSpPr>
            <a:spLocks noGrp="1" noChangeArrowheads="1"/>
          </p:cNvSpPr>
          <p:nvPr>
            <p:ph idx="1"/>
          </p:nvPr>
        </p:nvSpPr>
        <p:spPr>
          <a:xfrm>
            <a:off x="838200" y="2068497"/>
            <a:ext cx="10515600" cy="4108466"/>
          </a:xfrm>
          <a:prstGeom prst="rect">
            <a:avLst/>
          </a:prstGeom>
        </p:spPr>
        <p:txBody>
          <a:bodyPr/>
          <a:lstStyle/>
          <a:p>
            <a:r>
              <a:rPr lang="fi-FI" altLang="fi-FI" sz="2600" dirty="0"/>
              <a:t>Tähän tekstiä </a:t>
            </a:r>
            <a:r>
              <a:rPr lang="fi-FI" altLang="fi-FI" sz="2600" dirty="0" err="1"/>
              <a:t>Calibri</a:t>
            </a:r>
            <a:r>
              <a:rPr lang="fi-FI" altLang="fi-FI" sz="2600" dirty="0"/>
              <a:t>-fontilla ja koolla 26.</a:t>
            </a:r>
          </a:p>
          <a:p>
            <a:r>
              <a:rPr lang="fi-FI" altLang="fi-FI" sz="2600" dirty="0"/>
              <a:t>Fontin väri on musta.</a:t>
            </a:r>
          </a:p>
          <a:p>
            <a:r>
              <a:rPr lang="fi-FI" altLang="fi-FI" sz="2600" dirty="0"/>
              <a:t>Mielellään kirjoitetaan lyhyillä, kokonaisilla lauseilla.</a:t>
            </a:r>
          </a:p>
          <a:p>
            <a:r>
              <a:rPr lang="fi-FI" altLang="fi-FI" sz="2600" dirty="0"/>
              <a:t>Ensin käytetään palluroita</a:t>
            </a:r>
          </a:p>
          <a:p>
            <a:pPr lvl="1">
              <a:buFont typeface="Calibri" panose="020F0502020204030204" pitchFamily="34" charset="0"/>
              <a:buChar char="̶"/>
            </a:pPr>
            <a:r>
              <a:rPr lang="fi-FI" altLang="fi-FI" sz="2600" dirty="0"/>
              <a:t>mutta sisennetyt kohdat merkitään ranskalaisin viivoin.</a:t>
            </a:r>
          </a:p>
        </p:txBody>
      </p:sp>
    </p:spTree>
    <p:extLst>
      <p:ext uri="{BB962C8B-B14F-4D97-AF65-F5344CB8AC3E}">
        <p14:creationId xmlns:p14="http://schemas.microsoft.com/office/powerpoint/2010/main" val="86078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99321570-79E3-4D8C-B2F3-9FE7F4A2AEA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04028"/>
          </a:xfrm>
          <a:prstGeom prst="rect">
            <a:avLst/>
          </a:prstGeom>
        </p:spPr>
        <p:txBody>
          <a:bodyPr/>
          <a:lstStyle/>
          <a:p>
            <a:r>
              <a:rPr lang="fi-FI"/>
              <a:t>Muokkaa ots. perustyyl. napsautt.</a:t>
            </a:r>
          </a:p>
        </p:txBody>
      </p:sp>
      <p:sp>
        <p:nvSpPr>
          <p:cNvPr id="3" name="Sisällön paikkamerkki 2"/>
          <p:cNvSpPr>
            <a:spLocks noGrp="1"/>
          </p:cNvSpPr>
          <p:nvPr>
            <p:ph sz="half" idx="1"/>
          </p:nvPr>
        </p:nvSpPr>
        <p:spPr>
          <a:xfrm>
            <a:off x="838200" y="2309019"/>
            <a:ext cx="5181600" cy="3867944"/>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2309017"/>
            <a:ext cx="5181600" cy="3867945"/>
          </a:xfrm>
          <a:prstGeom prst="rect">
            <a:avLst/>
          </a:prstGeo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3">
            <a:extLst>
              <a:ext uri="{FF2B5EF4-FFF2-40B4-BE49-F238E27FC236}">
                <a16:creationId xmlns:a16="http://schemas.microsoft.com/office/drawing/2014/main" id="{11F5300B-6543-4872-921F-3E94D0721FEE}"/>
              </a:ext>
            </a:extLst>
          </p:cNvPr>
          <p:cNvSpPr>
            <a:spLocks noGrp="1"/>
          </p:cNvSpPr>
          <p:nvPr>
            <p:ph type="dt" sz="half" idx="10"/>
          </p:nvPr>
        </p:nvSpPr>
        <p:spPr/>
        <p:txBody>
          <a:bodyPr/>
          <a:lstStyle>
            <a:lvl1pPr>
              <a:defRPr/>
            </a:lvl1pPr>
          </a:lstStyle>
          <a:p>
            <a:pPr>
              <a:defRPr/>
            </a:pPr>
            <a:fld id="{16345D7B-89A1-4E7C-8A96-F0DCAD66C268}" type="datetime1">
              <a:rPr lang="fi-FI" smtClean="0"/>
              <a:t>20.9.2022</a:t>
            </a:fld>
            <a:endParaRPr lang="fi-FI"/>
          </a:p>
        </p:txBody>
      </p:sp>
      <p:sp>
        <p:nvSpPr>
          <p:cNvPr id="6" name="Alatunnisteen paikkamerkki 4">
            <a:extLst>
              <a:ext uri="{FF2B5EF4-FFF2-40B4-BE49-F238E27FC236}">
                <a16:creationId xmlns:a16="http://schemas.microsoft.com/office/drawing/2014/main" id="{A3DB2936-B3DE-4AE1-A618-D0B2F931546B}"/>
              </a:ext>
            </a:extLst>
          </p:cNvPr>
          <p:cNvSpPr>
            <a:spLocks noGrp="1"/>
          </p:cNvSpPr>
          <p:nvPr>
            <p:ph type="ftr" sz="quarter" idx="11"/>
          </p:nvPr>
        </p:nvSpPr>
        <p:spPr/>
        <p:txBody>
          <a:bodyPr/>
          <a:lstStyle>
            <a:lvl1pPr>
              <a:defRPr/>
            </a:lvl1pPr>
          </a:lstStyle>
          <a:p>
            <a:pPr>
              <a:defRPr/>
            </a:pPr>
            <a:r>
              <a:rPr lang="fi-FI"/>
              <a:t>12. Tieteen etiikka</a:t>
            </a:r>
          </a:p>
        </p:txBody>
      </p:sp>
      <p:sp>
        <p:nvSpPr>
          <p:cNvPr id="7" name="Dian numeron paikkamerkki 5">
            <a:extLst>
              <a:ext uri="{FF2B5EF4-FFF2-40B4-BE49-F238E27FC236}">
                <a16:creationId xmlns:a16="http://schemas.microsoft.com/office/drawing/2014/main" id="{6CADAEFC-99F6-4E28-A64B-2B24D1310E4B}"/>
              </a:ext>
            </a:extLst>
          </p:cNvPr>
          <p:cNvSpPr>
            <a:spLocks noGrp="1"/>
          </p:cNvSpPr>
          <p:nvPr>
            <p:ph type="sldNum" sz="quarter" idx="12"/>
          </p:nvPr>
        </p:nvSpPr>
        <p:spPr/>
        <p:txBody>
          <a:bodyPr/>
          <a:lstStyle>
            <a:lvl1pPr>
              <a:defRPr/>
            </a:lvl1pPr>
          </a:lstStyle>
          <a:p>
            <a:pPr>
              <a:defRPr/>
            </a:pPr>
            <a:fld id="{36BDFBB9-9B24-4BF5-828E-D0A91B1327CD}" type="slidenum">
              <a:rPr lang="fi-FI"/>
              <a:pPr>
                <a:defRPr/>
              </a:pPr>
              <a:t>‹#›</a:t>
            </a:fld>
            <a:endParaRPr lang="fi-FI"/>
          </a:p>
        </p:txBody>
      </p:sp>
    </p:spTree>
    <p:extLst>
      <p:ext uri="{BB962C8B-B14F-4D97-AF65-F5344CB8AC3E}">
        <p14:creationId xmlns:p14="http://schemas.microsoft.com/office/powerpoint/2010/main" val="978513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995CB3BB-746D-4B26-8BA3-66F39CF1DFD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6"/>
            <a:ext cx="10515600" cy="828719"/>
          </a:xfrm>
          <a:prstGeom prst="rect">
            <a:avLst/>
          </a:prstGeom>
        </p:spPr>
        <p:txBody>
          <a:bodyPr/>
          <a:lstStyle/>
          <a:p>
            <a:r>
              <a:rPr lang="fi-FI"/>
              <a:t>Muokkaa ots. perustyyl. napsautt.</a:t>
            </a:r>
          </a:p>
        </p:txBody>
      </p:sp>
      <p:sp>
        <p:nvSpPr>
          <p:cNvPr id="3" name="Päivämäärän paikkamerkki 3">
            <a:extLst>
              <a:ext uri="{FF2B5EF4-FFF2-40B4-BE49-F238E27FC236}">
                <a16:creationId xmlns:a16="http://schemas.microsoft.com/office/drawing/2014/main" id="{7C2F5586-E500-47F6-A295-1BB262FCCCD7}"/>
              </a:ext>
            </a:extLst>
          </p:cNvPr>
          <p:cNvSpPr>
            <a:spLocks noGrp="1"/>
          </p:cNvSpPr>
          <p:nvPr>
            <p:ph type="dt" sz="half" idx="10"/>
          </p:nvPr>
        </p:nvSpPr>
        <p:spPr/>
        <p:txBody>
          <a:bodyPr/>
          <a:lstStyle>
            <a:lvl1pPr>
              <a:defRPr/>
            </a:lvl1pPr>
          </a:lstStyle>
          <a:p>
            <a:pPr>
              <a:defRPr/>
            </a:pPr>
            <a:fld id="{26617871-FEFF-4B01-91CD-E101DCA0B860}" type="datetime1">
              <a:rPr lang="fi-FI" smtClean="0"/>
              <a:t>20.9.2022</a:t>
            </a:fld>
            <a:endParaRPr lang="fi-FI"/>
          </a:p>
        </p:txBody>
      </p:sp>
      <p:sp>
        <p:nvSpPr>
          <p:cNvPr id="4" name="Alatunnisteen paikkamerkki 4">
            <a:extLst>
              <a:ext uri="{FF2B5EF4-FFF2-40B4-BE49-F238E27FC236}">
                <a16:creationId xmlns:a16="http://schemas.microsoft.com/office/drawing/2014/main" id="{DA567EE0-BDCC-458E-B0DA-591E1FF9581B}"/>
              </a:ext>
            </a:extLst>
          </p:cNvPr>
          <p:cNvSpPr>
            <a:spLocks noGrp="1"/>
          </p:cNvSpPr>
          <p:nvPr>
            <p:ph type="ftr" sz="quarter" idx="11"/>
          </p:nvPr>
        </p:nvSpPr>
        <p:spPr/>
        <p:txBody>
          <a:bodyPr/>
          <a:lstStyle>
            <a:lvl1pPr>
              <a:defRPr/>
            </a:lvl1pPr>
          </a:lstStyle>
          <a:p>
            <a:pPr>
              <a:defRPr/>
            </a:pPr>
            <a:r>
              <a:rPr lang="fi-FI"/>
              <a:t>12. Tieteen etiikka</a:t>
            </a:r>
          </a:p>
        </p:txBody>
      </p:sp>
      <p:sp>
        <p:nvSpPr>
          <p:cNvPr id="5" name="Dian numeron paikkamerkki 5">
            <a:extLst>
              <a:ext uri="{FF2B5EF4-FFF2-40B4-BE49-F238E27FC236}">
                <a16:creationId xmlns:a16="http://schemas.microsoft.com/office/drawing/2014/main" id="{3C1BFC34-80DF-4991-B6FB-579AED686CFD}"/>
              </a:ext>
            </a:extLst>
          </p:cNvPr>
          <p:cNvSpPr>
            <a:spLocks noGrp="1"/>
          </p:cNvSpPr>
          <p:nvPr>
            <p:ph type="sldNum" sz="quarter" idx="12"/>
          </p:nvPr>
        </p:nvSpPr>
        <p:spPr/>
        <p:txBody>
          <a:bodyPr/>
          <a:lstStyle>
            <a:lvl1pPr>
              <a:defRPr/>
            </a:lvl1pPr>
          </a:lstStyle>
          <a:p>
            <a:pPr>
              <a:defRPr/>
            </a:pPr>
            <a:fld id="{82318B9D-E9A1-420E-A508-E539CFAF8592}" type="slidenum">
              <a:rPr lang="fi-FI"/>
              <a:pPr>
                <a:defRPr/>
              </a:pPr>
              <a:t>‹#›</a:t>
            </a:fld>
            <a:endParaRPr lang="fi-FI"/>
          </a:p>
        </p:txBody>
      </p:sp>
    </p:spTree>
    <p:extLst>
      <p:ext uri="{BB962C8B-B14F-4D97-AF65-F5344CB8AC3E}">
        <p14:creationId xmlns:p14="http://schemas.microsoft.com/office/powerpoint/2010/main" val="9395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C588B6D0-C848-4998-88EC-8BEFF0D263F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Päivämäärän paikkamerkki 3">
            <a:extLst>
              <a:ext uri="{FF2B5EF4-FFF2-40B4-BE49-F238E27FC236}">
                <a16:creationId xmlns:a16="http://schemas.microsoft.com/office/drawing/2014/main" id="{F4B3C23E-6667-4184-8840-3675D28FF2C9}"/>
              </a:ext>
            </a:extLst>
          </p:cNvPr>
          <p:cNvSpPr>
            <a:spLocks noGrp="1"/>
          </p:cNvSpPr>
          <p:nvPr>
            <p:ph type="dt" sz="half" idx="10"/>
          </p:nvPr>
        </p:nvSpPr>
        <p:spPr/>
        <p:txBody>
          <a:bodyPr/>
          <a:lstStyle>
            <a:lvl1pPr>
              <a:defRPr/>
            </a:lvl1pPr>
          </a:lstStyle>
          <a:p>
            <a:pPr>
              <a:defRPr/>
            </a:pPr>
            <a:fld id="{55928F6D-3B0B-4C93-9B18-A7ACD4752784}" type="datetime1">
              <a:rPr lang="fi-FI" smtClean="0"/>
              <a:t>20.9.2022</a:t>
            </a:fld>
            <a:endParaRPr lang="fi-FI"/>
          </a:p>
        </p:txBody>
      </p:sp>
      <p:sp>
        <p:nvSpPr>
          <p:cNvPr id="3" name="Alatunnisteen paikkamerkki 4">
            <a:extLst>
              <a:ext uri="{FF2B5EF4-FFF2-40B4-BE49-F238E27FC236}">
                <a16:creationId xmlns:a16="http://schemas.microsoft.com/office/drawing/2014/main" id="{488046CA-5570-4D5E-BBA4-674FDD2434B5}"/>
              </a:ext>
            </a:extLst>
          </p:cNvPr>
          <p:cNvSpPr>
            <a:spLocks noGrp="1"/>
          </p:cNvSpPr>
          <p:nvPr>
            <p:ph type="ftr" sz="quarter" idx="11"/>
          </p:nvPr>
        </p:nvSpPr>
        <p:spPr/>
        <p:txBody>
          <a:bodyPr/>
          <a:lstStyle>
            <a:lvl1pPr>
              <a:defRPr/>
            </a:lvl1pPr>
          </a:lstStyle>
          <a:p>
            <a:pPr>
              <a:defRPr/>
            </a:pPr>
            <a:r>
              <a:rPr lang="fi-FI"/>
              <a:t>12. Tieteen etiikka</a:t>
            </a:r>
          </a:p>
        </p:txBody>
      </p:sp>
      <p:sp>
        <p:nvSpPr>
          <p:cNvPr id="4" name="Dian numeron paikkamerkki 5">
            <a:extLst>
              <a:ext uri="{FF2B5EF4-FFF2-40B4-BE49-F238E27FC236}">
                <a16:creationId xmlns:a16="http://schemas.microsoft.com/office/drawing/2014/main" id="{96D59866-23FD-41E2-B8EC-9B511ED9F8C3}"/>
              </a:ext>
            </a:extLst>
          </p:cNvPr>
          <p:cNvSpPr>
            <a:spLocks noGrp="1"/>
          </p:cNvSpPr>
          <p:nvPr>
            <p:ph type="sldNum" sz="quarter" idx="12"/>
          </p:nvPr>
        </p:nvSpPr>
        <p:spPr/>
        <p:txBody>
          <a:bodyPr/>
          <a:lstStyle>
            <a:lvl1pPr>
              <a:defRPr/>
            </a:lvl1pPr>
          </a:lstStyle>
          <a:p>
            <a:pPr>
              <a:defRPr/>
            </a:pPr>
            <a:fld id="{411A44CC-96F3-4320-801D-EB5DB229DA64}" type="slidenum">
              <a:rPr lang="fi-FI"/>
              <a:pPr>
                <a:defRPr/>
              </a:pPr>
              <a:t>‹#›</a:t>
            </a:fld>
            <a:endParaRPr lang="fi-FI"/>
          </a:p>
        </p:txBody>
      </p:sp>
    </p:spTree>
    <p:extLst>
      <p:ext uri="{BB962C8B-B14F-4D97-AF65-F5344CB8AC3E}">
        <p14:creationId xmlns:p14="http://schemas.microsoft.com/office/powerpoint/2010/main" val="1840247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lum/>
          </a:blip>
          <a:srcRect/>
          <a:stretch>
            <a:fillRect/>
          </a:stretch>
        </a:blip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99FC29AA-89AC-434C-B67F-C2EC5D21F3CC}"/>
              </a:ext>
            </a:extLst>
          </p:cNvPr>
          <p:cNvPicPr>
            <a:picLocks noGrp="1" noRot="1" noChangeAspect="1" noMove="1" noResize="1" noEditPoints="1" noAdjustHandles="1" noChangeArrowheads="1" noChangeShapeType="1" noCrop="1"/>
          </p:cNvPicPr>
          <p:nvPr userDrawn="1"/>
        </p:nvPicPr>
        <p:blipFill>
          <a:blip r:embed="rId8">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4" name="Päivämäärän paikkamerkki 3">
            <a:extLst>
              <a:ext uri="{FF2B5EF4-FFF2-40B4-BE49-F238E27FC236}">
                <a16:creationId xmlns:a16="http://schemas.microsoft.com/office/drawing/2014/main" id="{C31D57F6-CAAD-41DC-BC20-4CD2ABA676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DE858F46-22F9-4348-8230-F397E43BC22B}" type="datetime1">
              <a:rPr lang="fi-FI" smtClean="0"/>
              <a:t>20.9.2022</a:t>
            </a:fld>
            <a:endParaRPr lang="fi-FI"/>
          </a:p>
        </p:txBody>
      </p:sp>
      <p:sp>
        <p:nvSpPr>
          <p:cNvPr id="5" name="Alatunnisteen paikkamerkki 4">
            <a:extLst>
              <a:ext uri="{FF2B5EF4-FFF2-40B4-BE49-F238E27FC236}">
                <a16:creationId xmlns:a16="http://schemas.microsoft.com/office/drawing/2014/main" id="{C4FD9B32-E1DD-402A-9940-16925565B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fi-FI"/>
              <a:t>12. Tieteen etiikka</a:t>
            </a:r>
            <a:endParaRPr lang="fi-FI" dirty="0"/>
          </a:p>
        </p:txBody>
      </p:sp>
      <p:sp>
        <p:nvSpPr>
          <p:cNvPr id="6" name="Dian numeron paikkamerkki 5">
            <a:extLst>
              <a:ext uri="{FF2B5EF4-FFF2-40B4-BE49-F238E27FC236}">
                <a16:creationId xmlns:a16="http://schemas.microsoft.com/office/drawing/2014/main" id="{2D74DED2-AF73-4178-B310-59C4B70BB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C5D05AB-3EA4-4E98-908F-7F30D17DE006}" type="slidenum">
              <a:rPr lang="fi-FI"/>
              <a:pPr>
                <a:defRPr/>
              </a:pPr>
              <a:t>‹#›</a:t>
            </a:fld>
            <a:endParaRPr lang="fi-FI"/>
          </a:p>
        </p:txBody>
      </p:sp>
      <p:sp>
        <p:nvSpPr>
          <p:cNvPr id="2" name="Otsikko 1">
            <a:extLst>
              <a:ext uri="{FF2B5EF4-FFF2-40B4-BE49-F238E27FC236}">
                <a16:creationId xmlns:a16="http://schemas.microsoft.com/office/drawing/2014/main" id="{0A3DE936-7E46-CB29-301C-C180E6AA98C4}"/>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a:t>Dian otsikko, pistekoko 42</a:t>
            </a:r>
            <a:endParaRPr lang="fi-FI" dirty="0"/>
          </a:p>
        </p:txBody>
      </p:sp>
      <p:sp>
        <p:nvSpPr>
          <p:cNvPr id="3" name="Otsikko 1">
            <a:extLst>
              <a:ext uri="{FF2B5EF4-FFF2-40B4-BE49-F238E27FC236}">
                <a16:creationId xmlns:a16="http://schemas.microsoft.com/office/drawing/2014/main" id="{18042A02-5E8A-4D1E-51A4-89FD933D8598}"/>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dirty="0"/>
              <a:t>Dian otsikko, pistekoko 42</a:t>
            </a:r>
          </a:p>
        </p:txBody>
      </p:sp>
      <p:sp>
        <p:nvSpPr>
          <p:cNvPr id="8" name="Sisällön paikkamerkki 2">
            <a:extLst>
              <a:ext uri="{FF2B5EF4-FFF2-40B4-BE49-F238E27FC236}">
                <a16:creationId xmlns:a16="http://schemas.microsoft.com/office/drawing/2014/main" id="{9C0611F3-19E6-67EE-D520-293A62C1160E}"/>
              </a:ext>
            </a:extLst>
          </p:cNvPr>
          <p:cNvSpPr txBox="1">
            <a:spLocks noChangeArrowheads="1"/>
          </p:cNvSpPr>
          <p:nvPr userDrawn="1"/>
        </p:nvSpPr>
        <p:spPr>
          <a:xfrm>
            <a:off x="838200" y="2068497"/>
            <a:ext cx="10515600" cy="4108466"/>
          </a:xfrm>
          <a:prstGeom prst="rect">
            <a:avLst/>
          </a:prstGeom>
        </p:spPr>
        <p:txBody>
          <a:bodyPr/>
          <a:lst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r>
              <a:rPr lang="fi-FI" altLang="fi-FI" dirty="0"/>
              <a:t>Tähän tekstiä </a:t>
            </a:r>
            <a:r>
              <a:rPr lang="fi-FI" altLang="fi-FI" dirty="0" err="1"/>
              <a:t>Calibri</a:t>
            </a:r>
            <a:r>
              <a:rPr lang="fi-FI" altLang="fi-FI" dirty="0"/>
              <a:t>-fontilla ja koolla 26.</a:t>
            </a:r>
          </a:p>
          <a:p>
            <a:pPr eaLnBrk="1" hangingPunct="1"/>
            <a:r>
              <a:rPr lang="fi-FI" altLang="fi-FI" dirty="0"/>
              <a:t>Fontin väri on musta.</a:t>
            </a:r>
          </a:p>
          <a:p>
            <a:pPr eaLnBrk="1" hangingPunct="1"/>
            <a:r>
              <a:rPr lang="fi-FI" altLang="fi-FI" dirty="0"/>
              <a:t>Mielellään kirjoitetaan lyhyillä, kokonaisilla lauseilla.</a:t>
            </a:r>
          </a:p>
          <a:p>
            <a:pPr eaLnBrk="1" hangingPunct="1"/>
            <a:r>
              <a:rPr lang="fi-FI" altLang="fi-FI" dirty="0"/>
              <a:t>Ensin käytetään palluroita</a:t>
            </a:r>
          </a:p>
          <a:p>
            <a:pPr lvl="1" eaLnBrk="1" hangingPunct="1"/>
            <a:r>
              <a:rPr lang="fi-FI" altLang="fi-FI" dirty="0"/>
              <a:t>mutta sisennetyt kohdat merkitään ranskalaisin viivoin.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dt="0"/>
  <p:txStyles>
    <p:title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694EB-E207-48D4-A508-CBBE8382F9FE}"/>
              </a:ext>
            </a:extLst>
          </p:cNvPr>
          <p:cNvSpPr>
            <a:spLocks noGrp="1"/>
          </p:cNvSpPr>
          <p:nvPr>
            <p:ph type="ctrTitle"/>
          </p:nvPr>
        </p:nvSpPr>
        <p:spPr/>
        <p:txBody>
          <a:bodyPr rtlCol="0">
            <a:normAutofit/>
          </a:bodyPr>
          <a:lstStyle/>
          <a:p>
            <a:pPr fontAlgn="auto">
              <a:spcAft>
                <a:spcPts val="0"/>
              </a:spcAft>
              <a:defRPr/>
            </a:pPr>
            <a:r>
              <a:rPr lang="fi-FI" sz="4800" dirty="0">
                <a:latin typeface="+mn-lt"/>
              </a:rPr>
              <a:t>12. Tieteen etiikka</a:t>
            </a:r>
          </a:p>
        </p:txBody>
      </p:sp>
      <p:sp>
        <p:nvSpPr>
          <p:cNvPr id="2051" name="Alaotsikko 2">
            <a:extLst>
              <a:ext uri="{FF2B5EF4-FFF2-40B4-BE49-F238E27FC236}">
                <a16:creationId xmlns:a16="http://schemas.microsoft.com/office/drawing/2014/main" id="{527B8528-272B-4F1B-9BC7-4390F3F102F6}"/>
              </a:ext>
            </a:extLst>
          </p:cNvPr>
          <p:cNvSpPr>
            <a:spLocks noGrp="1" noChangeArrowheads="1"/>
          </p:cNvSpPr>
          <p:nvPr>
            <p:ph type="subTitle" idx="1"/>
          </p:nvPr>
        </p:nvSpPr>
        <p:spPr/>
        <p:txBody>
          <a:bodyPr/>
          <a:lstStyle/>
          <a:p>
            <a:r>
              <a:rPr lang="fi-FI" altLang="fi-FI" dirty="0"/>
              <a:t>Tehtävien vastaukset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Taito (s. 125)</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2</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Mitä tutkimuksessa ei saa tehdä? Muuta hyvää tieteellistä käytäntöä koskevat kehotukset kielloiksi.</a:t>
            </a:r>
          </a:p>
          <a:p>
            <a:endParaRPr lang="fi-FI" sz="500" dirty="0"/>
          </a:p>
          <a:p>
            <a:r>
              <a:rPr lang="fi-FI" dirty="0"/>
              <a:t>Älä huijaa tai ole huolimaton.</a:t>
            </a:r>
          </a:p>
          <a:p>
            <a:r>
              <a:rPr lang="fi-FI" dirty="0"/>
              <a:t>Älä piilottele tutkimustuloksiasi. Älä julkaise mitä tahansa tuloksia.</a:t>
            </a:r>
          </a:p>
          <a:p>
            <a:r>
              <a:rPr lang="fi-FI" dirty="0"/>
              <a:t>Älä väheksy toisten tutkimusta.</a:t>
            </a:r>
          </a:p>
          <a:p>
            <a:r>
              <a:rPr lang="fi-FI" dirty="0"/>
              <a:t>Älä riko tiedeyhteisön normeja.</a:t>
            </a:r>
          </a:p>
          <a:p>
            <a:r>
              <a:rPr lang="fi-FI" dirty="0"/>
              <a:t>Älä piilottele tutkimuksen rahoittajia tai sidonnaisuuksiasi.</a:t>
            </a:r>
          </a:p>
          <a:p>
            <a:r>
              <a:rPr lang="fi-FI" dirty="0"/>
              <a:t>Älä riko tutkimusta koskevia säädöksiä tai lakeja.</a:t>
            </a:r>
          </a:p>
        </p:txBody>
      </p:sp>
    </p:spTree>
    <p:extLst>
      <p:ext uri="{BB962C8B-B14F-4D97-AF65-F5344CB8AC3E}">
        <p14:creationId xmlns:p14="http://schemas.microsoft.com/office/powerpoint/2010/main" val="119416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126)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3</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1. Millaisia kysymyksiä tieteen etiikka tutkii?</a:t>
            </a:r>
          </a:p>
          <a:p>
            <a:pPr marL="0" indent="0">
              <a:buNone/>
            </a:pPr>
            <a:endParaRPr lang="fi-FI" sz="500" b="1" dirty="0"/>
          </a:p>
          <a:p>
            <a:pPr marL="0" indent="0">
              <a:buNone/>
            </a:pPr>
            <a:r>
              <a:rPr lang="fi-FI" dirty="0"/>
              <a:t>Esimerkiksi:</a:t>
            </a:r>
          </a:p>
          <a:p>
            <a:r>
              <a:rPr lang="fi-FI" dirty="0"/>
              <a:t>Onko oikein tutkia mitä tahansa? </a:t>
            </a:r>
          </a:p>
          <a:p>
            <a:r>
              <a:rPr lang="fi-FI" dirty="0"/>
              <a:t>Onko tutkija vastuussa tutkimustulostensa käytöstä? </a:t>
            </a:r>
          </a:p>
          <a:p>
            <a:r>
              <a:rPr lang="fi-FI" dirty="0"/>
              <a:t>Miten tutkimuksen kohdetta tulee kohdella? </a:t>
            </a:r>
          </a:p>
          <a:p>
            <a:r>
              <a:rPr lang="fi-FI" dirty="0"/>
              <a:t>Millaisia ovat hyvät tieteelliset käytännöt?</a:t>
            </a:r>
          </a:p>
          <a:p>
            <a:pPr marL="0" indent="0">
              <a:buNone/>
            </a:pPr>
            <a:endParaRPr lang="fi-FI" b="1" dirty="0"/>
          </a:p>
        </p:txBody>
      </p:sp>
    </p:spTree>
    <p:extLst>
      <p:ext uri="{BB962C8B-B14F-4D97-AF65-F5344CB8AC3E}">
        <p14:creationId xmlns:p14="http://schemas.microsoft.com/office/powerpoint/2010/main" val="1169740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126)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4</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2. Mikä on teknologinen imperatiivi. Ota siihen kantaa puolesta tai vastaan.</a:t>
            </a:r>
          </a:p>
          <a:p>
            <a:pPr marL="0" indent="0">
              <a:buNone/>
            </a:pPr>
            <a:endParaRPr lang="fi-FI" sz="500" b="1" dirty="0"/>
          </a:p>
          <a:p>
            <a:pPr marL="0" indent="0">
              <a:buNone/>
            </a:pPr>
            <a:r>
              <a:rPr lang="fi-FI" dirty="0"/>
              <a:t>Se mikä voidaan tehdä, tehdään.</a:t>
            </a:r>
          </a:p>
        </p:txBody>
      </p:sp>
    </p:spTree>
    <p:extLst>
      <p:ext uri="{BB962C8B-B14F-4D97-AF65-F5344CB8AC3E}">
        <p14:creationId xmlns:p14="http://schemas.microsoft.com/office/powerpoint/2010/main" val="1385023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126)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5</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3. Mitä hyvää tieteellistä käytäntöä koskevista normeista voidaan soveltaa myös tutkielman tekemiseen lukiossa?</a:t>
            </a:r>
          </a:p>
          <a:p>
            <a:pPr marL="0" indent="0">
              <a:buNone/>
            </a:pPr>
            <a:endParaRPr lang="fi-FI" sz="500" b="1" dirty="0"/>
          </a:p>
          <a:p>
            <a:pPr marL="0" indent="0">
              <a:buNone/>
            </a:pPr>
            <a:r>
              <a:rPr lang="fi-FI" dirty="0"/>
              <a:t>Esim. tutkielmaa tehdessä tulee olla rehellinen, tarkka ja huolellinen sekä vilppiä – kuten plagiointia – tulee välttää.</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3141949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126)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6</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4. Yhdysvaltalainen Manhattan-projekti tähtäsi toisen maailmansodan aikaan ydinaseen valmisteluun. Voidaanko projektiin osallistuneita tutkijoita pitää syyllisinä atomipommin pudottamiseen Hiroshimaan ja Nagasakiin vuonna 1945?</a:t>
            </a:r>
          </a:p>
          <a:p>
            <a:pPr marL="0" indent="0">
              <a:buNone/>
            </a:pPr>
            <a:endParaRPr lang="fi-FI" sz="500" b="1" dirty="0"/>
          </a:p>
          <a:p>
            <a:pPr marL="0" indent="0">
              <a:buNone/>
            </a:pPr>
            <a:r>
              <a:rPr lang="fi-FI" dirty="0"/>
              <a:t>Viime kädessä päätöksen tutkimustiedon soveltamisesta atomipommin valmistamiseen ja sen pudottamiseen tekivät poliitikot ja sotilaat. Monet projektiin osallistuneet tutkijat kokivat kuitenkin syyllisyyttä, koska he olivat osanneet aavistaa, mihin tutkimuksen tuloksia mahdollisesti hyödynnetään. </a:t>
            </a:r>
          </a:p>
          <a:p>
            <a:pPr marL="0" indent="0">
              <a:buNone/>
            </a:pPr>
            <a:endParaRPr lang="fi-FI" dirty="0"/>
          </a:p>
        </p:txBody>
      </p:sp>
    </p:spTree>
    <p:extLst>
      <p:ext uri="{BB962C8B-B14F-4D97-AF65-F5344CB8AC3E}">
        <p14:creationId xmlns:p14="http://schemas.microsoft.com/office/powerpoint/2010/main" val="58688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126)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12. Tieteen etiikka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7</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5. Yksi tutkimusetiikan keskeisistä periaatteista on, ettei tutkimuskohteelle saa aiheuttaa kohtuutonta haittaa tai harmia. Arvioi seuraavia tapauksia tämän periaatteen näkökulmasta.</a:t>
            </a:r>
          </a:p>
          <a:p>
            <a:pPr marL="0" indent="0">
              <a:buNone/>
            </a:pPr>
            <a:endParaRPr lang="fi-FI" sz="500" b="1" dirty="0"/>
          </a:p>
          <a:p>
            <a:pPr marL="0" indent="0">
              <a:buNone/>
            </a:pPr>
            <a:r>
              <a:rPr lang="fi-FI" dirty="0"/>
              <a:t>Ei mallivastausta.</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205143993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ka1_PP-pohja_MALLI" id="{8F1E3A65-519D-4D56-9B2D-8A96BBE82079}" vid="{3F5A9EBC-5A67-43E3-97DC-807358C85FF2}"/>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0779864A8E53F6459A7BFA8B82C39053" ma:contentTypeVersion="11" ma:contentTypeDescription="Luo uusi asiakirja." ma:contentTypeScope="" ma:versionID="ae284c7e5eef1f2e29b82cd30f72fc24">
  <xsd:schema xmlns:xsd="http://www.w3.org/2001/XMLSchema" xmlns:xs="http://www.w3.org/2001/XMLSchema" xmlns:p="http://schemas.microsoft.com/office/2006/metadata/properties" xmlns:ns2="f4750cce-e850-4c6e-b990-1a1612c71b49" xmlns:ns3="f0974581-4bbf-443e-902f-14073e9fb4f6" targetNamespace="http://schemas.microsoft.com/office/2006/metadata/properties" ma:root="true" ma:fieldsID="a755875a2f3ca324a7c49bc594a1c5db" ns2:_="" ns3:_="">
    <xsd:import namespace="f4750cce-e850-4c6e-b990-1a1612c71b49"/>
    <xsd:import namespace="f0974581-4bbf-443e-902f-14073e9fb4f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50cce-e850-4c6e-b990-1a1612c71b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4d49524a-21d1-44ef-b988-918b9b4337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74581-4bbf-443e-902f-14073e9fb4f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8741ba6-63af-4df1-8658-072236ec27dc}" ma:internalName="TaxCatchAll" ma:showField="CatchAllData" ma:web="84800065-3590-4970-a684-5ccec33c5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0974581-4bbf-443e-902f-14073e9fb4f6" xsi:nil="true"/>
    <lcf76f155ced4ddcb4097134ff3c332f xmlns="f4750cce-e850-4c6e-b990-1a1612c71b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275EBC-4469-4885-ADB5-896ED9F7DB9F}"/>
</file>

<file path=customXml/itemProps2.xml><?xml version="1.0" encoding="utf-8"?>
<ds:datastoreItem xmlns:ds="http://schemas.openxmlformats.org/officeDocument/2006/customXml" ds:itemID="{93C233B3-2CC9-44F2-893E-CEE57174732B}"/>
</file>

<file path=customXml/itemProps3.xml><?xml version="1.0" encoding="utf-8"?>
<ds:datastoreItem xmlns:ds="http://schemas.openxmlformats.org/officeDocument/2006/customXml" ds:itemID="{8129AC04-A9D8-4558-83BF-4DA288B42037}"/>
</file>

<file path=docProps/app.xml><?xml version="1.0" encoding="utf-8"?>
<Properties xmlns="http://schemas.openxmlformats.org/officeDocument/2006/extended-properties" xmlns:vt="http://schemas.openxmlformats.org/officeDocument/2006/docPropsVTypes">
  <Template/>
  <TotalTime>350</TotalTime>
  <Words>304</Words>
  <Application>Microsoft Office PowerPoint</Application>
  <PresentationFormat>Laajakuva</PresentationFormat>
  <Paragraphs>61</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Calibri</vt:lpstr>
      <vt:lpstr>Calibri Light</vt:lpstr>
      <vt:lpstr>Office-teema</vt:lpstr>
      <vt:lpstr>12. Tieteen etiikka</vt:lpstr>
      <vt:lpstr>Taito (s. 125)</vt:lpstr>
      <vt:lpstr>Harjoittele (s. 126)</vt:lpstr>
      <vt:lpstr>Harjoittele (s. 126)</vt:lpstr>
      <vt:lpstr>Harjoittele (s. 126)</vt:lpstr>
      <vt:lpstr>Harjoittele (s. 126)</vt:lpstr>
      <vt:lpstr>Harjoittele (s. 126)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Luvun nimi, koko 48</dc:title>
  <cp:lastModifiedBy>Riikka Kujanen</cp:lastModifiedBy>
  <cp:revision>61</cp:revision>
  <dcterms:created xsi:type="dcterms:W3CDTF">2021-06-01T16:07:13Z</dcterms:created>
  <dcterms:modified xsi:type="dcterms:W3CDTF">2022-09-20T13:00:14Z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0x0101000779864A8E53F6459A7BFA8B82C39053</vt:lpwstr>
  </property>
</Properties>
</file>