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73" r:id="rId3"/>
    <p:sldId id="274" r:id="rId4"/>
    <p:sldId id="275" r:id="rId5"/>
    <p:sldId id="276" r:id="rId6"/>
    <p:sldId id="277" r:id="rId7"/>
    <p:sldId id="278" r:id="rId8"/>
  </p:sldIdLst>
  <p:sldSz cx="12192000" cy="6858000"/>
  <p:notesSz cx="6858000" cy="9144000"/>
  <p:defaultTextStyle>
    <a:defPPr>
      <a:defRPr lang="fi-FI"/>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521415D9-36F7-43E2-AB2F-B90AF26B5E84}">
      <p14:sectionLst xmlns:p14="http://schemas.microsoft.com/office/powerpoint/2010/main">
        <p14:section name="Nimetön osa" id="{AA92D654-0585-49C9-A77A-3EEF561CE02A}">
          <p14:sldIdLst>
            <p14:sldId id="256"/>
            <p14:sldId id="273"/>
            <p14:sldId id="274"/>
            <p14:sldId id="275"/>
            <p14:sldId id="276"/>
            <p14:sldId id="277"/>
            <p14:sldId id="27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E7DB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2"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251B72-27CE-40BA-9C7A-A17EE35F0844}" type="datetimeFigureOut">
              <a:rPr lang="fi-FI" smtClean="0"/>
              <a:t>20.9.2022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9EC046-1BB7-4E45-8F24-472DD13F5666}" type="slidenum">
              <a:rPr lang="fi-FI" smtClean="0"/>
              <a:t>‹#›</a:t>
            </a:fld>
            <a:endParaRPr lang="fi-FI"/>
          </a:p>
        </p:txBody>
      </p:sp>
    </p:spTree>
    <p:extLst>
      <p:ext uri="{BB962C8B-B14F-4D97-AF65-F5344CB8AC3E}">
        <p14:creationId xmlns:p14="http://schemas.microsoft.com/office/powerpoint/2010/main" val="2210709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072442E8-6BA3-45E8-9059-B343C0AB8C3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3433" cy="6857999"/>
          </a:xfrm>
          <a:prstGeom prst="rect">
            <a:avLst/>
          </a:prstGeom>
        </p:spPr>
      </p:pic>
      <p:sp>
        <p:nvSpPr>
          <p:cNvPr id="2" name="Otsikko 1"/>
          <p:cNvSpPr>
            <a:spLocks noGrp="1"/>
          </p:cNvSpPr>
          <p:nvPr>
            <p:ph type="ctrTitle"/>
          </p:nvPr>
        </p:nvSpPr>
        <p:spPr>
          <a:xfrm>
            <a:off x="1524000" y="1122363"/>
            <a:ext cx="9144000" cy="2387600"/>
          </a:xfrm>
          <a:prstGeom prst="rect">
            <a:avLst/>
          </a:prstGeom>
        </p:spPr>
        <p:txBody>
          <a:bodyPr anchor="b"/>
          <a:lstStyle>
            <a:lvl1pPr algn="ctr">
              <a:defRPr sz="48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1524000" y="3602038"/>
            <a:ext cx="9144000" cy="1655762"/>
          </a:xfrm>
          <a:prstGeom prst="rect">
            <a:avLst/>
          </a:prstGeom>
        </p:spPr>
        <p:txBody>
          <a:bodyPr/>
          <a:lstStyle>
            <a:lvl1pPr marL="0" indent="0" algn="ctr">
              <a:buNone/>
              <a:defRPr sz="2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Muokkaa alaotsikon perustyyliä </a:t>
            </a:r>
            <a:r>
              <a:rPr lang="fi-FI" dirty="0" err="1"/>
              <a:t>napsautt</a:t>
            </a:r>
            <a:r>
              <a:rPr lang="fi-FI" dirty="0"/>
              <a:t>.</a:t>
            </a:r>
          </a:p>
        </p:txBody>
      </p:sp>
      <p:sp>
        <p:nvSpPr>
          <p:cNvPr id="4" name="Päivämäärän paikkamerkki 3">
            <a:extLst>
              <a:ext uri="{FF2B5EF4-FFF2-40B4-BE49-F238E27FC236}">
                <a16:creationId xmlns:a16="http://schemas.microsoft.com/office/drawing/2014/main" id="{328B0DB0-714D-4942-B3F0-071849A47112}"/>
              </a:ext>
            </a:extLst>
          </p:cNvPr>
          <p:cNvSpPr>
            <a:spLocks noGrp="1"/>
          </p:cNvSpPr>
          <p:nvPr>
            <p:ph type="dt" sz="half" idx="10"/>
          </p:nvPr>
        </p:nvSpPr>
        <p:spPr/>
        <p:txBody>
          <a:bodyPr/>
          <a:lstStyle>
            <a:lvl1pPr>
              <a:defRPr>
                <a:solidFill>
                  <a:schemeClr val="bg1"/>
                </a:solidFill>
              </a:defRPr>
            </a:lvl1pPr>
          </a:lstStyle>
          <a:p>
            <a:pPr>
              <a:defRPr/>
            </a:pPr>
            <a:fld id="{9A6BEA26-51D0-4E18-9A68-51B2FF7A54F5}" type="datetime1">
              <a:rPr lang="fi-FI" smtClean="0"/>
              <a:t>20.9.2022</a:t>
            </a:fld>
            <a:endParaRPr lang="fi-FI" dirty="0"/>
          </a:p>
        </p:txBody>
      </p:sp>
      <p:sp>
        <p:nvSpPr>
          <p:cNvPr id="5" name="Alatunnisteen paikkamerkki 4">
            <a:extLst>
              <a:ext uri="{FF2B5EF4-FFF2-40B4-BE49-F238E27FC236}">
                <a16:creationId xmlns:a16="http://schemas.microsoft.com/office/drawing/2014/main" id="{2DC707A0-A39C-4F26-82CD-CD00F91F69D6}"/>
              </a:ext>
            </a:extLst>
          </p:cNvPr>
          <p:cNvSpPr>
            <a:spLocks noGrp="1"/>
          </p:cNvSpPr>
          <p:nvPr>
            <p:ph type="ftr" sz="quarter" idx="11"/>
          </p:nvPr>
        </p:nvSpPr>
        <p:spPr/>
        <p:txBody>
          <a:bodyPr/>
          <a:lstStyle>
            <a:lvl1pPr>
              <a:defRPr>
                <a:solidFill>
                  <a:schemeClr val="bg1">
                    <a:lumMod val="50000"/>
                  </a:schemeClr>
                </a:solidFill>
              </a:defRPr>
            </a:lvl1pPr>
          </a:lstStyle>
          <a:p>
            <a:pPr>
              <a:defRPr/>
            </a:pPr>
            <a:r>
              <a:rPr lang="fi-FI"/>
              <a:t>11. Tieteellinen päättely</a:t>
            </a:r>
            <a:endParaRPr lang="fi-FI" dirty="0"/>
          </a:p>
        </p:txBody>
      </p:sp>
      <p:sp>
        <p:nvSpPr>
          <p:cNvPr id="6" name="Dian numeron paikkamerkki 5">
            <a:extLst>
              <a:ext uri="{FF2B5EF4-FFF2-40B4-BE49-F238E27FC236}">
                <a16:creationId xmlns:a16="http://schemas.microsoft.com/office/drawing/2014/main" id="{C496EA5F-C6A1-4ECC-B2D1-BC45C4EB920C}"/>
              </a:ext>
            </a:extLst>
          </p:cNvPr>
          <p:cNvSpPr>
            <a:spLocks noGrp="1"/>
          </p:cNvSpPr>
          <p:nvPr>
            <p:ph type="sldNum" sz="quarter" idx="12"/>
          </p:nvPr>
        </p:nvSpPr>
        <p:spPr/>
        <p:txBody>
          <a:bodyPr/>
          <a:lstStyle>
            <a:lvl1pPr>
              <a:defRPr>
                <a:solidFill>
                  <a:schemeClr val="bg1">
                    <a:lumMod val="50000"/>
                  </a:schemeClr>
                </a:solidFill>
              </a:defRPr>
            </a:lvl1pPr>
          </a:lstStyle>
          <a:p>
            <a:pPr>
              <a:defRPr/>
            </a:pPr>
            <a:fld id="{0AD52959-2333-471C-8BD5-D73F1AEEC588}" type="slidenum">
              <a:rPr lang="fi-FI" smtClean="0"/>
              <a:pPr>
                <a:defRPr/>
              </a:pPr>
              <a:t>‹#›</a:t>
            </a:fld>
            <a:endParaRPr lang="fi-FI" dirty="0"/>
          </a:p>
        </p:txBody>
      </p:sp>
    </p:spTree>
    <p:extLst>
      <p:ext uri="{BB962C8B-B14F-4D97-AF65-F5344CB8AC3E}">
        <p14:creationId xmlns:p14="http://schemas.microsoft.com/office/powerpoint/2010/main" val="1915066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437A0B08-29E1-45BC-87E2-CB1FEED62F2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7"/>
            <a:ext cx="10515600" cy="728966"/>
          </a:xfrm>
          <a:prstGeom prst="rect">
            <a:avLst/>
          </a:prstGeom>
        </p:spPr>
        <p:txBody>
          <a:bodyPr/>
          <a:lstStyle>
            <a:lvl1pPr>
              <a:defRPr sz="4200">
                <a:latin typeface="+mn-lt"/>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Päivämäärän paikkamerkki 3">
            <a:extLst>
              <a:ext uri="{FF2B5EF4-FFF2-40B4-BE49-F238E27FC236}">
                <a16:creationId xmlns:a16="http://schemas.microsoft.com/office/drawing/2014/main" id="{AC9200AB-15F9-4B69-8522-367850418809}"/>
              </a:ext>
            </a:extLst>
          </p:cNvPr>
          <p:cNvSpPr>
            <a:spLocks noGrp="1"/>
          </p:cNvSpPr>
          <p:nvPr>
            <p:ph type="dt" sz="half" idx="10"/>
          </p:nvPr>
        </p:nvSpPr>
        <p:spPr/>
        <p:txBody>
          <a:bodyPr/>
          <a:lstStyle>
            <a:lvl1pPr>
              <a:defRPr/>
            </a:lvl1pPr>
          </a:lstStyle>
          <a:p>
            <a:pPr>
              <a:defRPr/>
            </a:pPr>
            <a:fld id="{38522C69-5DBC-4C56-888C-0A7A99BDCDA7}" type="datetime1">
              <a:rPr lang="fi-FI" smtClean="0"/>
              <a:t>20.9.2022</a:t>
            </a:fld>
            <a:endParaRPr lang="fi-FI"/>
          </a:p>
        </p:txBody>
      </p:sp>
      <p:sp>
        <p:nvSpPr>
          <p:cNvPr id="5" name="Alatunnisteen paikkamerkki 4">
            <a:extLst>
              <a:ext uri="{FF2B5EF4-FFF2-40B4-BE49-F238E27FC236}">
                <a16:creationId xmlns:a16="http://schemas.microsoft.com/office/drawing/2014/main" id="{BEC3A185-7F0B-4ACE-BBEE-4A613881909D}"/>
              </a:ext>
            </a:extLst>
          </p:cNvPr>
          <p:cNvSpPr>
            <a:spLocks noGrp="1"/>
          </p:cNvSpPr>
          <p:nvPr>
            <p:ph type="ftr" sz="quarter" idx="11"/>
          </p:nvPr>
        </p:nvSpPr>
        <p:spPr/>
        <p:txBody>
          <a:bodyPr/>
          <a:lstStyle>
            <a:lvl1pPr>
              <a:defRPr/>
            </a:lvl1pPr>
          </a:lstStyle>
          <a:p>
            <a:pPr>
              <a:defRPr/>
            </a:pPr>
            <a:r>
              <a:rPr lang="fi-FI"/>
              <a:t>11. Tieteellinen päättely</a:t>
            </a:r>
          </a:p>
        </p:txBody>
      </p:sp>
      <p:sp>
        <p:nvSpPr>
          <p:cNvPr id="6" name="Dian numeron paikkamerkki 5">
            <a:extLst>
              <a:ext uri="{FF2B5EF4-FFF2-40B4-BE49-F238E27FC236}">
                <a16:creationId xmlns:a16="http://schemas.microsoft.com/office/drawing/2014/main" id="{BEDCC385-2570-4919-BCB0-4066596E2AA1}"/>
              </a:ext>
            </a:extLst>
          </p:cNvPr>
          <p:cNvSpPr>
            <a:spLocks noGrp="1"/>
          </p:cNvSpPr>
          <p:nvPr>
            <p:ph type="sldNum" sz="quarter" idx="12"/>
          </p:nvPr>
        </p:nvSpPr>
        <p:spPr/>
        <p:txBody>
          <a:bodyPr/>
          <a:lstStyle>
            <a:lvl1pPr>
              <a:defRPr/>
            </a:lvl1pPr>
          </a:lstStyle>
          <a:p>
            <a:pPr>
              <a:defRPr/>
            </a:pPr>
            <a:fld id="{2901FB1B-E8C8-4B5E-B1C1-0BFDAE84AB66}" type="slidenum">
              <a:rPr lang="fi-FI"/>
              <a:pPr>
                <a:defRPr/>
              </a:pPr>
              <a:t>‹#›</a:t>
            </a:fld>
            <a:endParaRPr lang="fi-FI"/>
          </a:p>
        </p:txBody>
      </p:sp>
      <p:sp>
        <p:nvSpPr>
          <p:cNvPr id="9" name="Sisällön paikkamerkki 2">
            <a:extLst>
              <a:ext uri="{FF2B5EF4-FFF2-40B4-BE49-F238E27FC236}">
                <a16:creationId xmlns:a16="http://schemas.microsoft.com/office/drawing/2014/main" id="{FD8D1887-AE06-A48F-9985-3F766D369328}"/>
              </a:ext>
            </a:extLst>
          </p:cNvPr>
          <p:cNvSpPr>
            <a:spLocks noGrp="1" noChangeArrowheads="1"/>
          </p:cNvSpPr>
          <p:nvPr>
            <p:ph idx="1"/>
          </p:nvPr>
        </p:nvSpPr>
        <p:spPr>
          <a:xfrm>
            <a:off x="838200" y="2068497"/>
            <a:ext cx="10515600" cy="4108466"/>
          </a:xfrm>
          <a:prstGeom prst="rect">
            <a:avLst/>
          </a:prstGeom>
        </p:spPr>
        <p:txBody>
          <a:bodyPr/>
          <a:lstStyle/>
          <a:p>
            <a:r>
              <a:rPr lang="fi-FI" altLang="fi-FI" sz="2600" dirty="0"/>
              <a:t>Tähän tekstiä </a:t>
            </a:r>
            <a:r>
              <a:rPr lang="fi-FI" altLang="fi-FI" sz="2600" dirty="0" err="1"/>
              <a:t>Calibri</a:t>
            </a:r>
            <a:r>
              <a:rPr lang="fi-FI" altLang="fi-FI" sz="2600" dirty="0"/>
              <a:t>-fontilla ja koolla 26.</a:t>
            </a:r>
          </a:p>
          <a:p>
            <a:r>
              <a:rPr lang="fi-FI" altLang="fi-FI" sz="2600" dirty="0"/>
              <a:t>Fontin väri on musta.</a:t>
            </a:r>
          </a:p>
          <a:p>
            <a:r>
              <a:rPr lang="fi-FI" altLang="fi-FI" sz="2600" dirty="0"/>
              <a:t>Mielellään kirjoitetaan lyhyillä, kokonaisilla lauseilla.</a:t>
            </a:r>
          </a:p>
          <a:p>
            <a:r>
              <a:rPr lang="fi-FI" altLang="fi-FI" sz="2600" dirty="0"/>
              <a:t>Ensin käytetään palluroita</a:t>
            </a:r>
          </a:p>
          <a:p>
            <a:pPr lvl="1">
              <a:buFont typeface="Calibri" panose="020F0502020204030204" pitchFamily="34" charset="0"/>
              <a:buChar char="̶"/>
            </a:pPr>
            <a:r>
              <a:rPr lang="fi-FI" altLang="fi-FI" sz="2600" dirty="0"/>
              <a:t>mutta sisennetyt kohdat merkitään ranskalaisin viivoin.</a:t>
            </a:r>
          </a:p>
        </p:txBody>
      </p:sp>
    </p:spTree>
    <p:extLst>
      <p:ext uri="{BB962C8B-B14F-4D97-AF65-F5344CB8AC3E}">
        <p14:creationId xmlns:p14="http://schemas.microsoft.com/office/powerpoint/2010/main" val="86078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8" name="Kuva 7">
            <a:extLst>
              <a:ext uri="{FF2B5EF4-FFF2-40B4-BE49-F238E27FC236}">
                <a16:creationId xmlns:a16="http://schemas.microsoft.com/office/drawing/2014/main" id="{99321570-79E3-4D8C-B2F3-9FE7F4A2AEA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7"/>
            <a:ext cx="10515600" cy="704028"/>
          </a:xfrm>
          <a:prstGeom prst="rect">
            <a:avLst/>
          </a:prstGeom>
        </p:spPr>
        <p:txBody>
          <a:bodyPr/>
          <a:lstStyle/>
          <a:p>
            <a:r>
              <a:rPr lang="fi-FI"/>
              <a:t>Muokkaa ots. perustyyl. napsautt.</a:t>
            </a:r>
          </a:p>
        </p:txBody>
      </p:sp>
      <p:sp>
        <p:nvSpPr>
          <p:cNvPr id="3" name="Sisällön paikkamerkki 2"/>
          <p:cNvSpPr>
            <a:spLocks noGrp="1"/>
          </p:cNvSpPr>
          <p:nvPr>
            <p:ph sz="half" idx="1"/>
          </p:nvPr>
        </p:nvSpPr>
        <p:spPr>
          <a:xfrm>
            <a:off x="838200" y="2309019"/>
            <a:ext cx="5181600" cy="3867944"/>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2309017"/>
            <a:ext cx="5181600" cy="3867945"/>
          </a:xfrm>
          <a:prstGeom prst="rect">
            <a:avLst/>
          </a:prstGeo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Päivämäärän paikkamerkki 3">
            <a:extLst>
              <a:ext uri="{FF2B5EF4-FFF2-40B4-BE49-F238E27FC236}">
                <a16:creationId xmlns:a16="http://schemas.microsoft.com/office/drawing/2014/main" id="{11F5300B-6543-4872-921F-3E94D0721FEE}"/>
              </a:ext>
            </a:extLst>
          </p:cNvPr>
          <p:cNvSpPr>
            <a:spLocks noGrp="1"/>
          </p:cNvSpPr>
          <p:nvPr>
            <p:ph type="dt" sz="half" idx="10"/>
          </p:nvPr>
        </p:nvSpPr>
        <p:spPr/>
        <p:txBody>
          <a:bodyPr/>
          <a:lstStyle>
            <a:lvl1pPr>
              <a:defRPr/>
            </a:lvl1pPr>
          </a:lstStyle>
          <a:p>
            <a:pPr>
              <a:defRPr/>
            </a:pPr>
            <a:fld id="{0A6D24EF-8403-4EC0-963E-9D4F73E5F058}" type="datetime1">
              <a:rPr lang="fi-FI" smtClean="0"/>
              <a:t>20.9.2022</a:t>
            </a:fld>
            <a:endParaRPr lang="fi-FI"/>
          </a:p>
        </p:txBody>
      </p:sp>
      <p:sp>
        <p:nvSpPr>
          <p:cNvPr id="6" name="Alatunnisteen paikkamerkki 4">
            <a:extLst>
              <a:ext uri="{FF2B5EF4-FFF2-40B4-BE49-F238E27FC236}">
                <a16:creationId xmlns:a16="http://schemas.microsoft.com/office/drawing/2014/main" id="{A3DB2936-B3DE-4AE1-A618-D0B2F931546B}"/>
              </a:ext>
            </a:extLst>
          </p:cNvPr>
          <p:cNvSpPr>
            <a:spLocks noGrp="1"/>
          </p:cNvSpPr>
          <p:nvPr>
            <p:ph type="ftr" sz="quarter" idx="11"/>
          </p:nvPr>
        </p:nvSpPr>
        <p:spPr/>
        <p:txBody>
          <a:bodyPr/>
          <a:lstStyle>
            <a:lvl1pPr>
              <a:defRPr/>
            </a:lvl1pPr>
          </a:lstStyle>
          <a:p>
            <a:pPr>
              <a:defRPr/>
            </a:pPr>
            <a:r>
              <a:rPr lang="fi-FI"/>
              <a:t>11. Tieteellinen päättely</a:t>
            </a:r>
          </a:p>
        </p:txBody>
      </p:sp>
      <p:sp>
        <p:nvSpPr>
          <p:cNvPr id="7" name="Dian numeron paikkamerkki 5">
            <a:extLst>
              <a:ext uri="{FF2B5EF4-FFF2-40B4-BE49-F238E27FC236}">
                <a16:creationId xmlns:a16="http://schemas.microsoft.com/office/drawing/2014/main" id="{6CADAEFC-99F6-4E28-A64B-2B24D1310E4B}"/>
              </a:ext>
            </a:extLst>
          </p:cNvPr>
          <p:cNvSpPr>
            <a:spLocks noGrp="1"/>
          </p:cNvSpPr>
          <p:nvPr>
            <p:ph type="sldNum" sz="quarter" idx="12"/>
          </p:nvPr>
        </p:nvSpPr>
        <p:spPr/>
        <p:txBody>
          <a:bodyPr/>
          <a:lstStyle>
            <a:lvl1pPr>
              <a:defRPr/>
            </a:lvl1pPr>
          </a:lstStyle>
          <a:p>
            <a:pPr>
              <a:defRPr/>
            </a:pPr>
            <a:fld id="{36BDFBB9-9B24-4BF5-828E-D0A91B1327CD}" type="slidenum">
              <a:rPr lang="fi-FI"/>
              <a:pPr>
                <a:defRPr/>
              </a:pPr>
              <a:t>‹#›</a:t>
            </a:fld>
            <a:endParaRPr lang="fi-FI"/>
          </a:p>
        </p:txBody>
      </p:sp>
    </p:spTree>
    <p:extLst>
      <p:ext uri="{BB962C8B-B14F-4D97-AF65-F5344CB8AC3E}">
        <p14:creationId xmlns:p14="http://schemas.microsoft.com/office/powerpoint/2010/main" val="978513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6" name="Kuva 5">
            <a:extLst>
              <a:ext uri="{FF2B5EF4-FFF2-40B4-BE49-F238E27FC236}">
                <a16:creationId xmlns:a16="http://schemas.microsoft.com/office/drawing/2014/main" id="{995CB3BB-746D-4B26-8BA3-66F39CF1DFD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6"/>
            <a:ext cx="10515600" cy="828719"/>
          </a:xfrm>
          <a:prstGeom prst="rect">
            <a:avLst/>
          </a:prstGeom>
        </p:spPr>
        <p:txBody>
          <a:bodyPr/>
          <a:lstStyle/>
          <a:p>
            <a:r>
              <a:rPr lang="fi-FI"/>
              <a:t>Muokkaa ots. perustyyl. napsautt.</a:t>
            </a:r>
          </a:p>
        </p:txBody>
      </p:sp>
      <p:sp>
        <p:nvSpPr>
          <p:cNvPr id="3" name="Päivämäärän paikkamerkki 3">
            <a:extLst>
              <a:ext uri="{FF2B5EF4-FFF2-40B4-BE49-F238E27FC236}">
                <a16:creationId xmlns:a16="http://schemas.microsoft.com/office/drawing/2014/main" id="{7C2F5586-E500-47F6-A295-1BB262FCCCD7}"/>
              </a:ext>
            </a:extLst>
          </p:cNvPr>
          <p:cNvSpPr>
            <a:spLocks noGrp="1"/>
          </p:cNvSpPr>
          <p:nvPr>
            <p:ph type="dt" sz="half" idx="10"/>
          </p:nvPr>
        </p:nvSpPr>
        <p:spPr/>
        <p:txBody>
          <a:bodyPr/>
          <a:lstStyle>
            <a:lvl1pPr>
              <a:defRPr/>
            </a:lvl1pPr>
          </a:lstStyle>
          <a:p>
            <a:pPr>
              <a:defRPr/>
            </a:pPr>
            <a:fld id="{7E11D98F-A944-40BF-9066-7D0188C37704}" type="datetime1">
              <a:rPr lang="fi-FI" smtClean="0"/>
              <a:t>20.9.2022</a:t>
            </a:fld>
            <a:endParaRPr lang="fi-FI"/>
          </a:p>
        </p:txBody>
      </p:sp>
      <p:sp>
        <p:nvSpPr>
          <p:cNvPr id="4" name="Alatunnisteen paikkamerkki 4">
            <a:extLst>
              <a:ext uri="{FF2B5EF4-FFF2-40B4-BE49-F238E27FC236}">
                <a16:creationId xmlns:a16="http://schemas.microsoft.com/office/drawing/2014/main" id="{DA567EE0-BDCC-458E-B0DA-591E1FF9581B}"/>
              </a:ext>
            </a:extLst>
          </p:cNvPr>
          <p:cNvSpPr>
            <a:spLocks noGrp="1"/>
          </p:cNvSpPr>
          <p:nvPr>
            <p:ph type="ftr" sz="quarter" idx="11"/>
          </p:nvPr>
        </p:nvSpPr>
        <p:spPr/>
        <p:txBody>
          <a:bodyPr/>
          <a:lstStyle>
            <a:lvl1pPr>
              <a:defRPr/>
            </a:lvl1pPr>
          </a:lstStyle>
          <a:p>
            <a:pPr>
              <a:defRPr/>
            </a:pPr>
            <a:r>
              <a:rPr lang="fi-FI"/>
              <a:t>11. Tieteellinen päättely</a:t>
            </a:r>
          </a:p>
        </p:txBody>
      </p:sp>
      <p:sp>
        <p:nvSpPr>
          <p:cNvPr id="5" name="Dian numeron paikkamerkki 5">
            <a:extLst>
              <a:ext uri="{FF2B5EF4-FFF2-40B4-BE49-F238E27FC236}">
                <a16:creationId xmlns:a16="http://schemas.microsoft.com/office/drawing/2014/main" id="{3C1BFC34-80DF-4991-B6FB-579AED686CFD}"/>
              </a:ext>
            </a:extLst>
          </p:cNvPr>
          <p:cNvSpPr>
            <a:spLocks noGrp="1"/>
          </p:cNvSpPr>
          <p:nvPr>
            <p:ph type="sldNum" sz="quarter" idx="12"/>
          </p:nvPr>
        </p:nvSpPr>
        <p:spPr/>
        <p:txBody>
          <a:bodyPr/>
          <a:lstStyle>
            <a:lvl1pPr>
              <a:defRPr/>
            </a:lvl1pPr>
          </a:lstStyle>
          <a:p>
            <a:pPr>
              <a:defRPr/>
            </a:pPr>
            <a:fld id="{82318B9D-E9A1-420E-A508-E539CFAF8592}" type="slidenum">
              <a:rPr lang="fi-FI"/>
              <a:pPr>
                <a:defRPr/>
              </a:pPr>
              <a:t>‹#›</a:t>
            </a:fld>
            <a:endParaRPr lang="fi-FI"/>
          </a:p>
        </p:txBody>
      </p:sp>
    </p:spTree>
    <p:extLst>
      <p:ext uri="{BB962C8B-B14F-4D97-AF65-F5344CB8AC3E}">
        <p14:creationId xmlns:p14="http://schemas.microsoft.com/office/powerpoint/2010/main" val="9395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C588B6D0-C848-4998-88EC-8BEFF0D263F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Päivämäärän paikkamerkki 3">
            <a:extLst>
              <a:ext uri="{FF2B5EF4-FFF2-40B4-BE49-F238E27FC236}">
                <a16:creationId xmlns:a16="http://schemas.microsoft.com/office/drawing/2014/main" id="{F4B3C23E-6667-4184-8840-3675D28FF2C9}"/>
              </a:ext>
            </a:extLst>
          </p:cNvPr>
          <p:cNvSpPr>
            <a:spLocks noGrp="1"/>
          </p:cNvSpPr>
          <p:nvPr>
            <p:ph type="dt" sz="half" idx="10"/>
          </p:nvPr>
        </p:nvSpPr>
        <p:spPr/>
        <p:txBody>
          <a:bodyPr/>
          <a:lstStyle>
            <a:lvl1pPr>
              <a:defRPr/>
            </a:lvl1pPr>
          </a:lstStyle>
          <a:p>
            <a:pPr>
              <a:defRPr/>
            </a:pPr>
            <a:fld id="{87998B75-2602-467B-B055-09A47D66F78A}" type="datetime1">
              <a:rPr lang="fi-FI" smtClean="0"/>
              <a:t>20.9.2022</a:t>
            </a:fld>
            <a:endParaRPr lang="fi-FI"/>
          </a:p>
        </p:txBody>
      </p:sp>
      <p:sp>
        <p:nvSpPr>
          <p:cNvPr id="3" name="Alatunnisteen paikkamerkki 4">
            <a:extLst>
              <a:ext uri="{FF2B5EF4-FFF2-40B4-BE49-F238E27FC236}">
                <a16:creationId xmlns:a16="http://schemas.microsoft.com/office/drawing/2014/main" id="{488046CA-5570-4D5E-BBA4-674FDD2434B5}"/>
              </a:ext>
            </a:extLst>
          </p:cNvPr>
          <p:cNvSpPr>
            <a:spLocks noGrp="1"/>
          </p:cNvSpPr>
          <p:nvPr>
            <p:ph type="ftr" sz="quarter" idx="11"/>
          </p:nvPr>
        </p:nvSpPr>
        <p:spPr/>
        <p:txBody>
          <a:bodyPr/>
          <a:lstStyle>
            <a:lvl1pPr>
              <a:defRPr/>
            </a:lvl1pPr>
          </a:lstStyle>
          <a:p>
            <a:pPr>
              <a:defRPr/>
            </a:pPr>
            <a:r>
              <a:rPr lang="fi-FI"/>
              <a:t>11. Tieteellinen päättely</a:t>
            </a:r>
          </a:p>
        </p:txBody>
      </p:sp>
      <p:sp>
        <p:nvSpPr>
          <p:cNvPr id="4" name="Dian numeron paikkamerkki 5">
            <a:extLst>
              <a:ext uri="{FF2B5EF4-FFF2-40B4-BE49-F238E27FC236}">
                <a16:creationId xmlns:a16="http://schemas.microsoft.com/office/drawing/2014/main" id="{96D59866-23FD-41E2-B8EC-9B511ED9F8C3}"/>
              </a:ext>
            </a:extLst>
          </p:cNvPr>
          <p:cNvSpPr>
            <a:spLocks noGrp="1"/>
          </p:cNvSpPr>
          <p:nvPr>
            <p:ph type="sldNum" sz="quarter" idx="12"/>
          </p:nvPr>
        </p:nvSpPr>
        <p:spPr/>
        <p:txBody>
          <a:bodyPr/>
          <a:lstStyle>
            <a:lvl1pPr>
              <a:defRPr/>
            </a:lvl1pPr>
          </a:lstStyle>
          <a:p>
            <a:pPr>
              <a:defRPr/>
            </a:pPr>
            <a:fld id="{411A44CC-96F3-4320-801D-EB5DB229DA64}" type="slidenum">
              <a:rPr lang="fi-FI"/>
              <a:pPr>
                <a:defRPr/>
              </a:pPr>
              <a:t>‹#›</a:t>
            </a:fld>
            <a:endParaRPr lang="fi-FI"/>
          </a:p>
        </p:txBody>
      </p:sp>
    </p:spTree>
    <p:extLst>
      <p:ext uri="{BB962C8B-B14F-4D97-AF65-F5344CB8AC3E}">
        <p14:creationId xmlns:p14="http://schemas.microsoft.com/office/powerpoint/2010/main" val="1840247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a:lum/>
          </a:blip>
          <a:srcRect/>
          <a:stretch>
            <a:fillRect/>
          </a:stretch>
        </a:blipFill>
        <a:effectLst/>
      </p:bgPr>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99FC29AA-89AC-434C-B67F-C2EC5D21F3CC}"/>
              </a:ext>
            </a:extLst>
          </p:cNvPr>
          <p:cNvPicPr>
            <a:picLocks noGrp="1" noRot="1" noChangeAspect="1" noMove="1" noResize="1" noEditPoints="1" noAdjustHandles="1" noChangeArrowheads="1" noChangeShapeType="1" noCrop="1"/>
          </p:cNvPicPr>
          <p:nvPr userDrawn="1"/>
        </p:nvPicPr>
        <p:blipFill>
          <a:blip r:embed="rId8">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4" name="Päivämäärän paikkamerkki 3">
            <a:extLst>
              <a:ext uri="{FF2B5EF4-FFF2-40B4-BE49-F238E27FC236}">
                <a16:creationId xmlns:a16="http://schemas.microsoft.com/office/drawing/2014/main" id="{C31D57F6-CAAD-41DC-BC20-4CD2ABA676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8056668B-3414-44C2-B7B6-64E564CD833C}" type="datetime1">
              <a:rPr lang="fi-FI" smtClean="0"/>
              <a:t>20.9.2022</a:t>
            </a:fld>
            <a:endParaRPr lang="fi-FI"/>
          </a:p>
        </p:txBody>
      </p:sp>
      <p:sp>
        <p:nvSpPr>
          <p:cNvPr id="5" name="Alatunnisteen paikkamerkki 4">
            <a:extLst>
              <a:ext uri="{FF2B5EF4-FFF2-40B4-BE49-F238E27FC236}">
                <a16:creationId xmlns:a16="http://schemas.microsoft.com/office/drawing/2014/main" id="{C4FD9B32-E1DD-402A-9940-16925565B3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fi-FI"/>
              <a:t>11. Tieteellinen päättely</a:t>
            </a:r>
            <a:endParaRPr lang="fi-FI" dirty="0"/>
          </a:p>
        </p:txBody>
      </p:sp>
      <p:sp>
        <p:nvSpPr>
          <p:cNvPr id="6" name="Dian numeron paikkamerkki 5">
            <a:extLst>
              <a:ext uri="{FF2B5EF4-FFF2-40B4-BE49-F238E27FC236}">
                <a16:creationId xmlns:a16="http://schemas.microsoft.com/office/drawing/2014/main" id="{2D74DED2-AF73-4178-B310-59C4B70BB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6C5D05AB-3EA4-4E98-908F-7F30D17DE006}" type="slidenum">
              <a:rPr lang="fi-FI"/>
              <a:pPr>
                <a:defRPr/>
              </a:pPr>
              <a:t>‹#›</a:t>
            </a:fld>
            <a:endParaRPr lang="fi-FI"/>
          </a:p>
        </p:txBody>
      </p:sp>
      <p:sp>
        <p:nvSpPr>
          <p:cNvPr id="2" name="Otsikko 1">
            <a:extLst>
              <a:ext uri="{FF2B5EF4-FFF2-40B4-BE49-F238E27FC236}">
                <a16:creationId xmlns:a16="http://schemas.microsoft.com/office/drawing/2014/main" id="{0A3DE936-7E46-CB29-301C-C180E6AA98C4}"/>
              </a:ext>
            </a:extLst>
          </p:cNvPr>
          <p:cNvSpPr txBox="1">
            <a:spLocks/>
          </p:cNvSpPr>
          <p:nvPr userDrawn="1"/>
        </p:nvSpPr>
        <p:spPr>
          <a:xfrm>
            <a:off x="838200" y="996950"/>
            <a:ext cx="8828088" cy="733425"/>
          </a:xfrm>
          <a:prstGeom prst="rect">
            <a:avLst/>
          </a:prstGeom>
        </p:spPr>
        <p:txBody>
          <a:bodyPr rtlCol="0">
            <a:noAutofit/>
          </a:bodyPr>
          <a:lst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fi-FI"/>
              <a:t>Dian otsikko, pistekoko 42</a:t>
            </a:r>
            <a:endParaRPr lang="fi-FI" dirty="0"/>
          </a:p>
        </p:txBody>
      </p:sp>
      <p:sp>
        <p:nvSpPr>
          <p:cNvPr id="3" name="Otsikko 1">
            <a:extLst>
              <a:ext uri="{FF2B5EF4-FFF2-40B4-BE49-F238E27FC236}">
                <a16:creationId xmlns:a16="http://schemas.microsoft.com/office/drawing/2014/main" id="{18042A02-5E8A-4D1E-51A4-89FD933D8598}"/>
              </a:ext>
            </a:extLst>
          </p:cNvPr>
          <p:cNvSpPr txBox="1">
            <a:spLocks/>
          </p:cNvSpPr>
          <p:nvPr userDrawn="1"/>
        </p:nvSpPr>
        <p:spPr>
          <a:xfrm>
            <a:off x="838200" y="996950"/>
            <a:ext cx="8828088" cy="733425"/>
          </a:xfrm>
          <a:prstGeom prst="rect">
            <a:avLst/>
          </a:prstGeom>
        </p:spPr>
        <p:txBody>
          <a:bodyPr rtlCol="0">
            <a:noAutofit/>
          </a:bodyPr>
          <a:lst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fi-FI" dirty="0"/>
              <a:t>Dian otsikko, pistekoko 42</a:t>
            </a:r>
          </a:p>
        </p:txBody>
      </p:sp>
      <p:sp>
        <p:nvSpPr>
          <p:cNvPr id="8" name="Sisällön paikkamerkki 2">
            <a:extLst>
              <a:ext uri="{FF2B5EF4-FFF2-40B4-BE49-F238E27FC236}">
                <a16:creationId xmlns:a16="http://schemas.microsoft.com/office/drawing/2014/main" id="{9C0611F3-19E6-67EE-D520-293A62C1160E}"/>
              </a:ext>
            </a:extLst>
          </p:cNvPr>
          <p:cNvSpPr txBox="1">
            <a:spLocks noChangeArrowheads="1"/>
          </p:cNvSpPr>
          <p:nvPr userDrawn="1"/>
        </p:nvSpPr>
        <p:spPr>
          <a:xfrm>
            <a:off x="838200" y="2068497"/>
            <a:ext cx="10515600" cy="4108466"/>
          </a:xfrm>
          <a:prstGeom prst="rect">
            <a:avLst/>
          </a:prstGeom>
        </p:spPr>
        <p:txBody>
          <a:bodyPr/>
          <a:lstStyle>
            <a:lvl1pPr marL="228600" indent="-228600" algn="l" rtl="0" fontAlgn="base">
              <a:lnSpc>
                <a:spcPct val="90000"/>
              </a:lnSpc>
              <a:spcBef>
                <a:spcPts val="1000"/>
              </a:spcBef>
              <a:spcAft>
                <a:spcPct val="0"/>
              </a:spcAft>
              <a:buFont typeface="Arial" panose="020B0604020202020204" pitchFamily="34" charset="0"/>
              <a:buChar char="•"/>
              <a:defRPr sz="26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r>
              <a:rPr lang="fi-FI" altLang="fi-FI" dirty="0"/>
              <a:t>Tähän tekstiä </a:t>
            </a:r>
            <a:r>
              <a:rPr lang="fi-FI" altLang="fi-FI" dirty="0" err="1"/>
              <a:t>Calibri</a:t>
            </a:r>
            <a:r>
              <a:rPr lang="fi-FI" altLang="fi-FI" dirty="0"/>
              <a:t>-fontilla ja koolla 26.</a:t>
            </a:r>
          </a:p>
          <a:p>
            <a:pPr eaLnBrk="1" hangingPunct="1"/>
            <a:r>
              <a:rPr lang="fi-FI" altLang="fi-FI" dirty="0"/>
              <a:t>Fontin väri on musta.</a:t>
            </a:r>
          </a:p>
          <a:p>
            <a:pPr eaLnBrk="1" hangingPunct="1"/>
            <a:r>
              <a:rPr lang="fi-FI" altLang="fi-FI" dirty="0"/>
              <a:t>Mielellään kirjoitetaan lyhyillä, kokonaisilla lauseilla.</a:t>
            </a:r>
          </a:p>
          <a:p>
            <a:pPr eaLnBrk="1" hangingPunct="1"/>
            <a:r>
              <a:rPr lang="fi-FI" altLang="fi-FI" dirty="0"/>
              <a:t>Ensin käytetään palluroita</a:t>
            </a:r>
          </a:p>
          <a:p>
            <a:pPr lvl="1" eaLnBrk="1" hangingPunct="1"/>
            <a:r>
              <a:rPr lang="fi-FI" altLang="fi-FI" dirty="0"/>
              <a:t>mutta sisennetyt kohdat merkitään ranskalaisin viivoin.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hf hdr="0" dt="0"/>
  <p:txStyles>
    <p:title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6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D694EB-E207-48D4-A508-CBBE8382F9FE}"/>
              </a:ext>
            </a:extLst>
          </p:cNvPr>
          <p:cNvSpPr>
            <a:spLocks noGrp="1"/>
          </p:cNvSpPr>
          <p:nvPr>
            <p:ph type="ctrTitle"/>
          </p:nvPr>
        </p:nvSpPr>
        <p:spPr/>
        <p:txBody>
          <a:bodyPr rtlCol="0">
            <a:normAutofit/>
          </a:bodyPr>
          <a:lstStyle/>
          <a:p>
            <a:pPr fontAlgn="auto">
              <a:spcAft>
                <a:spcPts val="0"/>
              </a:spcAft>
              <a:defRPr/>
            </a:pPr>
            <a:r>
              <a:rPr lang="fi-FI" sz="4800" dirty="0">
                <a:latin typeface="+mn-lt"/>
              </a:rPr>
              <a:t>11. Tieteellinen päättely</a:t>
            </a:r>
          </a:p>
        </p:txBody>
      </p:sp>
      <p:sp>
        <p:nvSpPr>
          <p:cNvPr id="2051" name="Alaotsikko 2">
            <a:extLst>
              <a:ext uri="{FF2B5EF4-FFF2-40B4-BE49-F238E27FC236}">
                <a16:creationId xmlns:a16="http://schemas.microsoft.com/office/drawing/2014/main" id="{527B8528-272B-4F1B-9BC7-4390F3F102F6}"/>
              </a:ext>
            </a:extLst>
          </p:cNvPr>
          <p:cNvSpPr>
            <a:spLocks noGrp="1" noChangeArrowheads="1"/>
          </p:cNvSpPr>
          <p:nvPr>
            <p:ph type="subTitle" idx="1"/>
          </p:nvPr>
        </p:nvSpPr>
        <p:spPr/>
        <p:txBody>
          <a:bodyPr/>
          <a:lstStyle/>
          <a:p>
            <a:r>
              <a:rPr lang="fi-FI" altLang="fi-FI" dirty="0"/>
              <a:t>Tehtävien vastaukset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Taito (s. 113)</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11. Tieteellinen päättely</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2</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599" cy="4108466"/>
          </a:xfrm>
        </p:spPr>
        <p:txBody>
          <a:bodyPr/>
          <a:lstStyle/>
          <a:p>
            <a:pPr marL="0" indent="0">
              <a:buNone/>
            </a:pPr>
            <a:r>
              <a:rPr lang="fi-FI" b="1" dirty="0"/>
              <a:t>Ystäväsi kertoo nähneensä mökin vintillä valkokaapuisen aaveen, joka piti humisevaa ääntä ja muistutti hänen kuollutta isoäitiään. Jäät pohtimaan, oliko kyseessä todella aave. Mitä mahdollisia selityksiä kyseiselle ilmiölle on? Mikä niistä on paras mahdollinen selitys?</a:t>
            </a:r>
          </a:p>
          <a:p>
            <a:pPr marL="0" indent="0">
              <a:buNone/>
            </a:pPr>
            <a:endParaRPr lang="fi-FI" sz="500" dirty="0"/>
          </a:p>
          <a:p>
            <a:pPr marL="0" indent="0">
              <a:buNone/>
            </a:pPr>
            <a:r>
              <a:rPr lang="fi-FI" dirty="0"/>
              <a:t>Mahdollisia selityksiä ovat esimerkiksi</a:t>
            </a:r>
          </a:p>
          <a:p>
            <a:r>
              <a:rPr lang="fi-FI" dirty="0"/>
              <a:t>ystävä on psykoosissa</a:t>
            </a:r>
          </a:p>
          <a:p>
            <a:r>
              <a:rPr lang="fi-FI" dirty="0"/>
              <a:t>hän keksi koko jutun </a:t>
            </a:r>
          </a:p>
          <a:p>
            <a:r>
              <a:rPr lang="fi-FI" dirty="0"/>
              <a:t>kyseessä olivat hulmuava verho ja humisevat putket. </a:t>
            </a:r>
          </a:p>
          <a:p>
            <a:endParaRPr lang="fi-FI" dirty="0"/>
          </a:p>
          <a:p>
            <a:endParaRPr lang="fi-FI" dirty="0"/>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1194162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117)</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11. Tieteellinen päättely</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3</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599" cy="4108466"/>
          </a:xfrm>
        </p:spPr>
        <p:txBody>
          <a:bodyPr/>
          <a:lstStyle/>
          <a:p>
            <a:pPr marL="0" indent="0">
              <a:buNone/>
            </a:pPr>
            <a:r>
              <a:rPr lang="fi-FI" b="1" dirty="0"/>
              <a:t>1. Perustele väite, jonka mukaan induktiivisesti muodostettu tieteellinen tieto on aina väistämättä epävarmaa.</a:t>
            </a:r>
          </a:p>
          <a:p>
            <a:pPr marL="0" indent="0">
              <a:buNone/>
            </a:pPr>
            <a:endParaRPr lang="fi-FI" sz="500" b="1" dirty="0"/>
          </a:p>
          <a:p>
            <a:pPr marL="0" indent="0">
              <a:buNone/>
            </a:pPr>
            <a:r>
              <a:rPr lang="fi-FI" dirty="0"/>
              <a:t>Induktiivisessa päättelyssä perustelut tai premissit antavat tukea väitteelle tai johtopäätökselle. Induktiivisen päättelyn luonteeseen kuuluu kuitenkin, ettei johtopäätös välttämättä seuraa premisseistä. Tästä seuraa, että induktiivisessa päättelyssä on aina tilaa epävarmuudelle, esimerkiksi uusille havainnoille, jotka eivät sovi aiempiin induktiivisiin yleistyksiin.</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1646546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117)</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11. Tieteellinen päättely</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4</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599" cy="4108466"/>
          </a:xfrm>
        </p:spPr>
        <p:txBody>
          <a:bodyPr/>
          <a:lstStyle/>
          <a:p>
            <a:pPr marL="0" indent="0">
              <a:buNone/>
            </a:pPr>
            <a:r>
              <a:rPr lang="fi-FI" b="1" dirty="0"/>
              <a:t>2. Mitä ovat hypoteesit tieteessä?</a:t>
            </a:r>
          </a:p>
          <a:p>
            <a:pPr marL="0" indent="0">
              <a:buNone/>
            </a:pPr>
            <a:endParaRPr lang="fi-FI" sz="500" b="1" dirty="0"/>
          </a:p>
          <a:p>
            <a:pPr marL="0" indent="0">
              <a:buNone/>
            </a:pPr>
            <a:r>
              <a:rPr lang="fi-FI" dirty="0"/>
              <a:t>Hypoteesit ovat oletuksia, joita tutkimuksella koetellaan.</a:t>
            </a:r>
          </a:p>
        </p:txBody>
      </p:sp>
    </p:spTree>
    <p:extLst>
      <p:ext uri="{BB962C8B-B14F-4D97-AF65-F5344CB8AC3E}">
        <p14:creationId xmlns:p14="http://schemas.microsoft.com/office/powerpoint/2010/main" val="2656454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117)</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11. Tieteellinen päättely</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5</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599" cy="4108466"/>
          </a:xfrm>
        </p:spPr>
        <p:txBody>
          <a:bodyPr/>
          <a:lstStyle/>
          <a:p>
            <a:pPr marL="0" indent="0">
              <a:buNone/>
            </a:pPr>
            <a:r>
              <a:rPr lang="fi-FI" b="1" dirty="0"/>
              <a:t>3. Arthur Conan Doylen salapoliisikertomuksessa </a:t>
            </a:r>
            <a:r>
              <a:rPr lang="fi-FI" b="1" i="1" dirty="0"/>
              <a:t>Neljän merkki</a:t>
            </a:r>
            <a:r>
              <a:rPr lang="fi-FI" b="1" dirty="0"/>
              <a:t> Sherlock Holmes toteaa: ”Kun kaikki mahdoton on eliminoitu, jäljellä olevan, niin epätodennäköiseltä kuin se saattaa tuntua, täytyy olla totuus.” Mihin filosofiseen päättelymuotoon hän tällä viittaa?</a:t>
            </a:r>
          </a:p>
          <a:p>
            <a:pPr marL="0" indent="0">
              <a:buNone/>
            </a:pPr>
            <a:endParaRPr lang="fi-FI" sz="500" b="1" dirty="0"/>
          </a:p>
          <a:p>
            <a:pPr marL="0" indent="0">
              <a:buNone/>
            </a:pPr>
            <a:r>
              <a:rPr lang="fi-FI" dirty="0"/>
              <a:t>Abduktiiviseen päättelyyn.</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4224936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117)</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11. Tieteellinen päättely</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6</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599" cy="4108466"/>
          </a:xfrm>
        </p:spPr>
        <p:txBody>
          <a:bodyPr/>
          <a:lstStyle/>
          <a:p>
            <a:pPr marL="0" indent="0">
              <a:buNone/>
            </a:pPr>
            <a:r>
              <a:rPr lang="fi-FI" b="1" dirty="0"/>
              <a:t>4. Miksi tieteellinen maailmankuva ei tule koskaan valmiiksi?</a:t>
            </a:r>
          </a:p>
          <a:p>
            <a:pPr marL="0" indent="0">
              <a:buNone/>
            </a:pPr>
            <a:endParaRPr lang="fi-FI" sz="500" b="1" dirty="0"/>
          </a:p>
          <a:p>
            <a:pPr marL="0" indent="0">
              <a:buNone/>
            </a:pPr>
            <a:r>
              <a:rPr lang="fi-FI" dirty="0"/>
              <a:t>Tiede kehittyy jatkuvasti, ja siksi tieteellisen maailmankuvan haltijan on oltava jatkuvasti valmis muokkaamaan ja tarkentamaan omia käsityksiään.</a:t>
            </a:r>
          </a:p>
        </p:txBody>
      </p:sp>
    </p:spTree>
    <p:extLst>
      <p:ext uri="{BB962C8B-B14F-4D97-AF65-F5344CB8AC3E}">
        <p14:creationId xmlns:p14="http://schemas.microsoft.com/office/powerpoint/2010/main" val="3347705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117)</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11. Tieteellinen päättely</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7</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599" cy="4108466"/>
          </a:xfrm>
        </p:spPr>
        <p:txBody>
          <a:bodyPr/>
          <a:lstStyle/>
          <a:p>
            <a:pPr marL="0" indent="0">
              <a:buNone/>
            </a:pPr>
            <a:r>
              <a:rPr lang="fi-FI" b="1" dirty="0"/>
              <a:t>5. Miten voit käyttää hypoteettis-deduktiivista päättelyä arkielämässä esimerkiksi silloin, kun puhelimesi ei menekään päälle? </a:t>
            </a:r>
          </a:p>
          <a:p>
            <a:pPr marL="0" indent="0">
              <a:buNone/>
            </a:pPr>
            <a:endParaRPr lang="fi-FI" sz="500" b="1" dirty="0"/>
          </a:p>
          <a:p>
            <a:pPr marL="0" indent="0">
              <a:buNone/>
            </a:pPr>
            <a:r>
              <a:rPr lang="fi-FI" dirty="0"/>
              <a:t>Kun puhelin ei mene päälle, kannattaa laatia hypoteeseja vian syystä (esim. akku on loppu tai puhelin on kastunut). Laittamalla puhelimen lataukseen voi testata hypoteesia akun loppumisesta. Jos puhelin alkaa latauksen myötä toimia, todentuu hypoteesi. Jos lataaminen ei auta, kumoutuu hypoteesi ja on keksittävä uusi hypoteesi testattavaksi. </a:t>
            </a:r>
          </a:p>
        </p:txBody>
      </p:sp>
    </p:spTree>
    <p:extLst>
      <p:ext uri="{BB962C8B-B14F-4D97-AF65-F5344CB8AC3E}">
        <p14:creationId xmlns:p14="http://schemas.microsoft.com/office/powerpoint/2010/main" val="199945631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tka1_PP-pohja_MALLI" id="{8F1E3A65-519D-4D56-9B2D-8A96BBE82079}" vid="{3F5A9EBC-5A67-43E3-97DC-807358C85FF2}"/>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0779864A8E53F6459A7BFA8B82C39053" ma:contentTypeVersion="11" ma:contentTypeDescription="Luo uusi asiakirja." ma:contentTypeScope="" ma:versionID="ae284c7e5eef1f2e29b82cd30f72fc24">
  <xsd:schema xmlns:xsd="http://www.w3.org/2001/XMLSchema" xmlns:xs="http://www.w3.org/2001/XMLSchema" xmlns:p="http://schemas.microsoft.com/office/2006/metadata/properties" xmlns:ns2="f4750cce-e850-4c6e-b990-1a1612c71b49" xmlns:ns3="f0974581-4bbf-443e-902f-14073e9fb4f6" targetNamespace="http://schemas.microsoft.com/office/2006/metadata/properties" ma:root="true" ma:fieldsID="a755875a2f3ca324a7c49bc594a1c5db" ns2:_="" ns3:_="">
    <xsd:import namespace="f4750cce-e850-4c6e-b990-1a1612c71b49"/>
    <xsd:import namespace="f0974581-4bbf-443e-902f-14073e9fb4f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750cce-e850-4c6e-b990-1a1612c71b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Kuvien tunnisteet" ma:readOnly="false" ma:fieldId="{5cf76f15-5ced-4ddc-b409-7134ff3c332f}" ma:taxonomyMulti="true" ma:sspId="4d49524a-21d1-44ef-b988-918b9b433750"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0974581-4bbf-443e-902f-14073e9fb4f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8741ba6-63af-4df1-8658-072236ec27dc}" ma:internalName="TaxCatchAll" ma:showField="CatchAllData" ma:web="84800065-3590-4970-a684-5ccec33c54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0974581-4bbf-443e-902f-14073e9fb4f6" xsi:nil="true"/>
    <lcf76f155ced4ddcb4097134ff3c332f xmlns="f4750cce-e850-4c6e-b990-1a1612c71b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FE571C3-9B9E-4C36-8576-F2F5EEBD810D}"/>
</file>

<file path=customXml/itemProps2.xml><?xml version="1.0" encoding="utf-8"?>
<ds:datastoreItem xmlns:ds="http://schemas.openxmlformats.org/officeDocument/2006/customXml" ds:itemID="{C2B6009D-D7AA-40D2-AEE7-CE123903B09E}"/>
</file>

<file path=customXml/itemProps3.xml><?xml version="1.0" encoding="utf-8"?>
<ds:datastoreItem xmlns:ds="http://schemas.openxmlformats.org/officeDocument/2006/customXml" ds:itemID="{9F82BF6D-921D-42AB-B39F-1A7424A41AD8}"/>
</file>

<file path=docProps/app.xml><?xml version="1.0" encoding="utf-8"?>
<Properties xmlns="http://schemas.openxmlformats.org/officeDocument/2006/extended-properties" xmlns:vt="http://schemas.openxmlformats.org/officeDocument/2006/docPropsVTypes">
  <Template/>
  <TotalTime>325</TotalTime>
  <Words>351</Words>
  <Application>Microsoft Office PowerPoint</Application>
  <PresentationFormat>Laajakuva</PresentationFormat>
  <Paragraphs>59</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Arial</vt:lpstr>
      <vt:lpstr>Calibri</vt:lpstr>
      <vt:lpstr>Calibri Light</vt:lpstr>
      <vt:lpstr>Office-teema</vt:lpstr>
      <vt:lpstr>11. Tieteellinen päättely</vt:lpstr>
      <vt:lpstr>Taito (s. 113)</vt:lpstr>
      <vt:lpstr>Harjoittele (s. 117)</vt:lpstr>
      <vt:lpstr>Harjoittele (s. 117)</vt:lpstr>
      <vt:lpstr>Harjoittele (s. 117)</vt:lpstr>
      <vt:lpstr>Harjoittele (s. 117)</vt:lpstr>
      <vt:lpstr>Harjoittele (s. 117)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Luvun nimi, koko 48</dc:title>
  <cp:lastModifiedBy>Riikka Kujanen</cp:lastModifiedBy>
  <cp:revision>55</cp:revision>
  <dcterms:created xsi:type="dcterms:W3CDTF">2021-06-01T16:07:13Z</dcterms:created>
  <dcterms:modified xsi:type="dcterms:W3CDTF">2022-09-20T12:35:55Z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0x0101000779864A8E53F6459A7BFA8B82C39053</vt:lpwstr>
  </property>
</Properties>
</file>