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63" r:id="rId3"/>
    <p:sldId id="264" r:id="rId4"/>
    <p:sldId id="265" r:id="rId5"/>
    <p:sldId id="266" r:id="rId6"/>
    <p:sldId id="267" r:id="rId7"/>
    <p:sldId id="268" r:id="rId8"/>
    <p:sldId id="269" r:id="rId9"/>
  </p:sldIdLst>
  <p:sldSz cx="12192000" cy="6858000"/>
  <p:notesSz cx="6858000" cy="9144000"/>
  <p:defaultTextStyle>
    <a:defPPr>
      <a:defRPr lang="fi-FI"/>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521415D9-36F7-43E2-AB2F-B90AF26B5E84}">
      <p14:sectionLst xmlns:p14="http://schemas.microsoft.com/office/powerpoint/2010/main">
        <p14:section name="Nimetön osa" id="{AA92D654-0585-49C9-A77A-3EEF561CE02A}">
          <p14:sldIdLst>
            <p14:sldId id="256"/>
            <p14:sldId id="263"/>
            <p14:sldId id="264"/>
            <p14:sldId id="265"/>
            <p14:sldId id="266"/>
            <p14:sldId id="267"/>
            <p14:sldId id="268"/>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2"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251B72-27CE-40BA-9C7A-A17EE35F0844}" type="datetimeFigureOut">
              <a:rPr lang="fi-FI" smtClean="0"/>
              <a:t>15.9.2022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9EC046-1BB7-4E45-8F24-472DD13F5666}" type="slidenum">
              <a:rPr lang="fi-FI" smtClean="0"/>
              <a:t>‹#›</a:t>
            </a:fld>
            <a:endParaRPr lang="fi-FI"/>
          </a:p>
        </p:txBody>
      </p:sp>
    </p:spTree>
    <p:extLst>
      <p:ext uri="{BB962C8B-B14F-4D97-AF65-F5344CB8AC3E}">
        <p14:creationId xmlns:p14="http://schemas.microsoft.com/office/powerpoint/2010/main" val="2210709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072442E8-6BA3-45E8-9059-B343C0AB8C3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3433" cy="6857999"/>
          </a:xfrm>
          <a:prstGeom prst="rect">
            <a:avLst/>
          </a:prstGeom>
        </p:spPr>
      </p:pic>
      <p:sp>
        <p:nvSpPr>
          <p:cNvPr id="2" name="Otsikko 1"/>
          <p:cNvSpPr>
            <a:spLocks noGrp="1"/>
          </p:cNvSpPr>
          <p:nvPr>
            <p:ph type="ctrTitle"/>
          </p:nvPr>
        </p:nvSpPr>
        <p:spPr>
          <a:xfrm>
            <a:off x="1524000" y="1122363"/>
            <a:ext cx="9144000" cy="2387600"/>
          </a:xfrm>
          <a:prstGeom prst="rect">
            <a:avLst/>
          </a:prstGeom>
        </p:spPr>
        <p:txBody>
          <a:bodyPr anchor="b"/>
          <a:lstStyle>
            <a:lvl1pPr algn="ctr">
              <a:defRPr sz="48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1524000" y="3602038"/>
            <a:ext cx="9144000" cy="1655762"/>
          </a:xfrm>
          <a:prstGeom prst="rect">
            <a:avLst/>
          </a:prstGeom>
        </p:spPr>
        <p:txBody>
          <a:bodyPr/>
          <a:lstStyle>
            <a:lvl1pPr marL="0" indent="0" algn="ctr">
              <a:buNone/>
              <a:defRPr sz="2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Muokkaa alaotsikon perustyyliä </a:t>
            </a:r>
            <a:r>
              <a:rPr lang="fi-FI" dirty="0" err="1"/>
              <a:t>napsautt</a:t>
            </a:r>
            <a:r>
              <a:rPr lang="fi-FI" dirty="0"/>
              <a:t>.</a:t>
            </a:r>
          </a:p>
        </p:txBody>
      </p:sp>
      <p:sp>
        <p:nvSpPr>
          <p:cNvPr id="4" name="Päivämäärän paikkamerkki 3">
            <a:extLst>
              <a:ext uri="{FF2B5EF4-FFF2-40B4-BE49-F238E27FC236}">
                <a16:creationId xmlns:a16="http://schemas.microsoft.com/office/drawing/2014/main" id="{328B0DB0-714D-4942-B3F0-071849A47112}"/>
              </a:ext>
            </a:extLst>
          </p:cNvPr>
          <p:cNvSpPr>
            <a:spLocks noGrp="1"/>
          </p:cNvSpPr>
          <p:nvPr>
            <p:ph type="dt" sz="half" idx="10"/>
          </p:nvPr>
        </p:nvSpPr>
        <p:spPr/>
        <p:txBody>
          <a:bodyPr/>
          <a:lstStyle>
            <a:lvl1pPr>
              <a:defRPr>
                <a:solidFill>
                  <a:schemeClr val="bg1"/>
                </a:solidFill>
              </a:defRPr>
            </a:lvl1pPr>
          </a:lstStyle>
          <a:p>
            <a:pPr>
              <a:defRPr/>
            </a:pPr>
            <a:fld id="{ED28EB58-AEF5-4426-AB56-327F8D541D09}" type="datetime1">
              <a:rPr lang="fi-FI" smtClean="0"/>
              <a:t>15.9.2022</a:t>
            </a:fld>
            <a:endParaRPr lang="fi-FI" dirty="0"/>
          </a:p>
        </p:txBody>
      </p:sp>
      <p:sp>
        <p:nvSpPr>
          <p:cNvPr id="5" name="Alatunnisteen paikkamerkki 4">
            <a:extLst>
              <a:ext uri="{FF2B5EF4-FFF2-40B4-BE49-F238E27FC236}">
                <a16:creationId xmlns:a16="http://schemas.microsoft.com/office/drawing/2014/main" id="{2DC707A0-A39C-4F26-82CD-CD00F91F69D6}"/>
              </a:ext>
            </a:extLst>
          </p:cNvPr>
          <p:cNvSpPr>
            <a:spLocks noGrp="1"/>
          </p:cNvSpPr>
          <p:nvPr>
            <p:ph type="ftr" sz="quarter" idx="11"/>
          </p:nvPr>
        </p:nvSpPr>
        <p:spPr/>
        <p:txBody>
          <a:bodyPr/>
          <a:lstStyle>
            <a:lvl1pPr>
              <a:defRPr>
                <a:solidFill>
                  <a:schemeClr val="bg1">
                    <a:lumMod val="50000"/>
                  </a:schemeClr>
                </a:solidFill>
              </a:defRPr>
            </a:lvl1pPr>
          </a:lstStyle>
          <a:p>
            <a:pPr>
              <a:defRPr/>
            </a:pPr>
            <a:r>
              <a:rPr lang="fi-FI"/>
              <a:t>1. Metafysiikka ensimmäisenä filosofiana</a:t>
            </a:r>
            <a:endParaRPr lang="fi-FI" dirty="0"/>
          </a:p>
        </p:txBody>
      </p:sp>
      <p:sp>
        <p:nvSpPr>
          <p:cNvPr id="6" name="Dian numeron paikkamerkki 5">
            <a:extLst>
              <a:ext uri="{FF2B5EF4-FFF2-40B4-BE49-F238E27FC236}">
                <a16:creationId xmlns:a16="http://schemas.microsoft.com/office/drawing/2014/main" id="{C496EA5F-C6A1-4ECC-B2D1-BC45C4EB920C}"/>
              </a:ext>
            </a:extLst>
          </p:cNvPr>
          <p:cNvSpPr>
            <a:spLocks noGrp="1"/>
          </p:cNvSpPr>
          <p:nvPr>
            <p:ph type="sldNum" sz="quarter" idx="12"/>
          </p:nvPr>
        </p:nvSpPr>
        <p:spPr/>
        <p:txBody>
          <a:bodyPr/>
          <a:lstStyle>
            <a:lvl1pPr>
              <a:defRPr>
                <a:solidFill>
                  <a:schemeClr val="bg1">
                    <a:lumMod val="50000"/>
                  </a:schemeClr>
                </a:solidFill>
              </a:defRPr>
            </a:lvl1pPr>
          </a:lstStyle>
          <a:p>
            <a:pPr>
              <a:defRPr/>
            </a:pPr>
            <a:fld id="{0AD52959-2333-471C-8BD5-D73F1AEEC588}" type="slidenum">
              <a:rPr lang="fi-FI" smtClean="0"/>
              <a:pPr>
                <a:defRPr/>
              </a:pPr>
              <a:t>‹#›</a:t>
            </a:fld>
            <a:endParaRPr lang="fi-FI" dirty="0"/>
          </a:p>
        </p:txBody>
      </p:sp>
    </p:spTree>
    <p:extLst>
      <p:ext uri="{BB962C8B-B14F-4D97-AF65-F5344CB8AC3E}">
        <p14:creationId xmlns:p14="http://schemas.microsoft.com/office/powerpoint/2010/main" val="1915066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437A0B08-29E1-45BC-87E2-CB1FEED62F2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7"/>
            <a:ext cx="10515600" cy="728966"/>
          </a:xfrm>
          <a:prstGeom prst="rect">
            <a:avLst/>
          </a:prstGeom>
        </p:spPr>
        <p:txBody>
          <a:bodyPr/>
          <a:lstStyle>
            <a:lvl1pPr>
              <a:defRPr sz="4200">
                <a:latin typeface="+mn-lt"/>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Päivämäärän paikkamerkki 3">
            <a:extLst>
              <a:ext uri="{FF2B5EF4-FFF2-40B4-BE49-F238E27FC236}">
                <a16:creationId xmlns:a16="http://schemas.microsoft.com/office/drawing/2014/main" id="{AC9200AB-15F9-4B69-8522-367850418809}"/>
              </a:ext>
            </a:extLst>
          </p:cNvPr>
          <p:cNvSpPr>
            <a:spLocks noGrp="1"/>
          </p:cNvSpPr>
          <p:nvPr>
            <p:ph type="dt" sz="half" idx="10"/>
          </p:nvPr>
        </p:nvSpPr>
        <p:spPr/>
        <p:txBody>
          <a:bodyPr/>
          <a:lstStyle>
            <a:lvl1pPr>
              <a:defRPr/>
            </a:lvl1pPr>
          </a:lstStyle>
          <a:p>
            <a:pPr>
              <a:defRPr/>
            </a:pPr>
            <a:fld id="{501EA5F4-F3DB-436E-A971-A82BC9BDA23E}" type="datetime1">
              <a:rPr lang="fi-FI" smtClean="0"/>
              <a:t>15.9.2022</a:t>
            </a:fld>
            <a:endParaRPr lang="fi-FI"/>
          </a:p>
        </p:txBody>
      </p:sp>
      <p:sp>
        <p:nvSpPr>
          <p:cNvPr id="5" name="Alatunnisteen paikkamerkki 4">
            <a:extLst>
              <a:ext uri="{FF2B5EF4-FFF2-40B4-BE49-F238E27FC236}">
                <a16:creationId xmlns:a16="http://schemas.microsoft.com/office/drawing/2014/main" id="{BEC3A185-7F0B-4ACE-BBEE-4A613881909D}"/>
              </a:ext>
            </a:extLst>
          </p:cNvPr>
          <p:cNvSpPr>
            <a:spLocks noGrp="1"/>
          </p:cNvSpPr>
          <p:nvPr>
            <p:ph type="ftr" sz="quarter" idx="11"/>
          </p:nvPr>
        </p:nvSpPr>
        <p:spPr/>
        <p:txBody>
          <a:bodyPr/>
          <a:lstStyle>
            <a:lvl1pPr>
              <a:defRPr/>
            </a:lvl1pPr>
          </a:lstStyle>
          <a:p>
            <a:pPr>
              <a:defRPr/>
            </a:pPr>
            <a:r>
              <a:rPr lang="fi-FI"/>
              <a:t>1. Metafysiikka ensimmäisenä filosofiana</a:t>
            </a:r>
          </a:p>
        </p:txBody>
      </p:sp>
      <p:sp>
        <p:nvSpPr>
          <p:cNvPr id="6" name="Dian numeron paikkamerkki 5">
            <a:extLst>
              <a:ext uri="{FF2B5EF4-FFF2-40B4-BE49-F238E27FC236}">
                <a16:creationId xmlns:a16="http://schemas.microsoft.com/office/drawing/2014/main" id="{BEDCC385-2570-4919-BCB0-4066596E2AA1}"/>
              </a:ext>
            </a:extLst>
          </p:cNvPr>
          <p:cNvSpPr>
            <a:spLocks noGrp="1"/>
          </p:cNvSpPr>
          <p:nvPr>
            <p:ph type="sldNum" sz="quarter" idx="12"/>
          </p:nvPr>
        </p:nvSpPr>
        <p:spPr/>
        <p:txBody>
          <a:bodyPr/>
          <a:lstStyle>
            <a:lvl1pPr>
              <a:defRPr/>
            </a:lvl1pPr>
          </a:lstStyle>
          <a:p>
            <a:pPr>
              <a:defRPr/>
            </a:pPr>
            <a:fld id="{2901FB1B-E8C8-4B5E-B1C1-0BFDAE84AB66}" type="slidenum">
              <a:rPr lang="fi-FI"/>
              <a:pPr>
                <a:defRPr/>
              </a:pPr>
              <a:t>‹#›</a:t>
            </a:fld>
            <a:endParaRPr lang="fi-FI"/>
          </a:p>
        </p:txBody>
      </p:sp>
      <p:sp>
        <p:nvSpPr>
          <p:cNvPr id="9" name="Sisällön paikkamerkki 2">
            <a:extLst>
              <a:ext uri="{FF2B5EF4-FFF2-40B4-BE49-F238E27FC236}">
                <a16:creationId xmlns:a16="http://schemas.microsoft.com/office/drawing/2014/main" id="{FD8D1887-AE06-A48F-9985-3F766D369328}"/>
              </a:ext>
            </a:extLst>
          </p:cNvPr>
          <p:cNvSpPr>
            <a:spLocks noGrp="1" noChangeArrowheads="1"/>
          </p:cNvSpPr>
          <p:nvPr>
            <p:ph idx="1"/>
          </p:nvPr>
        </p:nvSpPr>
        <p:spPr>
          <a:xfrm>
            <a:off x="838200" y="2068497"/>
            <a:ext cx="10515600" cy="4108466"/>
          </a:xfrm>
          <a:prstGeom prst="rect">
            <a:avLst/>
          </a:prstGeom>
        </p:spPr>
        <p:txBody>
          <a:bodyPr/>
          <a:lstStyle/>
          <a:p>
            <a:r>
              <a:rPr lang="fi-FI" altLang="fi-FI" sz="2600" dirty="0"/>
              <a:t>Tähän tekstiä </a:t>
            </a:r>
            <a:r>
              <a:rPr lang="fi-FI" altLang="fi-FI" sz="2600" dirty="0" err="1"/>
              <a:t>Calibri</a:t>
            </a:r>
            <a:r>
              <a:rPr lang="fi-FI" altLang="fi-FI" sz="2600" dirty="0"/>
              <a:t>-fontilla ja koolla 26.</a:t>
            </a:r>
          </a:p>
          <a:p>
            <a:r>
              <a:rPr lang="fi-FI" altLang="fi-FI" sz="2600" dirty="0"/>
              <a:t>Fontin väri on musta.</a:t>
            </a:r>
          </a:p>
          <a:p>
            <a:r>
              <a:rPr lang="fi-FI" altLang="fi-FI" sz="2600" dirty="0"/>
              <a:t>Mielellään kirjoitetaan lyhyillä, kokonaisilla lauseilla.</a:t>
            </a:r>
          </a:p>
          <a:p>
            <a:r>
              <a:rPr lang="fi-FI" altLang="fi-FI" sz="2600" dirty="0"/>
              <a:t>Ensin käytetään palluroita</a:t>
            </a:r>
          </a:p>
          <a:p>
            <a:pPr lvl="1">
              <a:buFont typeface="Calibri" panose="020F0502020204030204" pitchFamily="34" charset="0"/>
              <a:buChar char="̶"/>
            </a:pPr>
            <a:r>
              <a:rPr lang="fi-FI" altLang="fi-FI" sz="2600" dirty="0"/>
              <a:t>mutta sisennetyt kohdat merkitään ranskalaisin viivoin.</a:t>
            </a:r>
          </a:p>
        </p:txBody>
      </p:sp>
    </p:spTree>
    <p:extLst>
      <p:ext uri="{BB962C8B-B14F-4D97-AF65-F5344CB8AC3E}">
        <p14:creationId xmlns:p14="http://schemas.microsoft.com/office/powerpoint/2010/main" val="86078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8" name="Kuva 7">
            <a:extLst>
              <a:ext uri="{FF2B5EF4-FFF2-40B4-BE49-F238E27FC236}">
                <a16:creationId xmlns:a16="http://schemas.microsoft.com/office/drawing/2014/main" id="{99321570-79E3-4D8C-B2F3-9FE7F4A2AEA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7"/>
            <a:ext cx="10515600" cy="704028"/>
          </a:xfrm>
          <a:prstGeom prst="rect">
            <a:avLst/>
          </a:prstGeom>
        </p:spPr>
        <p:txBody>
          <a:bodyPr/>
          <a:lstStyle/>
          <a:p>
            <a:r>
              <a:rPr lang="fi-FI"/>
              <a:t>Muokkaa ots. perustyyl. napsautt.</a:t>
            </a:r>
          </a:p>
        </p:txBody>
      </p:sp>
      <p:sp>
        <p:nvSpPr>
          <p:cNvPr id="3" name="Sisällön paikkamerkki 2"/>
          <p:cNvSpPr>
            <a:spLocks noGrp="1"/>
          </p:cNvSpPr>
          <p:nvPr>
            <p:ph sz="half" idx="1"/>
          </p:nvPr>
        </p:nvSpPr>
        <p:spPr>
          <a:xfrm>
            <a:off x="838200" y="2309019"/>
            <a:ext cx="5181600" cy="3867944"/>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2309017"/>
            <a:ext cx="5181600" cy="3867945"/>
          </a:xfrm>
          <a:prstGeom prst="rect">
            <a:avLst/>
          </a:prstGeo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Päivämäärän paikkamerkki 3">
            <a:extLst>
              <a:ext uri="{FF2B5EF4-FFF2-40B4-BE49-F238E27FC236}">
                <a16:creationId xmlns:a16="http://schemas.microsoft.com/office/drawing/2014/main" id="{11F5300B-6543-4872-921F-3E94D0721FEE}"/>
              </a:ext>
            </a:extLst>
          </p:cNvPr>
          <p:cNvSpPr>
            <a:spLocks noGrp="1"/>
          </p:cNvSpPr>
          <p:nvPr>
            <p:ph type="dt" sz="half" idx="10"/>
          </p:nvPr>
        </p:nvSpPr>
        <p:spPr/>
        <p:txBody>
          <a:bodyPr/>
          <a:lstStyle>
            <a:lvl1pPr>
              <a:defRPr/>
            </a:lvl1pPr>
          </a:lstStyle>
          <a:p>
            <a:pPr>
              <a:defRPr/>
            </a:pPr>
            <a:fld id="{9D16ADB5-BD10-4363-94DC-DA7338FAC91E}" type="datetime1">
              <a:rPr lang="fi-FI" smtClean="0"/>
              <a:t>15.9.2022</a:t>
            </a:fld>
            <a:endParaRPr lang="fi-FI"/>
          </a:p>
        </p:txBody>
      </p:sp>
      <p:sp>
        <p:nvSpPr>
          <p:cNvPr id="6" name="Alatunnisteen paikkamerkki 4">
            <a:extLst>
              <a:ext uri="{FF2B5EF4-FFF2-40B4-BE49-F238E27FC236}">
                <a16:creationId xmlns:a16="http://schemas.microsoft.com/office/drawing/2014/main" id="{A3DB2936-B3DE-4AE1-A618-D0B2F931546B}"/>
              </a:ext>
            </a:extLst>
          </p:cNvPr>
          <p:cNvSpPr>
            <a:spLocks noGrp="1"/>
          </p:cNvSpPr>
          <p:nvPr>
            <p:ph type="ftr" sz="quarter" idx="11"/>
          </p:nvPr>
        </p:nvSpPr>
        <p:spPr/>
        <p:txBody>
          <a:bodyPr/>
          <a:lstStyle>
            <a:lvl1pPr>
              <a:defRPr/>
            </a:lvl1pPr>
          </a:lstStyle>
          <a:p>
            <a:pPr>
              <a:defRPr/>
            </a:pPr>
            <a:r>
              <a:rPr lang="fi-FI"/>
              <a:t>1. Metafysiikka ensimmäisenä filosofiana</a:t>
            </a:r>
          </a:p>
        </p:txBody>
      </p:sp>
      <p:sp>
        <p:nvSpPr>
          <p:cNvPr id="7" name="Dian numeron paikkamerkki 5">
            <a:extLst>
              <a:ext uri="{FF2B5EF4-FFF2-40B4-BE49-F238E27FC236}">
                <a16:creationId xmlns:a16="http://schemas.microsoft.com/office/drawing/2014/main" id="{6CADAEFC-99F6-4E28-A64B-2B24D1310E4B}"/>
              </a:ext>
            </a:extLst>
          </p:cNvPr>
          <p:cNvSpPr>
            <a:spLocks noGrp="1"/>
          </p:cNvSpPr>
          <p:nvPr>
            <p:ph type="sldNum" sz="quarter" idx="12"/>
          </p:nvPr>
        </p:nvSpPr>
        <p:spPr/>
        <p:txBody>
          <a:bodyPr/>
          <a:lstStyle>
            <a:lvl1pPr>
              <a:defRPr/>
            </a:lvl1pPr>
          </a:lstStyle>
          <a:p>
            <a:pPr>
              <a:defRPr/>
            </a:pPr>
            <a:fld id="{36BDFBB9-9B24-4BF5-828E-D0A91B1327CD}" type="slidenum">
              <a:rPr lang="fi-FI"/>
              <a:pPr>
                <a:defRPr/>
              </a:pPr>
              <a:t>‹#›</a:t>
            </a:fld>
            <a:endParaRPr lang="fi-FI"/>
          </a:p>
        </p:txBody>
      </p:sp>
    </p:spTree>
    <p:extLst>
      <p:ext uri="{BB962C8B-B14F-4D97-AF65-F5344CB8AC3E}">
        <p14:creationId xmlns:p14="http://schemas.microsoft.com/office/powerpoint/2010/main" val="978513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6" name="Kuva 5">
            <a:extLst>
              <a:ext uri="{FF2B5EF4-FFF2-40B4-BE49-F238E27FC236}">
                <a16:creationId xmlns:a16="http://schemas.microsoft.com/office/drawing/2014/main" id="{995CB3BB-746D-4B26-8BA3-66F39CF1DFD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6"/>
            <a:ext cx="10515600" cy="828719"/>
          </a:xfrm>
          <a:prstGeom prst="rect">
            <a:avLst/>
          </a:prstGeom>
        </p:spPr>
        <p:txBody>
          <a:bodyPr/>
          <a:lstStyle/>
          <a:p>
            <a:r>
              <a:rPr lang="fi-FI"/>
              <a:t>Muokkaa ots. perustyyl. napsautt.</a:t>
            </a:r>
          </a:p>
        </p:txBody>
      </p:sp>
      <p:sp>
        <p:nvSpPr>
          <p:cNvPr id="3" name="Päivämäärän paikkamerkki 3">
            <a:extLst>
              <a:ext uri="{FF2B5EF4-FFF2-40B4-BE49-F238E27FC236}">
                <a16:creationId xmlns:a16="http://schemas.microsoft.com/office/drawing/2014/main" id="{7C2F5586-E500-47F6-A295-1BB262FCCCD7}"/>
              </a:ext>
            </a:extLst>
          </p:cNvPr>
          <p:cNvSpPr>
            <a:spLocks noGrp="1"/>
          </p:cNvSpPr>
          <p:nvPr>
            <p:ph type="dt" sz="half" idx="10"/>
          </p:nvPr>
        </p:nvSpPr>
        <p:spPr/>
        <p:txBody>
          <a:bodyPr/>
          <a:lstStyle>
            <a:lvl1pPr>
              <a:defRPr/>
            </a:lvl1pPr>
          </a:lstStyle>
          <a:p>
            <a:pPr>
              <a:defRPr/>
            </a:pPr>
            <a:fld id="{FC2A3060-70F2-4B91-BAC1-FCB9736A72A7}" type="datetime1">
              <a:rPr lang="fi-FI" smtClean="0"/>
              <a:t>15.9.2022</a:t>
            </a:fld>
            <a:endParaRPr lang="fi-FI"/>
          </a:p>
        </p:txBody>
      </p:sp>
      <p:sp>
        <p:nvSpPr>
          <p:cNvPr id="4" name="Alatunnisteen paikkamerkki 4">
            <a:extLst>
              <a:ext uri="{FF2B5EF4-FFF2-40B4-BE49-F238E27FC236}">
                <a16:creationId xmlns:a16="http://schemas.microsoft.com/office/drawing/2014/main" id="{DA567EE0-BDCC-458E-B0DA-591E1FF9581B}"/>
              </a:ext>
            </a:extLst>
          </p:cNvPr>
          <p:cNvSpPr>
            <a:spLocks noGrp="1"/>
          </p:cNvSpPr>
          <p:nvPr>
            <p:ph type="ftr" sz="quarter" idx="11"/>
          </p:nvPr>
        </p:nvSpPr>
        <p:spPr/>
        <p:txBody>
          <a:bodyPr/>
          <a:lstStyle>
            <a:lvl1pPr>
              <a:defRPr/>
            </a:lvl1pPr>
          </a:lstStyle>
          <a:p>
            <a:pPr>
              <a:defRPr/>
            </a:pPr>
            <a:r>
              <a:rPr lang="fi-FI"/>
              <a:t>1. Metafysiikka ensimmäisenä filosofiana</a:t>
            </a:r>
          </a:p>
        </p:txBody>
      </p:sp>
      <p:sp>
        <p:nvSpPr>
          <p:cNvPr id="5" name="Dian numeron paikkamerkki 5">
            <a:extLst>
              <a:ext uri="{FF2B5EF4-FFF2-40B4-BE49-F238E27FC236}">
                <a16:creationId xmlns:a16="http://schemas.microsoft.com/office/drawing/2014/main" id="{3C1BFC34-80DF-4991-B6FB-579AED686CFD}"/>
              </a:ext>
            </a:extLst>
          </p:cNvPr>
          <p:cNvSpPr>
            <a:spLocks noGrp="1"/>
          </p:cNvSpPr>
          <p:nvPr>
            <p:ph type="sldNum" sz="quarter" idx="12"/>
          </p:nvPr>
        </p:nvSpPr>
        <p:spPr/>
        <p:txBody>
          <a:bodyPr/>
          <a:lstStyle>
            <a:lvl1pPr>
              <a:defRPr/>
            </a:lvl1pPr>
          </a:lstStyle>
          <a:p>
            <a:pPr>
              <a:defRPr/>
            </a:pPr>
            <a:fld id="{82318B9D-E9A1-420E-A508-E539CFAF8592}" type="slidenum">
              <a:rPr lang="fi-FI"/>
              <a:pPr>
                <a:defRPr/>
              </a:pPr>
              <a:t>‹#›</a:t>
            </a:fld>
            <a:endParaRPr lang="fi-FI"/>
          </a:p>
        </p:txBody>
      </p:sp>
    </p:spTree>
    <p:extLst>
      <p:ext uri="{BB962C8B-B14F-4D97-AF65-F5344CB8AC3E}">
        <p14:creationId xmlns:p14="http://schemas.microsoft.com/office/powerpoint/2010/main" val="93954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C588B6D0-C848-4998-88EC-8BEFF0D263F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Päivämäärän paikkamerkki 3">
            <a:extLst>
              <a:ext uri="{FF2B5EF4-FFF2-40B4-BE49-F238E27FC236}">
                <a16:creationId xmlns:a16="http://schemas.microsoft.com/office/drawing/2014/main" id="{F4B3C23E-6667-4184-8840-3675D28FF2C9}"/>
              </a:ext>
            </a:extLst>
          </p:cNvPr>
          <p:cNvSpPr>
            <a:spLocks noGrp="1"/>
          </p:cNvSpPr>
          <p:nvPr>
            <p:ph type="dt" sz="half" idx="10"/>
          </p:nvPr>
        </p:nvSpPr>
        <p:spPr/>
        <p:txBody>
          <a:bodyPr/>
          <a:lstStyle>
            <a:lvl1pPr>
              <a:defRPr/>
            </a:lvl1pPr>
          </a:lstStyle>
          <a:p>
            <a:pPr>
              <a:defRPr/>
            </a:pPr>
            <a:fld id="{47D0AB8C-0E7B-4F89-AFA9-B0FE89500F00}" type="datetime1">
              <a:rPr lang="fi-FI" smtClean="0"/>
              <a:t>15.9.2022</a:t>
            </a:fld>
            <a:endParaRPr lang="fi-FI"/>
          </a:p>
        </p:txBody>
      </p:sp>
      <p:sp>
        <p:nvSpPr>
          <p:cNvPr id="3" name="Alatunnisteen paikkamerkki 4">
            <a:extLst>
              <a:ext uri="{FF2B5EF4-FFF2-40B4-BE49-F238E27FC236}">
                <a16:creationId xmlns:a16="http://schemas.microsoft.com/office/drawing/2014/main" id="{488046CA-5570-4D5E-BBA4-674FDD2434B5}"/>
              </a:ext>
            </a:extLst>
          </p:cNvPr>
          <p:cNvSpPr>
            <a:spLocks noGrp="1"/>
          </p:cNvSpPr>
          <p:nvPr>
            <p:ph type="ftr" sz="quarter" idx="11"/>
          </p:nvPr>
        </p:nvSpPr>
        <p:spPr/>
        <p:txBody>
          <a:bodyPr/>
          <a:lstStyle>
            <a:lvl1pPr>
              <a:defRPr/>
            </a:lvl1pPr>
          </a:lstStyle>
          <a:p>
            <a:pPr>
              <a:defRPr/>
            </a:pPr>
            <a:r>
              <a:rPr lang="fi-FI"/>
              <a:t>1. Metafysiikka ensimmäisenä filosofiana</a:t>
            </a:r>
          </a:p>
        </p:txBody>
      </p:sp>
      <p:sp>
        <p:nvSpPr>
          <p:cNvPr id="4" name="Dian numeron paikkamerkki 5">
            <a:extLst>
              <a:ext uri="{FF2B5EF4-FFF2-40B4-BE49-F238E27FC236}">
                <a16:creationId xmlns:a16="http://schemas.microsoft.com/office/drawing/2014/main" id="{96D59866-23FD-41E2-B8EC-9B511ED9F8C3}"/>
              </a:ext>
            </a:extLst>
          </p:cNvPr>
          <p:cNvSpPr>
            <a:spLocks noGrp="1"/>
          </p:cNvSpPr>
          <p:nvPr>
            <p:ph type="sldNum" sz="quarter" idx="12"/>
          </p:nvPr>
        </p:nvSpPr>
        <p:spPr/>
        <p:txBody>
          <a:bodyPr/>
          <a:lstStyle>
            <a:lvl1pPr>
              <a:defRPr/>
            </a:lvl1pPr>
          </a:lstStyle>
          <a:p>
            <a:pPr>
              <a:defRPr/>
            </a:pPr>
            <a:fld id="{411A44CC-96F3-4320-801D-EB5DB229DA64}" type="slidenum">
              <a:rPr lang="fi-FI"/>
              <a:pPr>
                <a:defRPr/>
              </a:pPr>
              <a:t>‹#›</a:t>
            </a:fld>
            <a:endParaRPr lang="fi-FI"/>
          </a:p>
        </p:txBody>
      </p:sp>
    </p:spTree>
    <p:extLst>
      <p:ext uri="{BB962C8B-B14F-4D97-AF65-F5344CB8AC3E}">
        <p14:creationId xmlns:p14="http://schemas.microsoft.com/office/powerpoint/2010/main" val="1840247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a:lum/>
          </a:blip>
          <a:srcRect/>
          <a:stretch>
            <a:fillRect/>
          </a:stretch>
        </a:blipFill>
        <a:effectLst/>
      </p:bgPr>
    </p:bg>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99FC29AA-89AC-434C-B67F-C2EC5D21F3CC}"/>
              </a:ext>
            </a:extLst>
          </p:cNvPr>
          <p:cNvPicPr>
            <a:picLocks noGrp="1" noRot="1" noChangeAspect="1" noMove="1" noResize="1" noEditPoints="1" noAdjustHandles="1" noChangeArrowheads="1" noChangeShapeType="1" noCrop="1"/>
          </p:cNvPicPr>
          <p:nvPr userDrawn="1"/>
        </p:nvPicPr>
        <p:blipFill>
          <a:blip r:embed="rId8">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4" name="Päivämäärän paikkamerkki 3">
            <a:extLst>
              <a:ext uri="{FF2B5EF4-FFF2-40B4-BE49-F238E27FC236}">
                <a16:creationId xmlns:a16="http://schemas.microsoft.com/office/drawing/2014/main" id="{C31D57F6-CAAD-41DC-BC20-4CD2ABA676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F56F97CD-3B2C-403C-BED4-A677E44F143E}" type="datetime1">
              <a:rPr lang="fi-FI" smtClean="0"/>
              <a:t>15.9.2022</a:t>
            </a:fld>
            <a:endParaRPr lang="fi-FI"/>
          </a:p>
        </p:txBody>
      </p:sp>
      <p:sp>
        <p:nvSpPr>
          <p:cNvPr id="5" name="Alatunnisteen paikkamerkki 4">
            <a:extLst>
              <a:ext uri="{FF2B5EF4-FFF2-40B4-BE49-F238E27FC236}">
                <a16:creationId xmlns:a16="http://schemas.microsoft.com/office/drawing/2014/main" id="{C4FD9B32-E1DD-402A-9940-16925565B3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fi-FI"/>
              <a:t>1. Metafysiikka ensimmäisenä filosofiana</a:t>
            </a:r>
            <a:endParaRPr lang="fi-FI" dirty="0"/>
          </a:p>
        </p:txBody>
      </p:sp>
      <p:sp>
        <p:nvSpPr>
          <p:cNvPr id="6" name="Dian numeron paikkamerkki 5">
            <a:extLst>
              <a:ext uri="{FF2B5EF4-FFF2-40B4-BE49-F238E27FC236}">
                <a16:creationId xmlns:a16="http://schemas.microsoft.com/office/drawing/2014/main" id="{2D74DED2-AF73-4178-B310-59C4B70BB2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6C5D05AB-3EA4-4E98-908F-7F30D17DE006}" type="slidenum">
              <a:rPr lang="fi-FI"/>
              <a:pPr>
                <a:defRPr/>
              </a:pPr>
              <a:t>‹#›</a:t>
            </a:fld>
            <a:endParaRPr lang="fi-FI"/>
          </a:p>
        </p:txBody>
      </p:sp>
      <p:sp>
        <p:nvSpPr>
          <p:cNvPr id="2" name="Otsikko 1">
            <a:extLst>
              <a:ext uri="{FF2B5EF4-FFF2-40B4-BE49-F238E27FC236}">
                <a16:creationId xmlns:a16="http://schemas.microsoft.com/office/drawing/2014/main" id="{0A3DE936-7E46-CB29-301C-C180E6AA98C4}"/>
              </a:ext>
            </a:extLst>
          </p:cNvPr>
          <p:cNvSpPr txBox="1">
            <a:spLocks/>
          </p:cNvSpPr>
          <p:nvPr userDrawn="1"/>
        </p:nvSpPr>
        <p:spPr>
          <a:xfrm>
            <a:off x="838200" y="996950"/>
            <a:ext cx="8828088" cy="733425"/>
          </a:xfrm>
          <a:prstGeom prst="rect">
            <a:avLst/>
          </a:prstGeom>
        </p:spPr>
        <p:txBody>
          <a:bodyPr rtlCol="0">
            <a:noAutofit/>
          </a:bodyPr>
          <a:lst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fi-FI"/>
              <a:t>Dian otsikko, pistekoko 42</a:t>
            </a:r>
            <a:endParaRPr lang="fi-FI" dirty="0"/>
          </a:p>
        </p:txBody>
      </p:sp>
      <p:sp>
        <p:nvSpPr>
          <p:cNvPr id="3" name="Otsikko 1">
            <a:extLst>
              <a:ext uri="{FF2B5EF4-FFF2-40B4-BE49-F238E27FC236}">
                <a16:creationId xmlns:a16="http://schemas.microsoft.com/office/drawing/2014/main" id="{18042A02-5E8A-4D1E-51A4-89FD933D8598}"/>
              </a:ext>
            </a:extLst>
          </p:cNvPr>
          <p:cNvSpPr txBox="1">
            <a:spLocks/>
          </p:cNvSpPr>
          <p:nvPr userDrawn="1"/>
        </p:nvSpPr>
        <p:spPr>
          <a:xfrm>
            <a:off x="838200" y="996950"/>
            <a:ext cx="8828088" cy="733425"/>
          </a:xfrm>
          <a:prstGeom prst="rect">
            <a:avLst/>
          </a:prstGeom>
        </p:spPr>
        <p:txBody>
          <a:bodyPr rtlCol="0">
            <a:noAutofit/>
          </a:bodyPr>
          <a:lst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fi-FI" dirty="0"/>
              <a:t>Dian otsikko, pistekoko 42</a:t>
            </a:r>
          </a:p>
        </p:txBody>
      </p:sp>
      <p:sp>
        <p:nvSpPr>
          <p:cNvPr id="8" name="Sisällön paikkamerkki 2">
            <a:extLst>
              <a:ext uri="{FF2B5EF4-FFF2-40B4-BE49-F238E27FC236}">
                <a16:creationId xmlns:a16="http://schemas.microsoft.com/office/drawing/2014/main" id="{9C0611F3-19E6-67EE-D520-293A62C1160E}"/>
              </a:ext>
            </a:extLst>
          </p:cNvPr>
          <p:cNvSpPr txBox="1">
            <a:spLocks noChangeArrowheads="1"/>
          </p:cNvSpPr>
          <p:nvPr userDrawn="1"/>
        </p:nvSpPr>
        <p:spPr>
          <a:xfrm>
            <a:off x="838200" y="2068497"/>
            <a:ext cx="10515600" cy="4108466"/>
          </a:xfrm>
          <a:prstGeom prst="rect">
            <a:avLst/>
          </a:prstGeom>
        </p:spPr>
        <p:txBody>
          <a:bodyPr/>
          <a:lstStyle>
            <a:lvl1pPr marL="228600" indent="-228600" algn="l" rtl="0" fontAlgn="base">
              <a:lnSpc>
                <a:spcPct val="90000"/>
              </a:lnSpc>
              <a:spcBef>
                <a:spcPts val="1000"/>
              </a:spcBef>
              <a:spcAft>
                <a:spcPct val="0"/>
              </a:spcAft>
              <a:buFont typeface="Arial" panose="020B0604020202020204" pitchFamily="34" charset="0"/>
              <a:buChar char="•"/>
              <a:defRPr sz="26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1" hangingPunct="1"/>
            <a:r>
              <a:rPr lang="fi-FI" altLang="fi-FI" dirty="0"/>
              <a:t>Tähän tekstiä </a:t>
            </a:r>
            <a:r>
              <a:rPr lang="fi-FI" altLang="fi-FI" dirty="0" err="1"/>
              <a:t>Calibri</a:t>
            </a:r>
            <a:r>
              <a:rPr lang="fi-FI" altLang="fi-FI" dirty="0"/>
              <a:t>-fontilla ja koolla 26.</a:t>
            </a:r>
          </a:p>
          <a:p>
            <a:pPr eaLnBrk="1" hangingPunct="1"/>
            <a:r>
              <a:rPr lang="fi-FI" altLang="fi-FI" dirty="0"/>
              <a:t>Fontin väri on musta.</a:t>
            </a:r>
          </a:p>
          <a:p>
            <a:pPr eaLnBrk="1" hangingPunct="1"/>
            <a:r>
              <a:rPr lang="fi-FI" altLang="fi-FI" dirty="0"/>
              <a:t>Mielellään kirjoitetaan lyhyillä, kokonaisilla lauseilla.</a:t>
            </a:r>
          </a:p>
          <a:p>
            <a:pPr eaLnBrk="1" hangingPunct="1"/>
            <a:r>
              <a:rPr lang="fi-FI" altLang="fi-FI" dirty="0"/>
              <a:t>Ensin käytetään palluroita</a:t>
            </a:r>
          </a:p>
          <a:p>
            <a:pPr lvl="1" eaLnBrk="1" hangingPunct="1"/>
            <a:r>
              <a:rPr lang="fi-FI" altLang="fi-FI" dirty="0"/>
              <a:t>mutta sisennetyt kohdat merkitään ranskalaisin viivoin.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hf hdr="0" dt="0"/>
  <p:txStyles>
    <p:title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6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D694EB-E207-48D4-A508-CBBE8382F9FE}"/>
              </a:ext>
            </a:extLst>
          </p:cNvPr>
          <p:cNvSpPr>
            <a:spLocks noGrp="1"/>
          </p:cNvSpPr>
          <p:nvPr>
            <p:ph type="ctrTitle"/>
          </p:nvPr>
        </p:nvSpPr>
        <p:spPr/>
        <p:txBody>
          <a:bodyPr rtlCol="0">
            <a:normAutofit/>
          </a:bodyPr>
          <a:lstStyle/>
          <a:p>
            <a:pPr fontAlgn="auto">
              <a:spcAft>
                <a:spcPts val="0"/>
              </a:spcAft>
              <a:defRPr/>
            </a:pPr>
            <a:r>
              <a:rPr lang="fi-FI" sz="4800" dirty="0">
                <a:latin typeface="+mn-lt"/>
              </a:rPr>
              <a:t>1. Metafysiikka ensimmäisenä filosofiana</a:t>
            </a:r>
          </a:p>
        </p:txBody>
      </p:sp>
      <p:sp>
        <p:nvSpPr>
          <p:cNvPr id="2051" name="Alaotsikko 2">
            <a:extLst>
              <a:ext uri="{FF2B5EF4-FFF2-40B4-BE49-F238E27FC236}">
                <a16:creationId xmlns:a16="http://schemas.microsoft.com/office/drawing/2014/main" id="{527B8528-272B-4F1B-9BC7-4390F3F102F6}"/>
              </a:ext>
            </a:extLst>
          </p:cNvPr>
          <p:cNvSpPr>
            <a:spLocks noGrp="1" noChangeArrowheads="1"/>
          </p:cNvSpPr>
          <p:nvPr>
            <p:ph type="subTitle" idx="1"/>
          </p:nvPr>
        </p:nvSpPr>
        <p:spPr/>
        <p:txBody>
          <a:bodyPr/>
          <a:lstStyle/>
          <a:p>
            <a:r>
              <a:rPr lang="fi-FI" altLang="fi-FI"/>
              <a:t>Tehtävien vastaukset</a:t>
            </a:r>
            <a:endParaRPr lang="fi-FI" altLang="fi-FI"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Taito (s. 14)</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 Metafysiikka ensimmäisenä filosofiana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2</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Millaisia taustaoletuksia löytyy terveelliseen ravintoon liittyvästä keskustelusta?</a:t>
            </a:r>
          </a:p>
          <a:p>
            <a:pPr marL="0" indent="0">
              <a:buNone/>
            </a:pPr>
            <a:endParaRPr lang="fi-FI" sz="500" dirty="0"/>
          </a:p>
          <a:p>
            <a:pPr marL="0" indent="0">
              <a:buNone/>
            </a:pPr>
            <a:r>
              <a:rPr lang="fi-FI" dirty="0"/>
              <a:t>Esimerkiksi:</a:t>
            </a:r>
          </a:p>
          <a:p>
            <a:r>
              <a:rPr lang="fi-FI" dirty="0"/>
              <a:t>Terveys on tärkeä arvo. </a:t>
            </a:r>
          </a:p>
          <a:p>
            <a:r>
              <a:rPr lang="fi-FI" dirty="0"/>
              <a:t>Terveellinen ravinto on tärkeää painonhallinnassa. </a:t>
            </a:r>
          </a:p>
          <a:p>
            <a:r>
              <a:rPr lang="fi-FI" dirty="0"/>
              <a:t>Terveellistä on rasvaton/sokeriton/gluteeniton/vegaaninen jne. ruoka. </a:t>
            </a:r>
          </a:p>
          <a:p>
            <a:pPr marL="0" indent="0">
              <a:buNone/>
            </a:pPr>
            <a:endParaRPr lang="fi-FI" dirty="0"/>
          </a:p>
        </p:txBody>
      </p:sp>
    </p:spTree>
    <p:extLst>
      <p:ext uri="{BB962C8B-B14F-4D97-AF65-F5344CB8AC3E}">
        <p14:creationId xmlns:p14="http://schemas.microsoft.com/office/powerpoint/2010/main" val="447444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19)</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 Metafysiikka ensimmäisenä filosofiana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3</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514350" indent="-514350">
              <a:buAutoNum type="arabicPeriod"/>
            </a:pPr>
            <a:r>
              <a:rPr lang="fi-FI" b="1" dirty="0"/>
              <a:t>Mitä metafysiikka tutkii?</a:t>
            </a:r>
          </a:p>
          <a:p>
            <a:pPr marL="514350" indent="-514350">
              <a:buAutoNum type="arabicPeriod"/>
            </a:pPr>
            <a:endParaRPr lang="fi-FI" sz="500" b="1" dirty="0"/>
          </a:p>
          <a:p>
            <a:pPr marL="0" indent="0">
              <a:buNone/>
            </a:pPr>
            <a:r>
              <a:rPr lang="fi-FI" dirty="0"/>
              <a:t>Metafysiikka tutkii todellisuuden perusluonnetta yleisimmällä mahdollisella tasolla.</a:t>
            </a:r>
          </a:p>
          <a:p>
            <a:pPr marL="0" indent="0">
              <a:buNone/>
            </a:pPr>
            <a:endParaRPr lang="fi-FI" dirty="0"/>
          </a:p>
        </p:txBody>
      </p:sp>
    </p:spTree>
    <p:extLst>
      <p:ext uri="{BB962C8B-B14F-4D97-AF65-F5344CB8AC3E}">
        <p14:creationId xmlns:p14="http://schemas.microsoft.com/office/powerpoint/2010/main" val="617496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19)</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 Metafysiikka ensimmäisenä filosofiana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4</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2.</a:t>
            </a:r>
          </a:p>
          <a:p>
            <a:pPr marL="0" indent="0">
              <a:buNone/>
            </a:pPr>
            <a:r>
              <a:rPr lang="fi-FI" b="1" dirty="0"/>
              <a:t>a) Mihin kysymykseen materialismi ja idealismi ovat vastauksia?</a:t>
            </a:r>
          </a:p>
          <a:p>
            <a:pPr marL="0" indent="0">
              <a:buNone/>
            </a:pPr>
            <a:r>
              <a:rPr lang="fi-FI" dirty="0"/>
              <a:t>Onko kaikki, mikä on olemassa, pelkkää luontokappaleiden liikettä?</a:t>
            </a:r>
          </a:p>
          <a:p>
            <a:pPr marL="0" indent="0">
              <a:buNone/>
            </a:pPr>
            <a:endParaRPr lang="fi-FI" sz="500" b="1" dirty="0"/>
          </a:p>
          <a:p>
            <a:pPr marL="0" indent="0">
              <a:buNone/>
            </a:pPr>
            <a:r>
              <a:rPr lang="fi-FI" b="1" dirty="0"/>
              <a:t>b) Miten niiden vastaukset eroavat toisistaan?</a:t>
            </a:r>
          </a:p>
          <a:p>
            <a:pPr marL="0" indent="0">
              <a:buNone/>
            </a:pPr>
            <a:r>
              <a:rPr lang="fi-FI" dirty="0"/>
              <a:t>Materialismin vastaus on myöntävä ja idealismin kieltävä.</a:t>
            </a:r>
          </a:p>
          <a:p>
            <a:pPr marL="0" indent="0">
              <a:buNone/>
            </a:pPr>
            <a:endParaRPr lang="fi-FI" dirty="0"/>
          </a:p>
        </p:txBody>
      </p:sp>
    </p:spTree>
    <p:extLst>
      <p:ext uri="{BB962C8B-B14F-4D97-AF65-F5344CB8AC3E}">
        <p14:creationId xmlns:p14="http://schemas.microsoft.com/office/powerpoint/2010/main" val="1414031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19)</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 Metafysiikka ensimmäisenä filosofiana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5</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3. Mitä taustaoletuksia liittyy keskusteluun siitä, miten sosiaalinen media muuttaa tapaamme koskea todellisuutta? </a:t>
            </a:r>
          </a:p>
          <a:p>
            <a:pPr marL="0" indent="0">
              <a:buNone/>
            </a:pPr>
            <a:endParaRPr lang="fi-FI" sz="500" b="1" dirty="0"/>
          </a:p>
          <a:p>
            <a:pPr marL="0" indent="0">
              <a:buNone/>
            </a:pPr>
            <a:r>
              <a:rPr lang="fi-FI" dirty="0"/>
              <a:t>Esimerkiksi:</a:t>
            </a:r>
          </a:p>
          <a:p>
            <a:r>
              <a:rPr lang="fi-FI" dirty="0"/>
              <a:t>Sosiaalisen median vaikutukset ovat kielteisiä. </a:t>
            </a:r>
          </a:p>
          <a:p>
            <a:r>
              <a:rPr lang="fi-FI" dirty="0"/>
              <a:t>Sosiaalisella medialla tarkoitetaan tiettyjä sovelluksia. </a:t>
            </a:r>
          </a:p>
          <a:p>
            <a:r>
              <a:rPr lang="fi-FI" dirty="0"/>
              <a:t>Sosiaalinen media pilaa erityisesti nuorison.</a:t>
            </a:r>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3270720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19)</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 Metafysiikka ensimmäisenä filosofiana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6</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4. Materiana punainen on valoa jonka aallonpituus on 630–740 nanometriä. Onko punaisen havaitseminen mielessä vain aivokemiaa eli aineellista? Voiko punaisen kokemisen aggressiivisena tai siihen liitetyt merkitykset kuten rakkaus, kuolema tai vallankumouksellisuus selittää aineellisesti?</a:t>
            </a:r>
          </a:p>
          <a:p>
            <a:pPr marL="0" indent="0">
              <a:buNone/>
            </a:pPr>
            <a:r>
              <a:rPr lang="fi-FI" sz="500" b="1" dirty="0"/>
              <a:t>	</a:t>
            </a:r>
          </a:p>
          <a:p>
            <a:pPr marL="0" indent="0">
              <a:buNone/>
            </a:pPr>
            <a:r>
              <a:rPr lang="fi-FI" dirty="0"/>
              <a:t>Mielenfilosofiassa tietoisia kokemuksia ja aistinsisältöjä (esim. punaisuus) kutsutaan </a:t>
            </a:r>
            <a:r>
              <a:rPr lang="fi-FI" dirty="0" err="1"/>
              <a:t>kvalioiksi</a:t>
            </a:r>
            <a:r>
              <a:rPr lang="fi-FI" dirty="0"/>
              <a:t>. Niitä on vaikeaa selittää puhtaasti materialistisesti. </a:t>
            </a:r>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586312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19)</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dirty="0"/>
              <a:t>1. Metafysiikka ensimmäisenä filosofiana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7</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4513976" cy="4108466"/>
          </a:xfrm>
        </p:spPr>
        <p:txBody>
          <a:bodyPr/>
          <a:lstStyle/>
          <a:p>
            <a:pPr marL="0" indent="0">
              <a:buNone/>
            </a:pPr>
            <a:r>
              <a:rPr lang="fi-FI" b="1" dirty="0"/>
              <a:t>5.</a:t>
            </a:r>
          </a:p>
          <a:p>
            <a:pPr marL="514350" indent="-514350">
              <a:buAutoNum type="alphaLcParenR"/>
            </a:pPr>
            <a:r>
              <a:rPr lang="fi-FI" b="1" dirty="0"/>
              <a:t>Mitkä ovat Popperin kolme maailmaa?</a:t>
            </a:r>
          </a:p>
          <a:p>
            <a:pPr marL="514350" indent="-514350">
              <a:buAutoNum type="alphaLcParenR"/>
            </a:pPr>
            <a:endParaRPr lang="fi-FI" sz="500" b="1" dirty="0"/>
          </a:p>
          <a:p>
            <a:pPr marL="0" indent="0">
              <a:buNone/>
            </a:pPr>
            <a:r>
              <a:rPr lang="fi-FI" dirty="0"/>
              <a:t>Aineen, mielen sekä käsitteiden ja kulttuurin maailma.</a:t>
            </a:r>
          </a:p>
          <a:p>
            <a:pPr marL="0" indent="0">
              <a:buNone/>
            </a:pPr>
            <a:endParaRPr lang="fi-FI" b="1" dirty="0"/>
          </a:p>
        </p:txBody>
      </p:sp>
      <p:pic>
        <p:nvPicPr>
          <p:cNvPr id="6" name="Kuva 5">
            <a:extLst>
              <a:ext uri="{FF2B5EF4-FFF2-40B4-BE49-F238E27FC236}">
                <a16:creationId xmlns:a16="http://schemas.microsoft.com/office/drawing/2014/main" id="{0FC90370-ECB8-EF26-0FD7-8B507BE49B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3966" y="1891810"/>
            <a:ext cx="6790203" cy="3845123"/>
          </a:xfrm>
          <a:prstGeom prst="rect">
            <a:avLst/>
          </a:prstGeom>
        </p:spPr>
      </p:pic>
    </p:spTree>
    <p:extLst>
      <p:ext uri="{BB962C8B-B14F-4D97-AF65-F5344CB8AC3E}">
        <p14:creationId xmlns:p14="http://schemas.microsoft.com/office/powerpoint/2010/main" val="3663385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19)</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 Metafysiikka ensimmäisenä filosofiana</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8</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b) Missä mielessä Maamme-laulu on olemassa kunkin Popperin maailman asukkaana?</a:t>
            </a:r>
          </a:p>
          <a:p>
            <a:pPr marL="0" indent="0">
              <a:buNone/>
            </a:pPr>
            <a:endParaRPr lang="fi-FI" sz="500" b="1" dirty="0"/>
          </a:p>
          <a:p>
            <a:r>
              <a:rPr lang="fi-FI" b="1" dirty="0"/>
              <a:t>Aineen maailma</a:t>
            </a:r>
            <a:r>
              <a:rPr lang="fi-FI" dirty="0"/>
              <a:t>: sanat tai nuotit paperilla</a:t>
            </a:r>
          </a:p>
          <a:p>
            <a:r>
              <a:rPr lang="fi-FI" b="1" dirty="0"/>
              <a:t>Mielen maailma</a:t>
            </a:r>
            <a:r>
              <a:rPr lang="fi-FI" dirty="0"/>
              <a:t>: mielikuva Maamme-laulusta</a:t>
            </a:r>
          </a:p>
          <a:p>
            <a:r>
              <a:rPr lang="fi-FI" b="1" dirty="0"/>
              <a:t>Käsitteiden ja kulttuurin maailma</a:t>
            </a:r>
            <a:r>
              <a:rPr lang="fi-FI" dirty="0"/>
              <a:t>: ihmisten jakama ajatus Maamme-laulusta</a:t>
            </a:r>
          </a:p>
        </p:txBody>
      </p:sp>
    </p:spTree>
    <p:extLst>
      <p:ext uri="{BB962C8B-B14F-4D97-AF65-F5344CB8AC3E}">
        <p14:creationId xmlns:p14="http://schemas.microsoft.com/office/powerpoint/2010/main" val="919621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tka1_PP-pohja_MALLI" id="{8F1E3A65-519D-4D56-9B2D-8A96BBE82079}" vid="{3F5A9EBC-5A67-43E3-97DC-807358C85FF2}"/>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0779864A8E53F6459A7BFA8B82C39053" ma:contentTypeVersion="11" ma:contentTypeDescription="Luo uusi asiakirja." ma:contentTypeScope="" ma:versionID="ae284c7e5eef1f2e29b82cd30f72fc24">
  <xsd:schema xmlns:xsd="http://www.w3.org/2001/XMLSchema" xmlns:xs="http://www.w3.org/2001/XMLSchema" xmlns:p="http://schemas.microsoft.com/office/2006/metadata/properties" xmlns:ns2="f4750cce-e850-4c6e-b990-1a1612c71b49" xmlns:ns3="f0974581-4bbf-443e-902f-14073e9fb4f6" targetNamespace="http://schemas.microsoft.com/office/2006/metadata/properties" ma:root="true" ma:fieldsID="a755875a2f3ca324a7c49bc594a1c5db" ns2:_="" ns3:_="">
    <xsd:import namespace="f4750cce-e850-4c6e-b990-1a1612c71b49"/>
    <xsd:import namespace="f0974581-4bbf-443e-902f-14073e9fb4f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750cce-e850-4c6e-b990-1a1612c71b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Kuvien tunnisteet" ma:readOnly="false" ma:fieldId="{5cf76f15-5ced-4ddc-b409-7134ff3c332f}" ma:taxonomyMulti="true" ma:sspId="4d49524a-21d1-44ef-b988-918b9b433750"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0974581-4bbf-443e-902f-14073e9fb4f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8741ba6-63af-4df1-8658-072236ec27dc}" ma:internalName="TaxCatchAll" ma:showField="CatchAllData" ma:web="84800065-3590-4970-a684-5ccec33c54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0974581-4bbf-443e-902f-14073e9fb4f6" xsi:nil="true"/>
    <lcf76f155ced4ddcb4097134ff3c332f xmlns="f4750cce-e850-4c6e-b990-1a1612c71b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D4149BD-6DFD-4912-BA08-13EBB0211A73}"/>
</file>

<file path=customXml/itemProps2.xml><?xml version="1.0" encoding="utf-8"?>
<ds:datastoreItem xmlns:ds="http://schemas.openxmlformats.org/officeDocument/2006/customXml" ds:itemID="{F2B0E6CE-FEB1-45FC-8277-9D40D6C87AC6}"/>
</file>

<file path=customXml/itemProps3.xml><?xml version="1.0" encoding="utf-8"?>
<ds:datastoreItem xmlns:ds="http://schemas.openxmlformats.org/officeDocument/2006/customXml" ds:itemID="{5F025B35-C010-4FF3-9443-183FBB65BB65}"/>
</file>

<file path=docProps/app.xml><?xml version="1.0" encoding="utf-8"?>
<Properties xmlns="http://schemas.openxmlformats.org/officeDocument/2006/extended-properties" xmlns:vt="http://schemas.openxmlformats.org/officeDocument/2006/docPropsVTypes">
  <Template/>
  <TotalTime>103</TotalTime>
  <Words>321</Words>
  <Application>Microsoft Office PowerPoint</Application>
  <PresentationFormat>Laajakuva</PresentationFormat>
  <Paragraphs>59</Paragraphs>
  <Slides>8</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8</vt:i4>
      </vt:variant>
    </vt:vector>
  </HeadingPairs>
  <TitlesOfParts>
    <vt:vector size="12" baseType="lpstr">
      <vt:lpstr>Arial</vt:lpstr>
      <vt:lpstr>Calibri</vt:lpstr>
      <vt:lpstr>Calibri Light</vt:lpstr>
      <vt:lpstr>Office-teema</vt:lpstr>
      <vt:lpstr>1. Metafysiikka ensimmäisenä filosofiana</vt:lpstr>
      <vt:lpstr>Taito (s. 14)</vt:lpstr>
      <vt:lpstr>Harjoittele (s. 19)</vt:lpstr>
      <vt:lpstr>Harjoittele (s. 19)</vt:lpstr>
      <vt:lpstr>Harjoittele (s. 19)</vt:lpstr>
      <vt:lpstr>Harjoittele (s. 19)</vt:lpstr>
      <vt:lpstr>Harjoittele (s. 19)</vt:lpstr>
      <vt:lpstr>Harjoittele (s. 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Luvun nimi, koko 48</dc:title>
  <cp:lastModifiedBy>Riikka Kujanen</cp:lastModifiedBy>
  <cp:revision>13</cp:revision>
  <dcterms:created xsi:type="dcterms:W3CDTF">2021-06-01T16:07:13Z</dcterms:created>
  <dcterms:modified xsi:type="dcterms:W3CDTF">2022-09-15T12:30:25Z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0x0101000779864A8E53F6459A7BFA8B82C39053</vt:lpwstr>
  </property>
</Properties>
</file>