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6" r:id="rId5"/>
    <p:sldId id="268" r:id="rId6"/>
    <p:sldId id="269" r:id="rId7"/>
    <p:sldId id="270" r:id="rId8"/>
    <p:sldId id="271" r:id="rId9"/>
    <p:sldId id="272" r:id="rId10"/>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Nimetön osa" id="{AA92D654-0585-49C9-A77A-3EEF561CE02A}">
          <p14:sldIdLst>
            <p14:sldId id="256"/>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BE7"/>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4660"/>
  </p:normalViewPr>
  <p:slideViewPr>
    <p:cSldViewPr snapToGrid="0">
      <p:cViewPr varScale="1">
        <p:scale>
          <a:sx n="62" d="100"/>
          <a:sy n="62" d="100"/>
        </p:scale>
        <p:origin x="7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3.11.2025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72442E8-6BA3-45E8-9059-B343C0AB8C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3433" cy="6857999"/>
          </a:xfrm>
          <a:prstGeom prst="rect">
            <a:avLst/>
          </a:prstGeom>
        </p:spPr>
      </p:pic>
      <p:sp>
        <p:nvSpPr>
          <p:cNvPr id="2" name="Otsikko 1"/>
          <p:cNvSpPr>
            <a:spLocks noGrp="1"/>
          </p:cNvSpPr>
          <p:nvPr>
            <p:ph type="ctrTitle"/>
          </p:nvPr>
        </p:nvSpPr>
        <p:spPr>
          <a:xfrm>
            <a:off x="1524000" y="1122363"/>
            <a:ext cx="9144000" cy="2387600"/>
          </a:xfrm>
          <a:prstGeom prst="rect">
            <a:avLst/>
          </a:prstGeom>
        </p:spPr>
        <p:txBody>
          <a:bodyPr anchor="b"/>
          <a:lstStyle>
            <a:lvl1pPr algn="ctr">
              <a:defRPr sz="48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524000" y="3602038"/>
            <a:ext cx="9144000" cy="1655762"/>
          </a:xfrm>
          <a:prstGeom prst="rect">
            <a:avLst/>
          </a:prstGeom>
        </p:spPr>
        <p:txBody>
          <a:bodyPr/>
          <a:lstStyle>
            <a:lvl1pPr marL="0" indent="0" algn="ctr">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solidFill>
                  <a:schemeClr val="bg1"/>
                </a:solidFill>
              </a:defRPr>
            </a:lvl1pPr>
          </a:lstStyle>
          <a:p>
            <a:pPr>
              <a:defRPr/>
            </a:pPr>
            <a:fld id="{D3D95CA0-8233-4757-AEB1-A26DBB764C2C}" type="datetime1">
              <a:rPr lang="fi-FI" smtClean="0"/>
              <a:t>3.11.2025</a:t>
            </a:fld>
            <a:endParaRPr lang="fi-FI" dirty="0"/>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solidFill>
                  <a:schemeClr val="bg1">
                    <a:lumMod val="50000"/>
                  </a:schemeClr>
                </a:solidFill>
              </a:defRPr>
            </a:lvl1pPr>
          </a:lstStyle>
          <a:p>
            <a:pPr>
              <a:defRPr/>
            </a:pPr>
            <a:r>
              <a:rPr lang="fi-FI"/>
              <a:t>6. Totuusteoriat</a:t>
            </a:r>
            <a:endParaRPr lang="fi-FI" dirty="0"/>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solidFill>
                  <a:schemeClr val="bg1">
                    <a:lumMod val="50000"/>
                  </a:schemeClr>
                </a:solidFill>
              </a:defRPr>
            </a:lvl1pPr>
          </a:lstStyle>
          <a:p>
            <a:pPr>
              <a:defRPr/>
            </a:pPr>
            <a:fld id="{0AD52959-2333-471C-8BD5-D73F1AEEC588}" type="slidenum">
              <a:rPr lang="fi-FI" smtClean="0"/>
              <a:pPr>
                <a:defRPr/>
              </a:pPr>
              <a:t>‹#›</a:t>
            </a:fld>
            <a:endParaRPr lang="fi-FI" dirty="0"/>
          </a:p>
        </p:txBody>
      </p:sp>
    </p:spTree>
    <p:extLst>
      <p:ext uri="{BB962C8B-B14F-4D97-AF65-F5344CB8AC3E}">
        <p14:creationId xmlns:p14="http://schemas.microsoft.com/office/powerpoint/2010/main" val="19150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437A0B08-29E1-45BC-87E2-CB1FEED62F2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03"/>
            <a:ext cx="12192715" cy="6857596"/>
          </a:xfrm>
          <a:prstGeom prst="rect">
            <a:avLst/>
          </a:prstGeom>
        </p:spPr>
      </p:pic>
      <p:sp>
        <p:nvSpPr>
          <p:cNvPr id="2" name="Otsikko 1"/>
          <p:cNvSpPr>
            <a:spLocks noGrp="1"/>
          </p:cNvSpPr>
          <p:nvPr>
            <p:ph type="title"/>
          </p:nvPr>
        </p:nvSpPr>
        <p:spPr>
          <a:xfrm>
            <a:off x="838200" y="983457"/>
            <a:ext cx="10515600" cy="728966"/>
          </a:xfrm>
          <a:prstGeom prst="rect">
            <a:avLst/>
          </a:prstGeom>
        </p:spPr>
        <p:txBody>
          <a:bodyPr/>
          <a:lstStyle>
            <a:lvl1pPr>
              <a:defRPr sz="4200">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EA74A6E9-A99E-4381-A20B-C3A357ADA197}" type="datetime1">
              <a:rPr lang="fi-FI" smtClean="0"/>
              <a:t>3.11.2025</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6. Totuusteoriat</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
        <p:nvSpPr>
          <p:cNvPr id="9" name="Sisällön paikkamerkki 2">
            <a:extLst>
              <a:ext uri="{FF2B5EF4-FFF2-40B4-BE49-F238E27FC236}">
                <a16:creationId xmlns:a16="http://schemas.microsoft.com/office/drawing/2014/main" id="{FD8D1887-AE06-A48F-9985-3F766D369328}"/>
              </a:ext>
            </a:extLst>
          </p:cNvPr>
          <p:cNvSpPr>
            <a:spLocks noGrp="1" noChangeArrowheads="1"/>
          </p:cNvSpPr>
          <p:nvPr>
            <p:ph idx="1"/>
          </p:nvPr>
        </p:nvSpPr>
        <p:spPr>
          <a:xfrm>
            <a:off x="838200" y="2068497"/>
            <a:ext cx="10515600" cy="4108466"/>
          </a:xfrm>
          <a:prstGeom prst="rect">
            <a:avLst/>
          </a:prstGeom>
        </p:spPr>
        <p:txBody>
          <a:bodyPr/>
          <a:lstStyle/>
          <a:p>
            <a:r>
              <a:rPr lang="fi-FI" altLang="fi-FI" sz="2600" dirty="0"/>
              <a:t>Tähän tekstiä </a:t>
            </a:r>
            <a:r>
              <a:rPr lang="fi-FI" altLang="fi-FI" sz="2600" dirty="0" err="1"/>
              <a:t>Calibri</a:t>
            </a:r>
            <a:r>
              <a:rPr lang="fi-FI" altLang="fi-FI" sz="2600" dirty="0"/>
              <a:t>-fontilla ja koolla 26.</a:t>
            </a:r>
          </a:p>
          <a:p>
            <a:r>
              <a:rPr lang="fi-FI" altLang="fi-FI" sz="2600" dirty="0"/>
              <a:t>Fontin väri on musta.</a:t>
            </a:r>
          </a:p>
          <a:p>
            <a:r>
              <a:rPr lang="fi-FI" altLang="fi-FI" sz="2600" dirty="0"/>
              <a:t>Mielellään kirjoitetaan lyhyillä, kokonaisilla lauseilla.</a:t>
            </a:r>
          </a:p>
          <a:p>
            <a:r>
              <a:rPr lang="fi-FI" altLang="fi-FI" sz="2600" dirty="0"/>
              <a:t>Ensin käytetään palluroita</a:t>
            </a:r>
          </a:p>
          <a:p>
            <a:pPr lvl="1">
              <a:buFont typeface="Calibri" panose="020F0502020204030204" pitchFamily="34" charset="0"/>
              <a:buChar char="̶"/>
            </a:pPr>
            <a:r>
              <a:rPr lang="fi-FI" altLang="fi-FI" sz="2600" dirty="0"/>
              <a:t>mutta sisennetyt kohdat merkitään ranskalaisin viivoin.</a:t>
            </a:r>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9321570-79E3-4D8C-B2F3-9FE7F4A2AEA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03"/>
            <a:ext cx="12192715" cy="6857596"/>
          </a:xfrm>
          <a:prstGeom prst="rect">
            <a:avLst/>
          </a:prstGeom>
        </p:spPr>
      </p:pic>
      <p:sp>
        <p:nvSpPr>
          <p:cNvPr id="2" name="Otsikko 1"/>
          <p:cNvSpPr>
            <a:spLocks noGrp="1"/>
          </p:cNvSpPr>
          <p:nvPr>
            <p:ph type="title"/>
          </p:nvPr>
        </p:nvSpPr>
        <p:spPr>
          <a:xfrm>
            <a:off x="838200" y="983457"/>
            <a:ext cx="10515600" cy="704028"/>
          </a:xfrm>
          <a:prstGeom prst="rect">
            <a:avLst/>
          </a:prstGeom>
        </p:spPr>
        <p:txBody>
          <a:bodyPr/>
          <a:lstStyle/>
          <a:p>
            <a:r>
              <a:rPr lang="fi-FI"/>
              <a:t>Muokkaa ots. perustyyl. napsautt.</a:t>
            </a:r>
          </a:p>
        </p:txBody>
      </p:sp>
      <p:sp>
        <p:nvSpPr>
          <p:cNvPr id="3" name="Sisällön paikkamerkki 2"/>
          <p:cNvSpPr>
            <a:spLocks noGrp="1"/>
          </p:cNvSpPr>
          <p:nvPr>
            <p:ph sz="half" idx="1"/>
          </p:nvPr>
        </p:nvSpPr>
        <p:spPr>
          <a:xfrm>
            <a:off x="838200" y="2309019"/>
            <a:ext cx="5181600" cy="3867944"/>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2309017"/>
            <a:ext cx="5181600" cy="3867945"/>
          </a:xfrm>
          <a:prstGeom prst="rect">
            <a:avLst/>
          </a:prstGeo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01A17ABE-A21F-4674-98D8-0B2DBFD3887A}" type="datetime1">
              <a:rPr lang="fi-FI" smtClean="0"/>
              <a:t>3.11.2025</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6. Totuusteoriat</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95CB3BB-746D-4B26-8BA3-66F39CF1DFD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03"/>
            <a:ext cx="12192715" cy="6857596"/>
          </a:xfrm>
          <a:prstGeom prst="rect">
            <a:avLst/>
          </a:prstGeom>
        </p:spPr>
      </p:pic>
      <p:sp>
        <p:nvSpPr>
          <p:cNvPr id="2" name="Otsikko 1"/>
          <p:cNvSpPr>
            <a:spLocks noGrp="1"/>
          </p:cNvSpPr>
          <p:nvPr>
            <p:ph type="title"/>
          </p:nvPr>
        </p:nvSpPr>
        <p:spPr>
          <a:xfrm>
            <a:off x="838200" y="983456"/>
            <a:ext cx="10515600" cy="828719"/>
          </a:xfrm>
          <a:prstGeom prst="rect">
            <a:avLst/>
          </a:prstGeom>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8B436A45-4635-4A77-A050-3F5CE582827E}" type="datetime1">
              <a:rPr lang="fi-FI" smtClean="0"/>
              <a:t>3.11.2025</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6. Totuusteoriat</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588B6D0-C848-4998-88EC-8BEFF0D263F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03"/>
            <a:ext cx="12192715" cy="6857596"/>
          </a:xfrm>
          <a:prstGeom prst="rect">
            <a:avLst/>
          </a:prstGeom>
        </p:spPr>
      </p:pic>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44AC5092-E042-49D2-8CA7-0C6B41C454B5}" type="datetime1">
              <a:rPr lang="fi-FI" smtClean="0"/>
              <a:t>3.11.2025</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6. Totuusteoriat</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9FC29AA-89AC-434C-B67F-C2EC5D21F3CC}"/>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rcRect/>
          <a:stretch/>
        </p:blipFill>
        <p:spPr>
          <a:xfrm>
            <a:off x="0" y="403"/>
            <a:ext cx="12192715" cy="6857596"/>
          </a:xfrm>
          <a:prstGeom prst="rect">
            <a:avLst/>
          </a:prstGeom>
        </p:spPr>
      </p:pic>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EA7D864-BBBE-4E07-95E5-480080A5741E}" type="datetime1">
              <a:rPr lang="fi-FI" smtClean="0"/>
              <a:t>3.11.2025</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6. Totuusteoriat</a:t>
            </a:r>
            <a:endParaRPr lang="fi-FI" dirty="0"/>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
        <p:nvSpPr>
          <p:cNvPr id="2" name="Otsikko 1">
            <a:extLst>
              <a:ext uri="{FF2B5EF4-FFF2-40B4-BE49-F238E27FC236}">
                <a16:creationId xmlns:a16="http://schemas.microsoft.com/office/drawing/2014/main" id="{0A3DE936-7E46-CB29-301C-C180E6AA98C4}"/>
              </a:ext>
            </a:extLst>
          </p:cNvPr>
          <p:cNvSpPr txBox="1">
            <a:spLocks/>
          </p:cNvSpPr>
          <p:nvPr userDrawn="1"/>
        </p:nvSpPr>
        <p:spPr>
          <a:xfrm>
            <a:off x="838200" y="996950"/>
            <a:ext cx="8828088" cy="733425"/>
          </a:xfrm>
          <a:prstGeom prst="rect">
            <a:avLst/>
          </a:prstGeom>
        </p:spPr>
        <p:txBody>
          <a:bodyPr rtlCol="0">
            <a:noAutofit/>
          </a:bodyPr>
          <a:lstStyle>
            <a:lvl1pPr algn="l" rtl="0" fontAlgn="base">
              <a:lnSpc>
                <a:spcPct val="90000"/>
              </a:lnSpc>
              <a:spcBef>
                <a:spcPct val="0"/>
              </a:spcBef>
              <a:spcAft>
                <a:spcPct val="0"/>
              </a:spcAft>
              <a:defRPr sz="4200" kern="1200">
                <a:solidFill>
                  <a:schemeClr val="tx1"/>
                </a:solidFill>
                <a:latin typeface="+mn-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fi-FI"/>
              <a:t>Dian otsikko, pistekoko 42</a:t>
            </a:r>
            <a:endParaRPr lang="fi-FI" dirty="0"/>
          </a:p>
        </p:txBody>
      </p:sp>
      <p:sp>
        <p:nvSpPr>
          <p:cNvPr id="3" name="Otsikko 1">
            <a:extLst>
              <a:ext uri="{FF2B5EF4-FFF2-40B4-BE49-F238E27FC236}">
                <a16:creationId xmlns:a16="http://schemas.microsoft.com/office/drawing/2014/main" id="{18042A02-5E8A-4D1E-51A4-89FD933D8598}"/>
              </a:ext>
            </a:extLst>
          </p:cNvPr>
          <p:cNvSpPr txBox="1">
            <a:spLocks/>
          </p:cNvSpPr>
          <p:nvPr userDrawn="1"/>
        </p:nvSpPr>
        <p:spPr>
          <a:xfrm>
            <a:off x="838200" y="996950"/>
            <a:ext cx="8828088" cy="733425"/>
          </a:xfrm>
          <a:prstGeom prst="rect">
            <a:avLst/>
          </a:prstGeom>
        </p:spPr>
        <p:txBody>
          <a:bodyPr rtlCol="0">
            <a:noAutofit/>
          </a:bodyPr>
          <a:lstStyle>
            <a:lvl1pPr algn="l" rtl="0" fontAlgn="base">
              <a:lnSpc>
                <a:spcPct val="90000"/>
              </a:lnSpc>
              <a:spcBef>
                <a:spcPct val="0"/>
              </a:spcBef>
              <a:spcAft>
                <a:spcPct val="0"/>
              </a:spcAft>
              <a:defRPr sz="4200" kern="1200">
                <a:solidFill>
                  <a:schemeClr val="tx1"/>
                </a:solidFill>
                <a:latin typeface="+mn-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fi-FI" dirty="0"/>
              <a:t>Dian otsikko, pistekoko 42</a:t>
            </a:r>
          </a:p>
        </p:txBody>
      </p:sp>
      <p:sp>
        <p:nvSpPr>
          <p:cNvPr id="8" name="Sisällön paikkamerkki 2">
            <a:extLst>
              <a:ext uri="{FF2B5EF4-FFF2-40B4-BE49-F238E27FC236}">
                <a16:creationId xmlns:a16="http://schemas.microsoft.com/office/drawing/2014/main" id="{9C0611F3-19E6-67EE-D520-293A62C1160E}"/>
              </a:ext>
            </a:extLst>
          </p:cNvPr>
          <p:cNvSpPr txBox="1">
            <a:spLocks noChangeArrowheads="1"/>
          </p:cNvSpPr>
          <p:nvPr userDrawn="1"/>
        </p:nvSpPr>
        <p:spPr>
          <a:xfrm>
            <a:off x="838200" y="2068497"/>
            <a:ext cx="10515600" cy="4108466"/>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6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fi-FI" altLang="fi-FI" dirty="0"/>
              <a:t>Tähän tekstiä </a:t>
            </a:r>
            <a:r>
              <a:rPr lang="fi-FI" altLang="fi-FI" dirty="0" err="1"/>
              <a:t>Calibri</a:t>
            </a:r>
            <a:r>
              <a:rPr lang="fi-FI" altLang="fi-FI" dirty="0"/>
              <a:t>-fontilla ja koolla 26.</a:t>
            </a:r>
          </a:p>
          <a:p>
            <a:pPr eaLnBrk="1" hangingPunct="1"/>
            <a:r>
              <a:rPr lang="fi-FI" altLang="fi-FI" dirty="0"/>
              <a:t>Fontin väri on musta.</a:t>
            </a:r>
          </a:p>
          <a:p>
            <a:pPr eaLnBrk="1" hangingPunct="1"/>
            <a:r>
              <a:rPr lang="fi-FI" altLang="fi-FI" dirty="0"/>
              <a:t>Mielellään kirjoitetaan lyhyillä, kokonaisilla lauseilla.</a:t>
            </a:r>
          </a:p>
          <a:p>
            <a:pPr eaLnBrk="1" hangingPunct="1"/>
            <a:r>
              <a:rPr lang="fi-FI" altLang="fi-FI" dirty="0"/>
              <a:t>Ensin käytetään palluroita</a:t>
            </a:r>
          </a:p>
          <a:p>
            <a:pPr lvl="1" eaLnBrk="1" hangingPunct="1"/>
            <a:r>
              <a:rPr lang="fi-FI" altLang="fi-FI" dirty="0"/>
              <a:t>mutta sisennetyt kohdat merkitään ranskalaisin viivoin.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rtl="0" fontAlgn="base">
        <a:lnSpc>
          <a:spcPct val="90000"/>
        </a:lnSpc>
        <a:spcBef>
          <a:spcPct val="0"/>
        </a:spcBef>
        <a:spcAft>
          <a:spcPct val="0"/>
        </a:spcAft>
        <a:defRPr sz="4200" kern="1200">
          <a:solidFill>
            <a:schemeClr val="tx1"/>
          </a:solidFill>
          <a:latin typeface="+mn-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6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Calibri" panose="020F050202020403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6. Totuusteoriat</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dirty="0"/>
              <a:t>Ydinsisällöt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898112-3EC3-5B69-6CA5-E976B75DD31D}"/>
              </a:ext>
            </a:extLst>
          </p:cNvPr>
          <p:cNvSpPr>
            <a:spLocks noGrp="1"/>
          </p:cNvSpPr>
          <p:nvPr>
            <p:ph type="title"/>
          </p:nvPr>
        </p:nvSpPr>
        <p:spPr>
          <a:xfrm>
            <a:off x="838199" y="543427"/>
            <a:ext cx="10729267" cy="728966"/>
          </a:xfrm>
        </p:spPr>
        <p:txBody>
          <a:bodyPr/>
          <a:lstStyle/>
          <a:p>
            <a:r>
              <a:rPr lang="fi-FI" dirty="0"/>
              <a:t>Perustelun ääretön regressio</a:t>
            </a:r>
          </a:p>
        </p:txBody>
      </p:sp>
      <p:sp>
        <p:nvSpPr>
          <p:cNvPr id="3" name="Alatunnisteen paikkamerkki 2">
            <a:extLst>
              <a:ext uri="{FF2B5EF4-FFF2-40B4-BE49-F238E27FC236}">
                <a16:creationId xmlns:a16="http://schemas.microsoft.com/office/drawing/2014/main" id="{97C4475A-6E48-D423-612A-9B1DCC2D278F}"/>
              </a:ext>
            </a:extLst>
          </p:cNvPr>
          <p:cNvSpPr>
            <a:spLocks noGrp="1"/>
          </p:cNvSpPr>
          <p:nvPr>
            <p:ph type="ftr" sz="quarter" idx="11"/>
          </p:nvPr>
        </p:nvSpPr>
        <p:spPr/>
        <p:txBody>
          <a:bodyPr/>
          <a:lstStyle/>
          <a:p>
            <a:pPr>
              <a:defRPr/>
            </a:pPr>
            <a:r>
              <a:rPr lang="fi-FI"/>
              <a:t>6. Totuusteoriat</a:t>
            </a:r>
          </a:p>
        </p:txBody>
      </p:sp>
      <p:sp>
        <p:nvSpPr>
          <p:cNvPr id="4" name="Dian numeron paikkamerkki 3">
            <a:extLst>
              <a:ext uri="{FF2B5EF4-FFF2-40B4-BE49-F238E27FC236}">
                <a16:creationId xmlns:a16="http://schemas.microsoft.com/office/drawing/2014/main" id="{6DBC726A-00BE-5804-81BD-53A3D7471029}"/>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
        <p:nvSpPr>
          <p:cNvPr id="5" name="Sisällön paikkamerkki 4">
            <a:extLst>
              <a:ext uri="{FF2B5EF4-FFF2-40B4-BE49-F238E27FC236}">
                <a16:creationId xmlns:a16="http://schemas.microsoft.com/office/drawing/2014/main" id="{715D2995-1FEC-23B8-FF2D-B41CB3F084F9}"/>
              </a:ext>
            </a:extLst>
          </p:cNvPr>
          <p:cNvSpPr>
            <a:spLocks noGrp="1"/>
          </p:cNvSpPr>
          <p:nvPr>
            <p:ph idx="1"/>
          </p:nvPr>
        </p:nvSpPr>
        <p:spPr>
          <a:xfrm>
            <a:off x="838200" y="1628467"/>
            <a:ext cx="10621161" cy="4108466"/>
          </a:xfrm>
        </p:spPr>
        <p:txBody>
          <a:bodyPr/>
          <a:lstStyle/>
          <a:p>
            <a:r>
              <a:rPr lang="fi-FI" dirty="0"/>
              <a:t>Klassisen tiedon määritelmän mukaan jokainen väite on voitava perustella tai oikeuttaa. Tällöin myös tuo perustelu tai oikeutus on voitava perustella tai oikeuttaa. Saman periaatteen mukaan myös tämä perustelu tai oikeutus on voitava perustella tai oikeuttaa, ja ketju jatkuu niin edelleen.</a:t>
            </a:r>
          </a:p>
          <a:p>
            <a:endParaRPr lang="fi-FI" sz="500" dirty="0"/>
          </a:p>
          <a:p>
            <a:r>
              <a:rPr lang="fi-FI" dirty="0"/>
              <a:t>Voiko tällaisesta perustelun regressiosta päästä millään irti? </a:t>
            </a:r>
          </a:p>
        </p:txBody>
      </p:sp>
    </p:spTree>
    <p:extLst>
      <p:ext uri="{BB962C8B-B14F-4D97-AF65-F5344CB8AC3E}">
        <p14:creationId xmlns:p14="http://schemas.microsoft.com/office/powerpoint/2010/main" val="17893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898112-3EC3-5B69-6CA5-E976B75DD31D}"/>
              </a:ext>
            </a:extLst>
          </p:cNvPr>
          <p:cNvSpPr>
            <a:spLocks noGrp="1"/>
          </p:cNvSpPr>
          <p:nvPr>
            <p:ph type="title"/>
          </p:nvPr>
        </p:nvSpPr>
        <p:spPr>
          <a:xfrm>
            <a:off x="838199" y="543427"/>
            <a:ext cx="10729267" cy="728966"/>
          </a:xfrm>
        </p:spPr>
        <p:txBody>
          <a:bodyPr/>
          <a:lstStyle/>
          <a:p>
            <a:r>
              <a:rPr lang="fi-FI" dirty="0"/>
              <a:t>Korrespondenssiteoria</a:t>
            </a:r>
          </a:p>
        </p:txBody>
      </p:sp>
      <p:sp>
        <p:nvSpPr>
          <p:cNvPr id="3" name="Alatunnisteen paikkamerkki 2">
            <a:extLst>
              <a:ext uri="{FF2B5EF4-FFF2-40B4-BE49-F238E27FC236}">
                <a16:creationId xmlns:a16="http://schemas.microsoft.com/office/drawing/2014/main" id="{97C4475A-6E48-D423-612A-9B1DCC2D278F}"/>
              </a:ext>
            </a:extLst>
          </p:cNvPr>
          <p:cNvSpPr>
            <a:spLocks noGrp="1"/>
          </p:cNvSpPr>
          <p:nvPr>
            <p:ph type="ftr" sz="quarter" idx="11"/>
          </p:nvPr>
        </p:nvSpPr>
        <p:spPr/>
        <p:txBody>
          <a:bodyPr/>
          <a:lstStyle/>
          <a:p>
            <a:pPr>
              <a:defRPr/>
            </a:pPr>
            <a:r>
              <a:rPr lang="fi-FI"/>
              <a:t>6. Totuusteoriat</a:t>
            </a:r>
          </a:p>
        </p:txBody>
      </p:sp>
      <p:sp>
        <p:nvSpPr>
          <p:cNvPr id="4" name="Dian numeron paikkamerkki 3">
            <a:extLst>
              <a:ext uri="{FF2B5EF4-FFF2-40B4-BE49-F238E27FC236}">
                <a16:creationId xmlns:a16="http://schemas.microsoft.com/office/drawing/2014/main" id="{6DBC726A-00BE-5804-81BD-53A3D7471029}"/>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sp>
        <p:nvSpPr>
          <p:cNvPr id="5" name="Sisällön paikkamerkki 4">
            <a:extLst>
              <a:ext uri="{FF2B5EF4-FFF2-40B4-BE49-F238E27FC236}">
                <a16:creationId xmlns:a16="http://schemas.microsoft.com/office/drawing/2014/main" id="{715D2995-1FEC-23B8-FF2D-B41CB3F084F9}"/>
              </a:ext>
            </a:extLst>
          </p:cNvPr>
          <p:cNvSpPr>
            <a:spLocks noGrp="1"/>
          </p:cNvSpPr>
          <p:nvPr>
            <p:ph idx="1"/>
          </p:nvPr>
        </p:nvSpPr>
        <p:spPr>
          <a:xfrm>
            <a:off x="838201" y="1628467"/>
            <a:ext cx="4989268" cy="4108466"/>
          </a:xfrm>
        </p:spPr>
        <p:txBody>
          <a:bodyPr/>
          <a:lstStyle/>
          <a:p>
            <a:r>
              <a:rPr lang="fi-FI" b="1" dirty="0"/>
              <a:t>Lause on tosi, jos se vastaa todellisuutta</a:t>
            </a:r>
            <a:r>
              <a:rPr lang="fi-FI" dirty="0"/>
              <a:t>.</a:t>
            </a:r>
          </a:p>
          <a:p>
            <a:pPr lvl="1"/>
            <a:r>
              <a:rPr lang="fi-FI" dirty="0"/>
              <a:t>”Lumi on valkoista” on tosi, jos lumi on valkoista.</a:t>
            </a:r>
          </a:p>
          <a:p>
            <a:pPr lvl="1"/>
            <a:r>
              <a:rPr lang="fi-FI" dirty="0"/>
              <a:t>Ongelmana se, miten kieli voi vastata maailmaa.</a:t>
            </a:r>
          </a:p>
        </p:txBody>
      </p:sp>
      <p:pic>
        <p:nvPicPr>
          <p:cNvPr id="7" name="Kuva 6" descr="Kuva, joka sisältää kohteen lumi, ulko, nisäkäs, ilves&#10;&#10;Kuvaus luotu automaattisesti">
            <a:extLst>
              <a:ext uri="{FF2B5EF4-FFF2-40B4-BE49-F238E27FC236}">
                <a16:creationId xmlns:a16="http://schemas.microsoft.com/office/drawing/2014/main" id="{9252B0B5-14D6-0A29-EE20-03CE2595F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533" y="1891810"/>
            <a:ext cx="4989268" cy="3327841"/>
          </a:xfrm>
          <a:prstGeom prst="rect">
            <a:avLst/>
          </a:prstGeom>
        </p:spPr>
      </p:pic>
    </p:spTree>
    <p:extLst>
      <p:ext uri="{BB962C8B-B14F-4D97-AF65-F5344CB8AC3E}">
        <p14:creationId xmlns:p14="http://schemas.microsoft.com/office/powerpoint/2010/main" val="20788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898112-3EC3-5B69-6CA5-E976B75DD31D}"/>
              </a:ext>
            </a:extLst>
          </p:cNvPr>
          <p:cNvSpPr>
            <a:spLocks noGrp="1"/>
          </p:cNvSpPr>
          <p:nvPr>
            <p:ph type="title"/>
          </p:nvPr>
        </p:nvSpPr>
        <p:spPr>
          <a:xfrm>
            <a:off x="838199" y="543427"/>
            <a:ext cx="10729267" cy="728966"/>
          </a:xfrm>
        </p:spPr>
        <p:txBody>
          <a:bodyPr/>
          <a:lstStyle/>
          <a:p>
            <a:r>
              <a:rPr lang="fi-FI" dirty="0"/>
              <a:t>Koherenssiteoria</a:t>
            </a:r>
          </a:p>
        </p:txBody>
      </p:sp>
      <p:sp>
        <p:nvSpPr>
          <p:cNvPr id="3" name="Alatunnisteen paikkamerkki 2">
            <a:extLst>
              <a:ext uri="{FF2B5EF4-FFF2-40B4-BE49-F238E27FC236}">
                <a16:creationId xmlns:a16="http://schemas.microsoft.com/office/drawing/2014/main" id="{97C4475A-6E48-D423-612A-9B1DCC2D278F}"/>
              </a:ext>
            </a:extLst>
          </p:cNvPr>
          <p:cNvSpPr>
            <a:spLocks noGrp="1"/>
          </p:cNvSpPr>
          <p:nvPr>
            <p:ph type="ftr" sz="quarter" idx="11"/>
          </p:nvPr>
        </p:nvSpPr>
        <p:spPr/>
        <p:txBody>
          <a:bodyPr/>
          <a:lstStyle/>
          <a:p>
            <a:pPr>
              <a:defRPr/>
            </a:pPr>
            <a:r>
              <a:rPr lang="fi-FI"/>
              <a:t>6. Totuusteoriat</a:t>
            </a:r>
          </a:p>
        </p:txBody>
      </p:sp>
      <p:sp>
        <p:nvSpPr>
          <p:cNvPr id="4" name="Dian numeron paikkamerkki 3">
            <a:extLst>
              <a:ext uri="{FF2B5EF4-FFF2-40B4-BE49-F238E27FC236}">
                <a16:creationId xmlns:a16="http://schemas.microsoft.com/office/drawing/2014/main" id="{6DBC726A-00BE-5804-81BD-53A3D7471029}"/>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
        <p:nvSpPr>
          <p:cNvPr id="5" name="Sisällön paikkamerkki 4">
            <a:extLst>
              <a:ext uri="{FF2B5EF4-FFF2-40B4-BE49-F238E27FC236}">
                <a16:creationId xmlns:a16="http://schemas.microsoft.com/office/drawing/2014/main" id="{715D2995-1FEC-23B8-FF2D-B41CB3F084F9}"/>
              </a:ext>
            </a:extLst>
          </p:cNvPr>
          <p:cNvSpPr>
            <a:spLocks noGrp="1"/>
          </p:cNvSpPr>
          <p:nvPr>
            <p:ph idx="1"/>
          </p:nvPr>
        </p:nvSpPr>
        <p:spPr>
          <a:xfrm>
            <a:off x="838201" y="1628467"/>
            <a:ext cx="5940104" cy="4108466"/>
          </a:xfrm>
        </p:spPr>
        <p:txBody>
          <a:bodyPr/>
          <a:lstStyle/>
          <a:p>
            <a:r>
              <a:rPr lang="fi-FI" b="1" dirty="0"/>
              <a:t>Lause on tosi, jos se on osa keskenään yhteensopivien eli koherenttien lauseiden joukkoa</a:t>
            </a:r>
            <a:r>
              <a:rPr lang="fi-FI" dirty="0"/>
              <a:t>.</a:t>
            </a:r>
          </a:p>
          <a:p>
            <a:pPr lvl="1"/>
            <a:r>
              <a:rPr lang="fi-FI" dirty="0"/>
              <a:t>”Lumi on valkoista” on tosi, jos mikään toinen tosi lause ei ole sen kanssa ristiriidassa.</a:t>
            </a:r>
          </a:p>
          <a:p>
            <a:pPr lvl="1"/>
            <a:r>
              <a:rPr lang="fi-FI" dirty="0"/>
              <a:t>Ongelmana se, että myös epätosien väitteiden kokoelma voi olla koherentti.</a:t>
            </a:r>
          </a:p>
        </p:txBody>
      </p:sp>
      <p:pic>
        <p:nvPicPr>
          <p:cNvPr id="7" name="Kuva 6">
            <a:extLst>
              <a:ext uri="{FF2B5EF4-FFF2-40B4-BE49-F238E27FC236}">
                <a16:creationId xmlns:a16="http://schemas.microsoft.com/office/drawing/2014/main" id="{4A35AA30-7AE3-735D-C695-4CB89884A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047" y="1628466"/>
            <a:ext cx="4607015" cy="3455261"/>
          </a:xfrm>
          <a:prstGeom prst="rect">
            <a:avLst/>
          </a:prstGeom>
        </p:spPr>
      </p:pic>
    </p:spTree>
    <p:extLst>
      <p:ext uri="{BB962C8B-B14F-4D97-AF65-F5344CB8AC3E}">
        <p14:creationId xmlns:p14="http://schemas.microsoft.com/office/powerpoint/2010/main" val="6352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898112-3EC3-5B69-6CA5-E976B75DD31D}"/>
              </a:ext>
            </a:extLst>
          </p:cNvPr>
          <p:cNvSpPr>
            <a:spLocks noGrp="1"/>
          </p:cNvSpPr>
          <p:nvPr>
            <p:ph type="title"/>
          </p:nvPr>
        </p:nvSpPr>
        <p:spPr>
          <a:xfrm>
            <a:off x="838199" y="543427"/>
            <a:ext cx="10729267" cy="728966"/>
          </a:xfrm>
        </p:spPr>
        <p:txBody>
          <a:bodyPr/>
          <a:lstStyle/>
          <a:p>
            <a:r>
              <a:rPr lang="fi-FI" dirty="0"/>
              <a:t>Pragmatistinen totuusteoria</a:t>
            </a:r>
          </a:p>
        </p:txBody>
      </p:sp>
      <p:sp>
        <p:nvSpPr>
          <p:cNvPr id="3" name="Alatunnisteen paikkamerkki 2">
            <a:extLst>
              <a:ext uri="{FF2B5EF4-FFF2-40B4-BE49-F238E27FC236}">
                <a16:creationId xmlns:a16="http://schemas.microsoft.com/office/drawing/2014/main" id="{97C4475A-6E48-D423-612A-9B1DCC2D278F}"/>
              </a:ext>
            </a:extLst>
          </p:cNvPr>
          <p:cNvSpPr>
            <a:spLocks noGrp="1"/>
          </p:cNvSpPr>
          <p:nvPr>
            <p:ph type="ftr" sz="quarter" idx="11"/>
          </p:nvPr>
        </p:nvSpPr>
        <p:spPr/>
        <p:txBody>
          <a:bodyPr/>
          <a:lstStyle/>
          <a:p>
            <a:pPr>
              <a:defRPr/>
            </a:pPr>
            <a:r>
              <a:rPr lang="fi-FI"/>
              <a:t>6. Totuusteoriat</a:t>
            </a:r>
          </a:p>
        </p:txBody>
      </p:sp>
      <p:sp>
        <p:nvSpPr>
          <p:cNvPr id="4" name="Dian numeron paikkamerkki 3">
            <a:extLst>
              <a:ext uri="{FF2B5EF4-FFF2-40B4-BE49-F238E27FC236}">
                <a16:creationId xmlns:a16="http://schemas.microsoft.com/office/drawing/2014/main" id="{6DBC726A-00BE-5804-81BD-53A3D7471029}"/>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
        <p:nvSpPr>
          <p:cNvPr id="5" name="Sisällön paikkamerkki 4">
            <a:extLst>
              <a:ext uri="{FF2B5EF4-FFF2-40B4-BE49-F238E27FC236}">
                <a16:creationId xmlns:a16="http://schemas.microsoft.com/office/drawing/2014/main" id="{715D2995-1FEC-23B8-FF2D-B41CB3F084F9}"/>
              </a:ext>
            </a:extLst>
          </p:cNvPr>
          <p:cNvSpPr>
            <a:spLocks noGrp="1"/>
          </p:cNvSpPr>
          <p:nvPr>
            <p:ph idx="1"/>
          </p:nvPr>
        </p:nvSpPr>
        <p:spPr>
          <a:xfrm>
            <a:off x="838201" y="1628467"/>
            <a:ext cx="5898160" cy="4108466"/>
          </a:xfrm>
        </p:spPr>
        <p:txBody>
          <a:bodyPr/>
          <a:lstStyle/>
          <a:p>
            <a:r>
              <a:rPr lang="fi-FI" b="1" dirty="0"/>
              <a:t>Lause on tosi, jos se toimii käytännössä </a:t>
            </a:r>
            <a:r>
              <a:rPr lang="fi-FI" dirty="0"/>
              <a:t>eli on hyödyllinen sille, joka uskoo sen totuuteen.</a:t>
            </a:r>
          </a:p>
          <a:p>
            <a:pPr lvl="1"/>
            <a:r>
              <a:rPr lang="fi-FI" dirty="0"/>
              <a:t>”Lumi on valkoista” on tosi, jos lumen valkoisuuteen uskominen toimii.</a:t>
            </a:r>
          </a:p>
          <a:p>
            <a:pPr lvl="1"/>
            <a:r>
              <a:rPr lang="fi-FI" dirty="0"/>
              <a:t>Myös epätodet uskomukset voivat olla hyödyllisiä.</a:t>
            </a:r>
          </a:p>
          <a:p>
            <a:pPr lvl="1"/>
            <a:endParaRPr lang="fi-FI" dirty="0"/>
          </a:p>
          <a:p>
            <a:endParaRPr lang="fi-FI" dirty="0"/>
          </a:p>
        </p:txBody>
      </p:sp>
      <p:pic>
        <p:nvPicPr>
          <p:cNvPr id="7" name="Kuva 6">
            <a:extLst>
              <a:ext uri="{FF2B5EF4-FFF2-40B4-BE49-F238E27FC236}">
                <a16:creationId xmlns:a16="http://schemas.microsoft.com/office/drawing/2014/main" id="{1C6192FF-7353-FB41-C3ED-4093FE0595BE}"/>
              </a:ext>
            </a:extLst>
          </p:cNvPr>
          <p:cNvPicPr>
            <a:picLocks noChangeAspect="1"/>
          </p:cNvPicPr>
          <p:nvPr/>
        </p:nvPicPr>
        <p:blipFill rotWithShape="1">
          <a:blip r:embed="rId2">
            <a:extLst>
              <a:ext uri="{28A0092B-C50C-407E-A947-70E740481C1C}">
                <a14:useLocalDpi xmlns:a14="http://schemas.microsoft.com/office/drawing/2010/main" val="0"/>
              </a:ext>
            </a:extLst>
          </a:blip>
          <a:srcRect l="14901" r="21620"/>
          <a:stretch/>
        </p:blipFill>
        <p:spPr>
          <a:xfrm>
            <a:off x="7272302" y="1735907"/>
            <a:ext cx="4295164" cy="3759014"/>
          </a:xfrm>
          <a:prstGeom prst="rect">
            <a:avLst/>
          </a:prstGeom>
        </p:spPr>
      </p:pic>
    </p:spTree>
    <p:extLst>
      <p:ext uri="{BB962C8B-B14F-4D97-AF65-F5344CB8AC3E}">
        <p14:creationId xmlns:p14="http://schemas.microsoft.com/office/powerpoint/2010/main" val="22341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898112-3EC3-5B69-6CA5-E976B75DD31D}"/>
              </a:ext>
            </a:extLst>
          </p:cNvPr>
          <p:cNvSpPr>
            <a:spLocks noGrp="1"/>
          </p:cNvSpPr>
          <p:nvPr>
            <p:ph type="title"/>
          </p:nvPr>
        </p:nvSpPr>
        <p:spPr>
          <a:xfrm>
            <a:off x="838199" y="543427"/>
            <a:ext cx="10729267" cy="728966"/>
          </a:xfrm>
        </p:spPr>
        <p:txBody>
          <a:bodyPr/>
          <a:lstStyle/>
          <a:p>
            <a:r>
              <a:rPr lang="fi-FI" dirty="0"/>
              <a:t>Taito: Epävarmuuden sietäminen </a:t>
            </a:r>
          </a:p>
        </p:txBody>
      </p:sp>
      <p:sp>
        <p:nvSpPr>
          <p:cNvPr id="3" name="Alatunnisteen paikkamerkki 2">
            <a:extLst>
              <a:ext uri="{FF2B5EF4-FFF2-40B4-BE49-F238E27FC236}">
                <a16:creationId xmlns:a16="http://schemas.microsoft.com/office/drawing/2014/main" id="{97C4475A-6E48-D423-612A-9B1DCC2D278F}"/>
              </a:ext>
            </a:extLst>
          </p:cNvPr>
          <p:cNvSpPr>
            <a:spLocks noGrp="1"/>
          </p:cNvSpPr>
          <p:nvPr>
            <p:ph type="ftr" sz="quarter" idx="11"/>
          </p:nvPr>
        </p:nvSpPr>
        <p:spPr/>
        <p:txBody>
          <a:bodyPr/>
          <a:lstStyle/>
          <a:p>
            <a:pPr>
              <a:defRPr/>
            </a:pPr>
            <a:r>
              <a:rPr lang="fi-FI"/>
              <a:t>6. Totuusteoriat</a:t>
            </a:r>
          </a:p>
        </p:txBody>
      </p:sp>
      <p:sp>
        <p:nvSpPr>
          <p:cNvPr id="4" name="Dian numeron paikkamerkki 3">
            <a:extLst>
              <a:ext uri="{FF2B5EF4-FFF2-40B4-BE49-F238E27FC236}">
                <a16:creationId xmlns:a16="http://schemas.microsoft.com/office/drawing/2014/main" id="{6DBC726A-00BE-5804-81BD-53A3D7471029}"/>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
        <p:nvSpPr>
          <p:cNvPr id="5" name="Sisällön paikkamerkki 4">
            <a:extLst>
              <a:ext uri="{FF2B5EF4-FFF2-40B4-BE49-F238E27FC236}">
                <a16:creationId xmlns:a16="http://schemas.microsoft.com/office/drawing/2014/main" id="{715D2995-1FEC-23B8-FF2D-B41CB3F084F9}"/>
              </a:ext>
            </a:extLst>
          </p:cNvPr>
          <p:cNvSpPr>
            <a:spLocks noGrp="1"/>
          </p:cNvSpPr>
          <p:nvPr>
            <p:ph idx="1"/>
          </p:nvPr>
        </p:nvSpPr>
        <p:spPr>
          <a:xfrm>
            <a:off x="838200" y="1628467"/>
            <a:ext cx="10621161" cy="4108466"/>
          </a:xfrm>
        </p:spPr>
        <p:txBody>
          <a:bodyPr/>
          <a:lstStyle/>
          <a:p>
            <a:r>
              <a:rPr lang="fi-FI" dirty="0"/>
              <a:t>Älä usko helppoja totuuksia tarjoileviin tahoihin.</a:t>
            </a:r>
          </a:p>
          <a:p>
            <a:endParaRPr lang="fi-FI" sz="500" dirty="0"/>
          </a:p>
          <a:p>
            <a:r>
              <a:rPr lang="fi-FI" dirty="0"/>
              <a:t>Varaudu erilaisiin tulevaisuusvaihtoehtoihin.</a:t>
            </a:r>
          </a:p>
          <a:p>
            <a:endParaRPr lang="fi-FI" sz="500" dirty="0"/>
          </a:p>
          <a:p>
            <a:r>
              <a:rPr lang="fi-FI" dirty="0"/>
              <a:t>Keskity niihin asioihin, jotka voidaan tietää ja joihin voidaan vaikuttaa.</a:t>
            </a:r>
          </a:p>
          <a:p>
            <a:endParaRPr lang="fi-FI" sz="500" dirty="0"/>
          </a:p>
          <a:p>
            <a:r>
              <a:rPr lang="fi-FI" dirty="0"/>
              <a:t>Siedätä itseäsi epävarmuudelle.</a:t>
            </a:r>
          </a:p>
          <a:p>
            <a:endParaRPr lang="fi-FI" dirty="0"/>
          </a:p>
        </p:txBody>
      </p:sp>
    </p:spTree>
    <p:extLst>
      <p:ext uri="{BB962C8B-B14F-4D97-AF65-F5344CB8AC3E}">
        <p14:creationId xmlns:p14="http://schemas.microsoft.com/office/powerpoint/2010/main" val="345401902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ka1_PP-pohja_MALLI" id="{8F1E3A65-519D-4D56-9B2D-8A96BBE82079}" vid="{3F5A9EBC-5A67-43E3-97DC-807358C85FF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779864A8E53F6459A7BFA8B82C39053" ma:contentTypeVersion="11" ma:contentTypeDescription="Luo uusi asiakirja." ma:contentTypeScope="" ma:versionID="ae284c7e5eef1f2e29b82cd30f72fc24">
  <xsd:schema xmlns:xsd="http://www.w3.org/2001/XMLSchema" xmlns:xs="http://www.w3.org/2001/XMLSchema" xmlns:p="http://schemas.microsoft.com/office/2006/metadata/properties" xmlns:ns2="f4750cce-e850-4c6e-b990-1a1612c71b49" xmlns:ns3="f0974581-4bbf-443e-902f-14073e9fb4f6" targetNamespace="http://schemas.microsoft.com/office/2006/metadata/properties" ma:root="true" ma:fieldsID="a755875a2f3ca324a7c49bc594a1c5db" ns2:_="" ns3:_="">
    <xsd:import namespace="f4750cce-e850-4c6e-b990-1a1612c71b4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50cce-e850-4c6e-b990-1a1612c71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8741ba6-63af-4df1-8658-072236ec27dc}" ma:internalName="TaxCatchAll" ma:showField="CatchAllData" ma:web="84800065-3590-4970-a684-5ccec33c54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f4750cce-e850-4c6e-b990-1a1612c71b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48F362-0A59-46ED-AE3A-1BA9F6054D41}">
  <ds:schemaRefs>
    <ds:schemaRef ds:uri="http://schemas.microsoft.com/sharepoint/v3/contenttype/forms"/>
  </ds:schemaRefs>
</ds:datastoreItem>
</file>

<file path=customXml/itemProps2.xml><?xml version="1.0" encoding="utf-8"?>
<ds:datastoreItem xmlns:ds="http://schemas.openxmlformats.org/officeDocument/2006/customXml" ds:itemID="{F71198A8-1AD5-4636-AF00-D29A4025B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50cce-e850-4c6e-b990-1a1612c71b4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1039D-8E85-42DC-861F-4C2D3EA9F23B}">
  <ds:schemaRefs>
    <ds:schemaRef ds:uri="http://schemas.microsoft.com/office/2006/metadata/properties"/>
    <ds:schemaRef ds:uri="http://schemas.microsoft.com/office/infopath/2007/PartnerControls"/>
    <ds:schemaRef ds:uri="f0974581-4bbf-443e-902f-14073e9fb4f6"/>
    <ds:schemaRef ds:uri="f4750cce-e850-4c6e-b990-1a1612c71b49"/>
  </ds:schemaRefs>
</ds:datastoreItem>
</file>

<file path=docProps/app.xml><?xml version="1.0" encoding="utf-8"?>
<Properties xmlns="http://schemas.openxmlformats.org/officeDocument/2006/extended-properties" xmlns:vt="http://schemas.openxmlformats.org/officeDocument/2006/docPropsVTypes">
  <Template/>
  <TotalTime>270</TotalTime>
  <Words>230</Words>
  <Application>Microsoft Office PowerPoint</Application>
  <PresentationFormat>Laajakuva</PresentationFormat>
  <Paragraphs>36</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Calibri Light</vt:lpstr>
      <vt:lpstr>Office-teema</vt:lpstr>
      <vt:lpstr>6. Totuusteoriat</vt:lpstr>
      <vt:lpstr>Perustelun ääretön regressio</vt:lpstr>
      <vt:lpstr>Korrespondenssiteoria</vt:lpstr>
      <vt:lpstr>Koherenssiteoria</vt:lpstr>
      <vt:lpstr>Pragmatistinen totuusteoria</vt:lpstr>
      <vt:lpstr>Taito: Epävarmuuden sietäminen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Luvun nimi, koko 48</dc:title>
  <cp:lastModifiedBy>Marja Valkama</cp:lastModifiedBy>
  <cp:revision>40</cp:revision>
  <dcterms:created xsi:type="dcterms:W3CDTF">2021-06-01T16:07:13Z</dcterms:created>
  <dcterms:modified xsi:type="dcterms:W3CDTF">2025-11-03T11:35:45Z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0x0101000779864A8E53F6459A7BFA8B82C39053</vt:lpwstr>
  </property>
</Properties>
</file>