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68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E468AB-1BC6-4CFF-A7FF-59CFB288AE64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5. Tiedon lähtökohdat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EC13-7CB7-408C-8F06-C16B0C0FB2FD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1FB6-42B2-4DE4-8E9F-BE872B1CB3B9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5F16-F1A3-4CAC-98DC-173F6AD2D5CD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497F-FDB7-4316-BF39-4646642161AA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1E4C44-27BB-4E90-A04F-FE928674F48E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5. Tiedon lähtökohdat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5. Tiedon lähtökohdat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Havainnot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8467"/>
            <a:ext cx="6342776" cy="4108466"/>
          </a:xfrm>
        </p:spPr>
        <p:txBody>
          <a:bodyPr/>
          <a:lstStyle/>
          <a:p>
            <a:r>
              <a:rPr lang="fi-FI" dirty="0"/>
              <a:t>Havainnon asemasta tiedon perusteena on keskusteltu filosofiassa vilkkaasti.</a:t>
            </a:r>
          </a:p>
          <a:p>
            <a:endParaRPr lang="fi-FI" sz="500" dirty="0"/>
          </a:p>
          <a:p>
            <a:r>
              <a:rPr lang="fi-FI" dirty="0"/>
              <a:t>Koska ihmisen aistit voivat erehtyä (esimerkiksi aistiharhat, visuaaliset illuusiot tai vaikeat olosuhteet), niitä ei voi pitää aina täysin luotettavina tiedon lähteinä.</a:t>
            </a:r>
          </a:p>
        </p:txBody>
      </p:sp>
      <p:pic>
        <p:nvPicPr>
          <p:cNvPr id="7" name="Kuva 6" descr="Kuva, joka sisältää kohteen värikäs, aitokana, jousi&#10;&#10;Kuvaus luotu automaattisesti">
            <a:extLst>
              <a:ext uri="{FF2B5EF4-FFF2-40B4-BE49-F238E27FC236}">
                <a16:creationId xmlns:a16="http://schemas.microsoft.com/office/drawing/2014/main" id="{76954356-59DA-592F-D6F8-55435BDC0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17" y="1774205"/>
            <a:ext cx="3494082" cy="34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Järki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dirty="0"/>
              <a:t>Järki on maailman hahmottamisessa korvaamaton apuväline, mutta se tarvitsee varsinkin arjessa havainnoista tai auktoriteeteilta materiaalin, jota tarkastella.</a:t>
            </a:r>
          </a:p>
          <a:p>
            <a:endParaRPr lang="fi-FI" sz="500" dirty="0"/>
          </a:p>
          <a:p>
            <a:r>
              <a:rPr lang="fi-FI" dirty="0"/>
              <a:t>Filosofiaa on kutsuttu jaetuksi järjenkäytöksi. Järki on filosofian oma työkalu.</a:t>
            </a:r>
          </a:p>
          <a:p>
            <a:endParaRPr lang="fi-FI" sz="500" dirty="0"/>
          </a:p>
          <a:p>
            <a:r>
              <a:rPr lang="fi-FI" dirty="0"/>
              <a:t>Toisaalta filosofia ei olisi filosofiaa, ellei sen sisällä olisi kyseenalaistettu myös järkeä ja sen asemaa ajattelussa.</a:t>
            </a:r>
          </a:p>
        </p:txBody>
      </p:sp>
    </p:spTree>
    <p:extLst>
      <p:ext uri="{BB962C8B-B14F-4D97-AF65-F5344CB8AC3E}">
        <p14:creationId xmlns:p14="http://schemas.microsoft.com/office/powerpoint/2010/main" val="9338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Induktiivinen päättely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dirty="0"/>
              <a:t>Induktiivisessa päättelyssä päätellään yksittäisistä havainnoista yleinen totuus.</a:t>
            </a:r>
          </a:p>
          <a:p>
            <a:pPr lvl="1"/>
            <a:r>
              <a:rPr lang="fi-FI" dirty="0"/>
              <a:t>Se on tärkeä työkalu niin sanotun arkitiedon hankkimiseen.</a:t>
            </a:r>
          </a:p>
          <a:p>
            <a:pPr lvl="1"/>
            <a:r>
              <a:rPr lang="fi-FI" dirty="0"/>
              <a:t>Se on hyödyllinen tapa oppia asioita mutta myös altis virheille.</a:t>
            </a:r>
          </a:p>
          <a:p>
            <a:pPr lvl="1"/>
            <a:r>
              <a:rPr lang="fi-FI" dirty="0"/>
              <a:t>Se ei vahvassa mielessä takaa yleistyksen paikkansapitävyyttä.</a:t>
            </a:r>
          </a:p>
        </p:txBody>
      </p:sp>
    </p:spTree>
    <p:extLst>
      <p:ext uri="{BB962C8B-B14F-4D97-AF65-F5344CB8AC3E}">
        <p14:creationId xmlns:p14="http://schemas.microsoft.com/office/powerpoint/2010/main" val="8732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Asenteita tietoon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b="1" dirty="0"/>
              <a:t>Skeptinen</a:t>
            </a:r>
            <a:r>
              <a:rPr lang="fi-FI" dirty="0"/>
              <a:t> asenne</a:t>
            </a:r>
          </a:p>
          <a:p>
            <a:pPr lvl="1"/>
            <a:r>
              <a:rPr lang="fi-FI" dirty="0"/>
              <a:t>Uskotaan, että varmaa tietoa ei ole mahdollista saada</a:t>
            </a:r>
          </a:p>
          <a:p>
            <a:pPr lvl="1"/>
            <a:r>
              <a:rPr lang="fi-FI" dirty="0"/>
              <a:t>Äärimuodossa epäillään kaikkea</a:t>
            </a:r>
          </a:p>
          <a:p>
            <a:pPr lvl="1"/>
            <a:endParaRPr lang="fi-FI" sz="500" dirty="0"/>
          </a:p>
          <a:p>
            <a:r>
              <a:rPr lang="fi-FI" b="1" dirty="0"/>
              <a:t>Dogmaattinen</a:t>
            </a:r>
            <a:r>
              <a:rPr lang="fi-FI" dirty="0"/>
              <a:t> asenne</a:t>
            </a:r>
          </a:p>
          <a:p>
            <a:pPr lvl="1"/>
            <a:r>
              <a:rPr lang="fi-FI" dirty="0"/>
              <a:t>Uskotaan auktoriteettiin</a:t>
            </a:r>
          </a:p>
          <a:p>
            <a:pPr lvl="1"/>
            <a:r>
              <a:rPr lang="fi-FI" dirty="0"/>
              <a:t>Tieto on itsestäänselvyys</a:t>
            </a:r>
          </a:p>
          <a:p>
            <a:pPr lvl="1"/>
            <a:r>
              <a:rPr lang="fi-FI" dirty="0"/>
              <a:t>Esimerkiksi: ”Kaikki, mitä koulussa opetetaan on totta.”</a:t>
            </a:r>
          </a:p>
          <a:p>
            <a:pPr lvl="1"/>
            <a:endParaRPr lang="fi-FI" sz="500" dirty="0"/>
          </a:p>
          <a:p>
            <a:r>
              <a:rPr lang="fi-FI" b="1" dirty="0"/>
              <a:t>Kriittinen</a:t>
            </a:r>
            <a:r>
              <a:rPr lang="fi-FI" dirty="0"/>
              <a:t> asenne</a:t>
            </a:r>
          </a:p>
          <a:p>
            <a:pPr lvl="1"/>
            <a:r>
              <a:rPr lang="fi-FI" dirty="0"/>
              <a:t>Uskotaan, että huolellisella tutkimuksella saadaan tietoa</a:t>
            </a:r>
          </a:p>
          <a:p>
            <a:pPr lvl="1"/>
            <a:r>
              <a:rPr lang="fi-FI" dirty="0"/>
              <a:t>Vaaditaan hyviä perusteita ja arvioidaan tiedon hankinnan keinoja</a:t>
            </a:r>
          </a:p>
          <a:p>
            <a:endParaRPr lang="fi-FI" dirty="0"/>
          </a:p>
        </p:txBody>
      </p:sp>
      <p:pic>
        <p:nvPicPr>
          <p:cNvPr id="7" name="Kuva 6" descr="Kuva, joka sisältää kohteen ruoho, ulko, puu, taivas&#10;&#10;Kuvaus luotu automaattisesti">
            <a:extLst>
              <a:ext uri="{FF2B5EF4-FFF2-40B4-BE49-F238E27FC236}">
                <a16:creationId xmlns:a16="http://schemas.microsoft.com/office/drawing/2014/main" id="{D470E09F-9866-CD81-9184-4C0F8EFC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01" y="1492313"/>
            <a:ext cx="2586030" cy="38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Auktoriteettiin vetoaminen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dirty="0"/>
              <a:t>Monissa argumenteissa vedotaan johonkin auktoriteettiin. Näiden arvioimiseksi voi kysyä:</a:t>
            </a:r>
          </a:p>
          <a:p>
            <a:pPr lvl="1"/>
            <a:r>
              <a:rPr lang="fi-FI" dirty="0"/>
              <a:t>Ovatko lähes kaikki alan asiantuntijat samaa mieltä esitetystä väitteestä?</a:t>
            </a:r>
          </a:p>
          <a:p>
            <a:pPr lvl="1"/>
            <a:r>
              <a:rPr lang="fi-FI" dirty="0"/>
              <a:t>Onko auktoriteetti todella sanonut niin kuin hänen väitetään sanoneen? </a:t>
            </a:r>
          </a:p>
          <a:p>
            <a:pPr lvl="1"/>
            <a:r>
              <a:rPr lang="fi-FI" dirty="0"/>
              <a:t>Onko auktoriteetti juuri kyseisen aiheen asiantuntija?</a:t>
            </a:r>
          </a:p>
          <a:p>
            <a:pPr lvl="1"/>
            <a:r>
              <a:rPr lang="fi-FI" dirty="0"/>
              <a:t>Onko auktoriteetti jossain perustellut näkemyksensä vai luotetaanko häneen pelkän maineen perusteella?</a:t>
            </a:r>
          </a:p>
        </p:txBody>
      </p:sp>
    </p:spTree>
    <p:extLst>
      <p:ext uri="{BB962C8B-B14F-4D97-AF65-F5344CB8AC3E}">
        <p14:creationId xmlns:p14="http://schemas.microsoft.com/office/powerpoint/2010/main" val="1277481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Tieto: Informaatiovaikuttaminen vallan välineenä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endParaRPr lang="fi-FI" dirty="0"/>
          </a:p>
          <a:p>
            <a:r>
              <a:rPr lang="fi-FI" b="1" dirty="0" err="1"/>
              <a:t>Misinformaatio</a:t>
            </a:r>
            <a:r>
              <a:rPr lang="fi-FI" dirty="0"/>
              <a:t>: informaation levittäjän huolimattomuuteen tai laiskuuteen perustuva harhaanjohtava tieto</a:t>
            </a:r>
          </a:p>
          <a:p>
            <a:endParaRPr lang="fi-FI" sz="500" dirty="0"/>
          </a:p>
          <a:p>
            <a:r>
              <a:rPr lang="fi-FI" b="1" dirty="0"/>
              <a:t>Disinformaatio</a:t>
            </a:r>
            <a:r>
              <a:rPr lang="fi-FI" dirty="0"/>
              <a:t>: tarkoituksellisesti levitetty harhaanjohtava tieto, esim. valeuutiset </a:t>
            </a:r>
          </a:p>
        </p:txBody>
      </p:sp>
    </p:spTree>
    <p:extLst>
      <p:ext uri="{BB962C8B-B14F-4D97-AF65-F5344CB8AC3E}">
        <p14:creationId xmlns:p14="http://schemas.microsoft.com/office/powerpoint/2010/main" val="55525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Klassinen tiedon määritelmä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b="1" dirty="0"/>
              <a:t>Platonin mukaan tieto on hyvin perusteltu tosi uskomus</a:t>
            </a:r>
            <a:r>
              <a:rPr lang="fi-FI" dirty="0"/>
              <a:t>.</a:t>
            </a:r>
          </a:p>
          <a:p>
            <a:endParaRPr lang="fi-FI" sz="500" dirty="0"/>
          </a:p>
          <a:p>
            <a:r>
              <a:rPr lang="fi-FI" dirty="0"/>
              <a:t>Perusteeton väite, kuten arvaus, ei ole tietoa.</a:t>
            </a:r>
          </a:p>
          <a:p>
            <a:endParaRPr lang="fi-FI" sz="500" dirty="0"/>
          </a:p>
          <a:p>
            <a:r>
              <a:rPr lang="fi-FI" dirty="0"/>
              <a:t>Epätosi väite ei ole tietoa.</a:t>
            </a:r>
          </a:p>
          <a:p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7A2EBDE-D002-9096-8B9E-A50857FF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43" y="2141050"/>
            <a:ext cx="4173523" cy="41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Klassisen tiedon määritelmän ehdot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264BC37-B7EB-CCA3-9D6A-79F94D702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47" y="1715347"/>
            <a:ext cx="8405769" cy="41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7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Tiedon edellytykset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b="1" dirty="0"/>
              <a:t>Klassinen tiedon määritelmä edellyttää</a:t>
            </a:r>
          </a:p>
          <a:p>
            <a:pPr lvl="1"/>
            <a:r>
              <a:rPr lang="fi-FI" b="1" dirty="0"/>
              <a:t>subjektiivisen</a:t>
            </a:r>
            <a:r>
              <a:rPr lang="fi-FI" dirty="0"/>
              <a:t> elementin (jonkun on </a:t>
            </a:r>
            <a:r>
              <a:rPr lang="fi-FI" b="1" dirty="0"/>
              <a:t>usko</a:t>
            </a:r>
            <a:r>
              <a:rPr lang="fi-FI" dirty="0"/>
              <a:t>ttava siihen)</a:t>
            </a:r>
          </a:p>
          <a:p>
            <a:pPr lvl="1"/>
            <a:r>
              <a:rPr lang="fi-FI" b="1" dirty="0"/>
              <a:t>julkisen</a:t>
            </a:r>
            <a:r>
              <a:rPr lang="fi-FI" dirty="0"/>
              <a:t> elementin (se on voitava </a:t>
            </a:r>
            <a:r>
              <a:rPr lang="fi-FI" b="1" dirty="0"/>
              <a:t>perustella</a:t>
            </a:r>
            <a:r>
              <a:rPr lang="fi-FI" dirty="0"/>
              <a:t> julkisesti)</a:t>
            </a:r>
          </a:p>
          <a:p>
            <a:pPr lvl="1"/>
            <a:r>
              <a:rPr lang="fi-FI" b="1" dirty="0"/>
              <a:t>objektiivisen</a:t>
            </a:r>
            <a:r>
              <a:rPr lang="fi-FI" dirty="0"/>
              <a:t> elementin (sen on </a:t>
            </a:r>
            <a:r>
              <a:rPr lang="fi-FI" b="1" dirty="0"/>
              <a:t>vastattava todellisuutta</a:t>
            </a:r>
            <a:r>
              <a:rPr lang="fi-FI" dirty="0"/>
              <a:t>).</a:t>
            </a:r>
          </a:p>
          <a:p>
            <a:pPr lvl="1"/>
            <a:endParaRPr lang="fi-FI" sz="500" dirty="0"/>
          </a:p>
          <a:p>
            <a:r>
              <a:rPr lang="fi-FI" dirty="0"/>
              <a:t>Mikään edellytyksistä ei yksin riitä.</a:t>
            </a:r>
          </a:p>
        </p:txBody>
      </p:sp>
    </p:spTree>
    <p:extLst>
      <p:ext uri="{BB962C8B-B14F-4D97-AF65-F5344CB8AC3E}">
        <p14:creationId xmlns:p14="http://schemas.microsoft.com/office/powerpoint/2010/main" val="180570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Arkikielen hankaluus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dirty="0"/>
              <a:t>Arkikielessä uskomuksella tarkoitetaan usein sitä, että väite on jonkinlaista arvelua.</a:t>
            </a:r>
          </a:p>
          <a:p>
            <a:endParaRPr lang="fi-FI" sz="500" dirty="0"/>
          </a:p>
          <a:p>
            <a:r>
              <a:rPr lang="fi-FI" b="1" dirty="0"/>
              <a:t>Filosofiassa uskomuksella tarkoitetaan mitä tahansa väitettä, jonka joku katsoo olevan tosi</a:t>
            </a:r>
            <a:r>
              <a:rPr lang="fi-FI" dirty="0"/>
              <a:t>.</a:t>
            </a:r>
          </a:p>
          <a:p>
            <a:endParaRPr lang="fi-FI" sz="500" dirty="0"/>
          </a:p>
          <a:p>
            <a:r>
              <a:rPr lang="fi-FI" dirty="0"/>
              <a:t>Uskomukset voivat olla perustelemattomia, huonosti tai hyvin perusteltuja. </a:t>
            </a:r>
            <a:r>
              <a:rPr lang="fi-FI" b="1" dirty="0"/>
              <a:t>Tiedon määritelmän mukaan vain hyvin perustellut voivat olla tietoa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206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Klassisen tiedon määritelmän ongelmia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8467"/>
            <a:ext cx="6421568" cy="4108466"/>
          </a:xfrm>
        </p:spPr>
        <p:txBody>
          <a:bodyPr/>
          <a:lstStyle/>
          <a:p>
            <a:r>
              <a:rPr lang="fi-FI" dirty="0"/>
              <a:t>Entä jos uskomuksella on hyvät perustelut, mutta ne ovat virheellisiä ja uskomus on tosi vain sattumalta (ns. Gettier-paradoksit)?</a:t>
            </a:r>
          </a:p>
          <a:p>
            <a:endParaRPr lang="fi-FI" sz="500" dirty="0"/>
          </a:p>
          <a:p>
            <a:r>
              <a:rPr lang="fi-FI" dirty="0"/>
              <a:t>Onko klassinen tiedon määritelmä liian vaativa? Voimmeko koskaan tietää tietävämme, että jokin on totta (vrt. tieteellisen tutkimuksen tulosten muuttuminen)?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 descr="Kuva, joka sisältää kohteen ruoho, taivas, ulko, kenttä&#10;&#10;Kuvaus luotu automaattisesti">
            <a:extLst>
              <a:ext uri="{FF2B5EF4-FFF2-40B4-BE49-F238E27FC236}">
                <a16:creationId xmlns:a16="http://schemas.microsoft.com/office/drawing/2014/main" id="{DFE0131B-C27E-09BD-8C62-EE2092EDA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71" y="2321482"/>
            <a:ext cx="4476429" cy="29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Uskomusten perusteleminen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dirty="0"/>
              <a:t>Käytännössä uskomusten perusteina vedotaan usein</a:t>
            </a:r>
          </a:p>
          <a:p>
            <a:pPr lvl="1"/>
            <a:r>
              <a:rPr lang="fi-FI" dirty="0"/>
              <a:t>auktoriteetteihin (esimerkiksi oppikirjat tai asiantuntijat)</a:t>
            </a:r>
          </a:p>
          <a:p>
            <a:pPr lvl="1"/>
            <a:r>
              <a:rPr lang="fi-FI" dirty="0"/>
              <a:t>havaintoihin</a:t>
            </a:r>
          </a:p>
          <a:p>
            <a:pPr lvl="1"/>
            <a:r>
              <a:rPr lang="fi-FI" dirty="0"/>
              <a:t>järkeen (logiikkaan tai päättelyyn)</a:t>
            </a:r>
          </a:p>
        </p:txBody>
      </p:sp>
      <p:pic>
        <p:nvPicPr>
          <p:cNvPr id="1026" name="Picture 2" descr="Minerva: Lukion filosofian oppimateriaali">
            <a:extLst>
              <a:ext uri="{FF2B5EF4-FFF2-40B4-BE49-F238E27FC236}">
                <a16:creationId xmlns:a16="http://schemas.microsoft.com/office/drawing/2014/main" id="{01CD6D88-6E1A-2140-AC0E-89D4DA887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12102" r="28875" b="23782"/>
          <a:stretch/>
        </p:blipFill>
        <p:spPr bwMode="auto">
          <a:xfrm>
            <a:off x="7365534" y="2759979"/>
            <a:ext cx="2778742" cy="339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Tiedon perusteiden luotettavuus arjessa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621161" cy="4108466"/>
          </a:xfrm>
        </p:spPr>
        <p:txBody>
          <a:bodyPr/>
          <a:lstStyle/>
          <a:p>
            <a:r>
              <a:rPr lang="fi-FI" dirty="0"/>
              <a:t>Arjessa luotettaviin auktoriteetteihin on järkevää uskoa. Elämä olisi kovin hankalaa, jos kaikki asiat pitäisi kokeilla itse.</a:t>
            </a:r>
          </a:p>
          <a:p>
            <a:endParaRPr lang="fi-FI" sz="500" dirty="0"/>
          </a:p>
          <a:p>
            <a:r>
              <a:rPr lang="fi-FI" dirty="0"/>
              <a:t>Myös havainnot ovat arjessa pääsääntöisesti hyödyllinen tiedon lähde.</a:t>
            </a:r>
          </a:p>
          <a:p>
            <a:endParaRPr lang="fi-FI" sz="500" dirty="0"/>
          </a:p>
          <a:p>
            <a:r>
              <a:rPr lang="fi-FI" dirty="0"/>
              <a:t>Järki on filosofian ensisijainen työkalu, mutta siitä on paljon iloa myös arjen tilanteissa.</a:t>
            </a:r>
          </a:p>
        </p:txBody>
      </p:sp>
    </p:spTree>
    <p:extLst>
      <p:ext uri="{BB962C8B-B14F-4D97-AF65-F5344CB8AC3E}">
        <p14:creationId xmlns:p14="http://schemas.microsoft.com/office/powerpoint/2010/main" val="21410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Auktoriteetit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5. Tiedon lähtökohdat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8467"/>
            <a:ext cx="5948494" cy="4108466"/>
          </a:xfrm>
        </p:spPr>
        <p:txBody>
          <a:bodyPr/>
          <a:lstStyle/>
          <a:p>
            <a:r>
              <a:rPr lang="fi-FI" dirty="0"/>
              <a:t>Auktoriteettia pidetään filosofiassa ongelmallisena tiedon perusteena.</a:t>
            </a:r>
          </a:p>
          <a:p>
            <a:endParaRPr lang="fi-FI" sz="500" dirty="0"/>
          </a:p>
          <a:p>
            <a:r>
              <a:rPr lang="fi-FI" dirty="0"/>
              <a:t>Pelkkä uskominen johonkin, koska joku sanoo niin, on periaatteessa filosofian hengen vastaista.</a:t>
            </a:r>
          </a:p>
        </p:txBody>
      </p:sp>
      <p:pic>
        <p:nvPicPr>
          <p:cNvPr id="7" name="Kuva 6" descr="Kuva, joka sisältää kohteen henkilö, sisä, seisominen, ryhmä&#10;&#10;Kuvaus luotu automaattisesti">
            <a:extLst>
              <a:ext uri="{FF2B5EF4-FFF2-40B4-BE49-F238E27FC236}">
                <a16:creationId xmlns:a16="http://schemas.microsoft.com/office/drawing/2014/main" id="{EDCCCDB2-B83C-1038-C2BB-9D9E4C689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49" y="1891810"/>
            <a:ext cx="5011177" cy="34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E6FF8E-CB13-499C-8FBD-7544E26F84FA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customXml/itemProps2.xml><?xml version="1.0" encoding="utf-8"?>
<ds:datastoreItem xmlns:ds="http://schemas.openxmlformats.org/officeDocument/2006/customXml" ds:itemID="{E71EF7A7-F85C-4D29-9711-545CDA2CF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02EC9-D375-4261-BF51-DBDF14DD7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586</Words>
  <Application>Microsoft Office PowerPoint</Application>
  <PresentationFormat>Laajakuva</PresentationFormat>
  <Paragraphs>108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5. Tiedon lähtökohdat</vt:lpstr>
      <vt:lpstr>Klassinen tiedon määritelmä</vt:lpstr>
      <vt:lpstr>Klassisen tiedon määritelmän ehdot</vt:lpstr>
      <vt:lpstr>Tiedon edellytykset</vt:lpstr>
      <vt:lpstr>Arkikielen hankaluus</vt:lpstr>
      <vt:lpstr>Klassisen tiedon määritelmän ongelmia</vt:lpstr>
      <vt:lpstr>Uskomusten perusteleminen</vt:lpstr>
      <vt:lpstr>Tiedon perusteiden luotettavuus arjessa</vt:lpstr>
      <vt:lpstr>Auktoriteetit</vt:lpstr>
      <vt:lpstr>Havainnot</vt:lpstr>
      <vt:lpstr>Järki</vt:lpstr>
      <vt:lpstr>Induktiivinen päättely</vt:lpstr>
      <vt:lpstr>Asenteita tietoon</vt:lpstr>
      <vt:lpstr>Taito: Auktoriteettiin vetoaminen</vt:lpstr>
      <vt:lpstr>Tieto: Informaatiovaikuttaminen vallan välineenä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39</cp:revision>
  <dcterms:created xsi:type="dcterms:W3CDTF">2021-06-01T16:07:13Z</dcterms:created>
  <dcterms:modified xsi:type="dcterms:W3CDTF">2025-11-03T11:34:32Z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