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AA92D654-0585-49C9-A77A-3EEF561CE02A}">
          <p14:sldIdLst>
            <p14:sldId id="25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72442E8-6BA3-45E8-9059-B343C0AB8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433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49411F-6931-4AF9-93D8-B5E3A6178D98}" type="datetime1">
              <a:rPr lang="fi-FI" smtClean="0"/>
              <a:t>3.11.2025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4. Ihmisen asema kaikkeudessa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AD52959-2333-471C-8BD5-D73F1AEEC58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37A0B08-29E1-45BC-87E2-CB1FEED62F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728966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FF83-E7A8-4750-8F6C-A03EF3348847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Ihmisen asema kaikkeudessa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FD8D1887-AE06-A48F-9985-3F766D3693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68497"/>
            <a:ext cx="10515600" cy="4108466"/>
          </a:xfrm>
          <a:prstGeom prst="rect">
            <a:avLst/>
          </a:prstGeom>
        </p:spPr>
        <p:txBody>
          <a:bodyPr/>
          <a:lstStyle/>
          <a:p>
            <a:r>
              <a:rPr lang="fi-FI" altLang="fi-FI" sz="2600" dirty="0"/>
              <a:t>Tähän tekstiä </a:t>
            </a:r>
            <a:r>
              <a:rPr lang="fi-FI" altLang="fi-FI" sz="2600" dirty="0" err="1"/>
              <a:t>Calibri</a:t>
            </a:r>
            <a:r>
              <a:rPr lang="fi-FI" altLang="fi-FI" sz="2600" dirty="0"/>
              <a:t>-fontilla ja koolla 26.</a:t>
            </a:r>
          </a:p>
          <a:p>
            <a:r>
              <a:rPr lang="fi-FI" altLang="fi-FI" sz="2600" dirty="0"/>
              <a:t>Fontin väri on musta.</a:t>
            </a:r>
          </a:p>
          <a:p>
            <a:r>
              <a:rPr lang="fi-FI" altLang="fi-FI" sz="2600" dirty="0"/>
              <a:t>Mielellään kirjoitetaan lyhyillä, kokonaisilla lauseilla.</a:t>
            </a:r>
          </a:p>
          <a:p>
            <a:r>
              <a:rPr lang="fi-FI" altLang="fi-FI" sz="2600" dirty="0"/>
              <a:t>Ensin käytetään palluroita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600" dirty="0"/>
              <a:t>mutta sisennetyt kohdat merkitään ranskalaisin viivoin.</a:t>
            </a:r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9321570-79E3-4D8C-B2F3-9FE7F4A2AE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704028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309019"/>
            <a:ext cx="5181600" cy="3867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2309017"/>
            <a:ext cx="5181600" cy="3867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55A7-107D-48BC-9FDB-6F814478ECA1}" type="datetime1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Ihmisen asema kaikkeudessa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5CB3BB-746D-4B26-8BA3-66F39CF1DF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6"/>
            <a:ext cx="10515600" cy="8287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D942-C633-4901-B18B-31331D418AFA}" type="datetime1">
              <a:rPr lang="fi-FI" smtClean="0"/>
              <a:t>3.11.2025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Ihmisen asema kaikkeudessa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588B6D0-C848-4998-88EC-8BEFF0D263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F07E-6F22-4F93-B1B3-DAF4AB79B74A}" type="datetime1">
              <a:rPr lang="fi-FI" smtClean="0"/>
              <a:t>3.11.2025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Ihmisen asema kaikkeudessa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9FC29AA-89AC-434C-B67F-C2EC5D21F3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726A97-02BD-4728-BAD2-232609CB60DF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4. Ihmisen asema kaikkeudessa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3DE936-7E46-CB29-301C-C180E6AA98C4}"/>
              </a:ext>
            </a:extLst>
          </p:cNvPr>
          <p:cNvSpPr txBox="1">
            <a:spLocks/>
          </p:cNvSpPr>
          <p:nvPr userDrawn="1"/>
        </p:nvSpPr>
        <p:spPr>
          <a:xfrm>
            <a:off x="838200" y="996950"/>
            <a:ext cx="8828088" cy="733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/>
              <a:t>Dian otsikko, pistekoko 42</a:t>
            </a:r>
            <a:endParaRPr lang="fi-FI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8042A02-5E8A-4D1E-51A4-89FD933D8598}"/>
              </a:ext>
            </a:extLst>
          </p:cNvPr>
          <p:cNvSpPr txBox="1">
            <a:spLocks/>
          </p:cNvSpPr>
          <p:nvPr userDrawn="1"/>
        </p:nvSpPr>
        <p:spPr>
          <a:xfrm>
            <a:off x="838200" y="996950"/>
            <a:ext cx="8828088" cy="733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Dian otsikko, pistekoko 42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C0611F3-19E6-67EE-D520-293A62C1160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38200" y="2068497"/>
            <a:ext cx="10515600" cy="4108466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i-FI" altLang="fi-FI" dirty="0"/>
              <a:t>Tähän tekstiä </a:t>
            </a:r>
            <a:r>
              <a:rPr lang="fi-FI" altLang="fi-FI" dirty="0" err="1"/>
              <a:t>Calibri</a:t>
            </a:r>
            <a:r>
              <a:rPr lang="fi-FI" altLang="fi-FI" dirty="0"/>
              <a:t>-fontilla ja koolla 26.</a:t>
            </a:r>
          </a:p>
          <a:p>
            <a:pPr eaLnBrk="1" hangingPunct="1"/>
            <a:r>
              <a:rPr lang="fi-FI" altLang="fi-FI" dirty="0"/>
              <a:t>Fontin väri on musta.</a:t>
            </a:r>
          </a:p>
          <a:p>
            <a:pPr eaLnBrk="1" hangingPunct="1"/>
            <a:r>
              <a:rPr lang="fi-FI" altLang="fi-FI" dirty="0"/>
              <a:t>Mielellään kirjoitetaan lyhyillä, kokonaisilla lauseilla.</a:t>
            </a:r>
          </a:p>
          <a:p>
            <a:pPr eaLnBrk="1" hangingPunct="1"/>
            <a:r>
              <a:rPr lang="fi-FI" altLang="fi-FI" dirty="0"/>
              <a:t>Ensin käytetään palluroita</a:t>
            </a:r>
          </a:p>
          <a:p>
            <a:pPr lvl="1" eaLnBrk="1" hangingPunct="1"/>
            <a:r>
              <a:rPr lang="fi-FI" altLang="fi-FI" dirty="0"/>
              <a:t>mutta sisennetyt kohdat merkitään ranskalaisin viivoin.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4. Ihmisen asema kaikkeudessa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Ihmisen paikka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Ihmisen asema kaikkeudessa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6008169" cy="4108466"/>
          </a:xfrm>
        </p:spPr>
        <p:txBody>
          <a:bodyPr/>
          <a:lstStyle/>
          <a:p>
            <a:r>
              <a:rPr lang="fi-FI" dirty="0"/>
              <a:t>Ihmistä on monesti pidetty erityisenä muihin eläimiin verrattuna.</a:t>
            </a:r>
          </a:p>
          <a:p>
            <a:endParaRPr lang="fi-FI" sz="500" dirty="0"/>
          </a:p>
          <a:p>
            <a:r>
              <a:rPr lang="fi-FI" dirty="0"/>
              <a:t>Antiikissa ajateltiin, että järki erottaa ihmisen eläimistä.</a:t>
            </a:r>
          </a:p>
          <a:p>
            <a:endParaRPr lang="fi-FI" sz="500" dirty="0"/>
          </a:p>
          <a:p>
            <a:r>
              <a:rPr lang="fi-FI" dirty="0"/>
              <a:t>Keskiajalla puhuttiin olemisen suuresta ketjusta, jossa ihmisellä on oma paikkansa.</a:t>
            </a:r>
          </a:p>
        </p:txBody>
      </p:sp>
      <p:pic>
        <p:nvPicPr>
          <p:cNvPr id="11" name="Kuva 10" descr="Kuva, joka sisältää kohteen puu, ulko, kasvi, metsä&#10;&#10;Kuvaus luotu automaattisesti">
            <a:extLst>
              <a:ext uri="{FF2B5EF4-FFF2-40B4-BE49-F238E27FC236}">
                <a16:creationId xmlns:a16="http://schemas.microsoft.com/office/drawing/2014/main" id="{0B083C5A-E300-3A44-BF0A-1FD9E8CE2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15304" r="9093"/>
          <a:stretch/>
        </p:blipFill>
        <p:spPr>
          <a:xfrm>
            <a:off x="7399090" y="1108551"/>
            <a:ext cx="3363985" cy="51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6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Ruumis ja sielu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Ihmisen asema kaikkeudessa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5721991" cy="4108466"/>
          </a:xfrm>
        </p:spPr>
        <p:txBody>
          <a:bodyPr/>
          <a:lstStyle/>
          <a:p>
            <a:r>
              <a:rPr lang="fi-FI" dirty="0"/>
              <a:t>René Descartes (1596−1650) erotti ihmisen ruumiin ja sielun toisistaan.</a:t>
            </a:r>
          </a:p>
          <a:p>
            <a:pPr lvl="1"/>
            <a:r>
              <a:rPr lang="fi-FI" dirty="0"/>
              <a:t>Todellisuus koostuu materiasta ja hengestä.</a:t>
            </a:r>
          </a:p>
          <a:p>
            <a:pPr lvl="1"/>
            <a:r>
              <a:rPr lang="fi-FI" dirty="0"/>
              <a:t>Ruumis on materiaa ja sielu henkeä.</a:t>
            </a:r>
          </a:p>
        </p:txBody>
      </p:sp>
      <p:pic>
        <p:nvPicPr>
          <p:cNvPr id="7" name="Kuva 6" descr="Kuva, joka sisältää kohteen värikäs&#10;&#10;Kuvaus luotu automaattisesti">
            <a:extLst>
              <a:ext uri="{FF2B5EF4-FFF2-40B4-BE49-F238E27FC236}">
                <a16:creationId xmlns:a16="http://schemas.microsoft.com/office/drawing/2014/main" id="{7B6BA689-946F-A05D-3623-292A8BC4F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619" y="1697175"/>
            <a:ext cx="4962250" cy="34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2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Todellisuuden koostumus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Ihmisen asema kaikkeudessa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D1BCD54-3141-C664-3C0B-0760AE12C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81" y="1704688"/>
            <a:ext cx="8498049" cy="41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5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Materialismi ja dualismi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Ihmisen asema kaikkeudessa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6594446" cy="4108466"/>
          </a:xfrm>
        </p:spPr>
        <p:txBody>
          <a:bodyPr/>
          <a:lstStyle/>
          <a:p>
            <a:r>
              <a:rPr lang="fi-FI" dirty="0"/>
              <a:t>Materialismi painottaa ihmisten ja muiden eläinten samankaltaisuutta.</a:t>
            </a:r>
          </a:p>
          <a:p>
            <a:pPr lvl="1"/>
            <a:r>
              <a:rPr lang="fi-FI" dirty="0"/>
              <a:t>Nykyisin monien muidenkin eläinlajien tiedetään kokevan tunteita, olevan älykkäitä ja/tai siirtävän kulttuuria jälkipolvilleen.</a:t>
            </a:r>
          </a:p>
          <a:p>
            <a:pPr lvl="1"/>
            <a:endParaRPr lang="fi-FI" sz="500" dirty="0"/>
          </a:p>
          <a:p>
            <a:r>
              <a:rPr lang="fi-FI" dirty="0"/>
              <a:t>Dualismi painottaa (usein) ihmisen erityislaatuisuutta eläimiin nähden.</a:t>
            </a:r>
          </a:p>
          <a:p>
            <a:pPr lvl="1"/>
            <a:r>
              <a:rPr lang="fi-FI" dirty="0"/>
              <a:t>Historiassa ihmisen sielun on nähty erottavan ihmisen eläimistä.</a:t>
            </a:r>
          </a:p>
        </p:txBody>
      </p:sp>
      <p:pic>
        <p:nvPicPr>
          <p:cNvPr id="9" name="Kuva 8" descr="Kuva, joka sisältää kohteen norsu, ulko, nisäkäs, takaluukku&#10;&#10;Kuvaus luotu automaattisesti">
            <a:extLst>
              <a:ext uri="{FF2B5EF4-FFF2-40B4-BE49-F238E27FC236}">
                <a16:creationId xmlns:a16="http://schemas.microsoft.com/office/drawing/2014/main" id="{49D20D1A-46F5-3161-DD9A-59148CF95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12" y="2214519"/>
            <a:ext cx="4817329" cy="32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Mieli–ruumis-ongelma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Ihmisen asema kaikkeudessa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5478710" cy="4108466"/>
          </a:xfrm>
        </p:spPr>
        <p:txBody>
          <a:bodyPr/>
          <a:lstStyle/>
          <a:p>
            <a:r>
              <a:rPr lang="fi-FI" dirty="0"/>
              <a:t>Miten jokin ei-aineellinen voisi vaikuttaa aineelliseen (tai toisinpäin), mikäli mieli ja aine ovat toisistaan riippumattomia, erillisiä olemisen tasoja?</a:t>
            </a:r>
          </a:p>
          <a:p>
            <a:endParaRPr lang="fi-FI" dirty="0"/>
          </a:p>
        </p:txBody>
      </p:sp>
      <p:pic>
        <p:nvPicPr>
          <p:cNvPr id="7" name="Kuva 6" descr="Kuva, joka sisältää kohteen ulko, taivas, auringonlasku, ranta&#10;&#10;Kuvaus luotu automaattisesti">
            <a:extLst>
              <a:ext uri="{FF2B5EF4-FFF2-40B4-BE49-F238E27FC236}">
                <a16:creationId xmlns:a16="http://schemas.microsoft.com/office/drawing/2014/main" id="{11C3B6C2-6083-DF80-847E-7259694A6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4" r="19724"/>
          <a:stretch/>
        </p:blipFill>
        <p:spPr>
          <a:xfrm>
            <a:off x="7130641" y="1628467"/>
            <a:ext cx="3967993" cy="43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1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Kielipelit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Ihmisen asema kaikkeudessa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5680046" cy="4108466"/>
          </a:xfrm>
        </p:spPr>
        <p:txBody>
          <a:bodyPr/>
          <a:lstStyle/>
          <a:p>
            <a:r>
              <a:rPr lang="fi-FI" dirty="0"/>
              <a:t>Ludwig Wittgenstein (1889−1951) ajatteli, että ihmisen toimintaa voi kuvata useilla eri tavoilla.</a:t>
            </a:r>
          </a:p>
          <a:p>
            <a:endParaRPr lang="fi-FI" sz="500" dirty="0"/>
          </a:p>
          <a:p>
            <a:r>
              <a:rPr lang="fi-FI" dirty="0"/>
              <a:t>Kuvaustavat ovat ikään kuin erilaisia kielipelejä.</a:t>
            </a:r>
          </a:p>
        </p:txBody>
      </p:sp>
      <p:pic>
        <p:nvPicPr>
          <p:cNvPr id="7" name="Kuva 6" descr="Kuva, joka sisältää kohteen tie, urheilu, moottoriurheilu&#10;&#10;Kuvaus luotu automaattisesti">
            <a:extLst>
              <a:ext uri="{FF2B5EF4-FFF2-40B4-BE49-F238E27FC236}">
                <a16:creationId xmlns:a16="http://schemas.microsoft.com/office/drawing/2014/main" id="{2FE1282D-61E8-A4FF-3CF6-C929FB88E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r="4109"/>
          <a:stretch/>
        </p:blipFill>
        <p:spPr>
          <a:xfrm>
            <a:off x="6539389" y="1354649"/>
            <a:ext cx="5028077" cy="1672905"/>
          </a:xfrm>
          <a:prstGeom prst="rect">
            <a:avLst/>
          </a:prstGeom>
        </p:spPr>
      </p:pic>
      <p:pic>
        <p:nvPicPr>
          <p:cNvPr id="9" name="Kuva 8" descr="Kuva, joka sisältää kohteen lattia, ryhmä, henkilöt&#10;&#10;Kuvaus luotu automaattisesti">
            <a:extLst>
              <a:ext uri="{FF2B5EF4-FFF2-40B4-BE49-F238E27FC236}">
                <a16:creationId xmlns:a16="http://schemas.microsoft.com/office/drawing/2014/main" id="{5607C3C0-9424-561A-1646-D5A9F1BFA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6"/>
          <a:stretch/>
        </p:blipFill>
        <p:spPr>
          <a:xfrm>
            <a:off x="9117908" y="3118199"/>
            <a:ext cx="2449558" cy="2713532"/>
          </a:xfrm>
          <a:prstGeom prst="rect">
            <a:avLst/>
          </a:prstGeom>
        </p:spPr>
      </p:pic>
      <p:pic>
        <p:nvPicPr>
          <p:cNvPr id="11" name="Kuva 10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36489011-DF04-1410-F5AD-6F66BFCF0F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r="3601"/>
          <a:stretch/>
        </p:blipFill>
        <p:spPr>
          <a:xfrm>
            <a:off x="6539389" y="3118199"/>
            <a:ext cx="2466128" cy="271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Taito: Kielipelit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Ihmisen asema kaikkeudessa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6418277" cy="4108466"/>
          </a:xfrm>
        </p:spPr>
        <p:txBody>
          <a:bodyPr/>
          <a:lstStyle/>
          <a:p>
            <a:r>
              <a:rPr lang="fi-FI" dirty="0"/>
              <a:t>Kielipeli on Ludwig Wittgensteinin myöhäisfilosofian käsite.</a:t>
            </a:r>
          </a:p>
          <a:p>
            <a:endParaRPr lang="fi-FI" sz="500" dirty="0"/>
          </a:p>
          <a:p>
            <a:r>
              <a:rPr lang="fi-FI" dirty="0"/>
              <a:t>Eri kielenkäytön alueilla pätevät erilaiset säännöt eli erilaiset kielipelit.</a:t>
            </a:r>
          </a:p>
          <a:p>
            <a:endParaRPr lang="fi-FI" sz="500" dirty="0"/>
          </a:p>
          <a:p>
            <a:r>
              <a:rPr lang="fi-FI" dirty="0"/>
              <a:t>Kielipelit ovat sidoksissa elämänmuotoon, eikä niitä voi ymmärtää sen ulkopuolelta.</a:t>
            </a:r>
          </a:p>
        </p:txBody>
      </p:sp>
      <p:pic>
        <p:nvPicPr>
          <p:cNvPr id="9" name="Kuva 8" descr="Kuva, joka sisältää kohteen teksti, viivapiirustus&#10;&#10;Kuvaus luotu automaattisesti">
            <a:extLst>
              <a:ext uri="{FF2B5EF4-FFF2-40B4-BE49-F238E27FC236}">
                <a16:creationId xmlns:a16="http://schemas.microsoft.com/office/drawing/2014/main" id="{80236582-EC27-B88A-6B8D-05F60F92A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98" y="1454353"/>
            <a:ext cx="3562140" cy="42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Tieto: Virtuaalisuus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Ihmisen asema kaikkeudessa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6468611" cy="4108466"/>
          </a:xfrm>
        </p:spPr>
        <p:txBody>
          <a:bodyPr/>
          <a:lstStyle/>
          <a:p>
            <a:r>
              <a:rPr lang="fi-FI" dirty="0"/>
              <a:t>Virtuaalisuus on keinotekoisten tai ei-fysikaalisten ilmiöiden todellisuutta tai todellisuusvaikutelmaa.</a:t>
            </a:r>
          </a:p>
          <a:p>
            <a:endParaRPr lang="fi-FI" sz="500" dirty="0"/>
          </a:p>
          <a:p>
            <a:r>
              <a:rPr lang="fi-FI" dirty="0"/>
              <a:t>Esimerkiksi tietotekniikan avulla luodaan virtuaalitodellisuuksia. </a:t>
            </a:r>
          </a:p>
        </p:txBody>
      </p:sp>
      <p:pic>
        <p:nvPicPr>
          <p:cNvPr id="7" name="Kuva 6" descr="Kuva, joka sisältää kohteen puu, henkilö, pitäminen, ulko&#10;&#10;Kuvaus luotu automaattisesti">
            <a:extLst>
              <a:ext uri="{FF2B5EF4-FFF2-40B4-BE49-F238E27FC236}">
                <a16:creationId xmlns:a16="http://schemas.microsoft.com/office/drawing/2014/main" id="{78B40541-E823-D6F3-DAF5-B21C8EE28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85" y="1400436"/>
            <a:ext cx="3751515" cy="43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6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ka1_PP-pohja_MALLI" id="{8F1E3A65-519D-4D56-9B2D-8A96BBE82079}" vid="{3F5A9EBC-5A67-43E3-97DC-807358C85FF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f4750cce-e850-4c6e-b990-1a1612c71b4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79864A8E53F6459A7BFA8B82C39053" ma:contentTypeVersion="11" ma:contentTypeDescription="Luo uusi asiakirja." ma:contentTypeScope="" ma:versionID="ae284c7e5eef1f2e29b82cd30f72fc24">
  <xsd:schema xmlns:xsd="http://www.w3.org/2001/XMLSchema" xmlns:xs="http://www.w3.org/2001/XMLSchema" xmlns:p="http://schemas.microsoft.com/office/2006/metadata/properties" xmlns:ns2="f4750cce-e850-4c6e-b990-1a1612c71b49" xmlns:ns3="f0974581-4bbf-443e-902f-14073e9fb4f6" targetNamespace="http://schemas.microsoft.com/office/2006/metadata/properties" ma:root="true" ma:fieldsID="a755875a2f3ca324a7c49bc594a1c5db" ns2:_="" ns3:_="">
    <xsd:import namespace="f4750cce-e850-4c6e-b990-1a1612c71b4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50cce-e850-4c6e-b990-1a1612c7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8741ba6-63af-4df1-8658-072236ec27dc}" ma:internalName="TaxCatchAll" ma:showField="CatchAllData" ma:web="84800065-3590-4970-a684-5ccec33c5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33724A-2AC4-48FF-9683-6894ED5BA3CA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f4750cce-e850-4c6e-b990-1a1612c71b49"/>
  </ds:schemaRefs>
</ds:datastoreItem>
</file>

<file path=customXml/itemProps2.xml><?xml version="1.0" encoding="utf-8"?>
<ds:datastoreItem xmlns:ds="http://schemas.openxmlformats.org/officeDocument/2006/customXml" ds:itemID="{E75E2795-6AB3-438C-91EE-41072A0AF7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236403-23D5-45EC-9FD2-668B1FEAA5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50cce-e850-4c6e-b990-1a1612c71b4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267</Words>
  <Application>Microsoft Office PowerPoint</Application>
  <PresentationFormat>Laajakuva</PresentationFormat>
  <Paragraphs>51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4. Ihmisen asema kaikkeudessa</vt:lpstr>
      <vt:lpstr>Ihmisen paikka</vt:lpstr>
      <vt:lpstr>Ruumis ja sielu</vt:lpstr>
      <vt:lpstr>Todellisuuden koostumus</vt:lpstr>
      <vt:lpstr>Materialismi ja dualismi</vt:lpstr>
      <vt:lpstr>Mieli–ruumis-ongelma</vt:lpstr>
      <vt:lpstr>Kielipelit</vt:lpstr>
      <vt:lpstr>Taito: Kielipelit</vt:lpstr>
      <vt:lpstr>Tieto: Virtuaalisuus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Luvun nimi, koko 48</dc:title>
  <cp:lastModifiedBy>Marja Valkama</cp:lastModifiedBy>
  <cp:revision>37</cp:revision>
  <dcterms:created xsi:type="dcterms:W3CDTF">2021-06-01T16:07:13Z</dcterms:created>
  <dcterms:modified xsi:type="dcterms:W3CDTF">2025-11-03T11:31:23Z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0x0101000779864A8E53F6459A7BFA8B82C39053</vt:lpwstr>
  </property>
</Properties>
</file>