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2"/>
  </p:notesMasterIdLst>
  <p:sldIdLst>
    <p:sldId id="256" r:id="rId5"/>
    <p:sldId id="268" r:id="rId6"/>
    <p:sldId id="269" r:id="rId7"/>
    <p:sldId id="270" r:id="rId8"/>
    <p:sldId id="271" r:id="rId9"/>
    <p:sldId id="272" r:id="rId10"/>
    <p:sldId id="273" r:id="rId11"/>
  </p:sldIdLst>
  <p:sldSz cx="12192000" cy="6858000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Nimetön osa" id="{AA92D654-0585-49C9-A77A-3EEF561CE02A}">
          <p14:sldIdLst>
            <p14:sldId id="256"/>
            <p14:sldId id="268"/>
            <p14:sldId id="269"/>
            <p14:sldId id="270"/>
            <p14:sldId id="271"/>
            <p14:sldId id="272"/>
            <p14:sldId id="27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2" autoAdjust="0"/>
    <p:restoredTop sz="94660"/>
  </p:normalViewPr>
  <p:slideViewPr>
    <p:cSldViewPr snapToGrid="0">
      <p:cViewPr varScale="1">
        <p:scale>
          <a:sx n="62" d="100"/>
          <a:sy n="62" d="100"/>
        </p:scale>
        <p:origin x="712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251B72-27CE-40BA-9C7A-A17EE35F0844}" type="datetimeFigureOut">
              <a:rPr lang="fi-FI" smtClean="0"/>
              <a:t>3.11.2025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9EC046-1BB7-4E45-8F24-472DD13F566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0709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>
            <a:extLst>
              <a:ext uri="{FF2B5EF4-FFF2-40B4-BE49-F238E27FC236}">
                <a16:creationId xmlns:a16="http://schemas.microsoft.com/office/drawing/2014/main" id="{072442E8-6BA3-45E8-9059-B343C0AB8C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3433" cy="6857999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4800"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6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28B0DB0-714D-4942-B3F0-071849A47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6A473EDF-9437-4BAE-AA47-CC70641E4C62}" type="datetime1">
              <a:rPr lang="fi-FI" smtClean="0"/>
              <a:t>3.11.2025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DC707A0-A39C-4F26-82CD-CD00F91F6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fi-FI"/>
              <a:t>3. Maailmankaikkeuden luonne</a:t>
            </a:r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496EA5F-C6A1-4ECC-B2D1-BC45C4EB9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0AD52959-2333-471C-8BD5-D73F1AEEC588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15066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FF2B5EF4-FFF2-40B4-BE49-F238E27FC236}">
                <a16:creationId xmlns:a16="http://schemas.microsoft.com/office/drawing/2014/main" id="{437A0B08-29E1-45BC-87E2-CB1FEED62F2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03"/>
            <a:ext cx="12192715" cy="6857596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983457"/>
            <a:ext cx="10515600" cy="728966"/>
          </a:xfrm>
          <a:prstGeom prst="rect">
            <a:avLst/>
          </a:prstGeom>
        </p:spPr>
        <p:txBody>
          <a:bodyPr/>
          <a:lstStyle>
            <a:lvl1pPr>
              <a:defRPr sz="4200">
                <a:latin typeface="+mn-lt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C9200AB-15F9-4B69-8522-367850418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36A5CF-436B-486B-A82C-16F68EDED4B5}" type="datetime1">
              <a:rPr lang="fi-FI" smtClean="0"/>
              <a:t>3.11.2025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EC3A185-7F0B-4ACE-BBEE-4A6138819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3. Maailmankaikkeuden luonne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EDCC385-2570-4919-BCB0-4066596E2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01FB1B-E8C8-4B5E-B1C1-0BFDAE84AB6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FD8D1887-AE06-A48F-9985-3F766D36932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2068497"/>
            <a:ext cx="10515600" cy="4108466"/>
          </a:xfrm>
          <a:prstGeom prst="rect">
            <a:avLst/>
          </a:prstGeom>
        </p:spPr>
        <p:txBody>
          <a:bodyPr/>
          <a:lstStyle/>
          <a:p>
            <a:r>
              <a:rPr lang="fi-FI" altLang="fi-FI" sz="2600" dirty="0"/>
              <a:t>Tähän tekstiä </a:t>
            </a:r>
            <a:r>
              <a:rPr lang="fi-FI" altLang="fi-FI" sz="2600" dirty="0" err="1"/>
              <a:t>Calibri</a:t>
            </a:r>
            <a:r>
              <a:rPr lang="fi-FI" altLang="fi-FI" sz="2600" dirty="0"/>
              <a:t>-fontilla ja koolla 26.</a:t>
            </a:r>
          </a:p>
          <a:p>
            <a:r>
              <a:rPr lang="fi-FI" altLang="fi-FI" sz="2600" dirty="0"/>
              <a:t>Fontin väri on musta.</a:t>
            </a:r>
          </a:p>
          <a:p>
            <a:r>
              <a:rPr lang="fi-FI" altLang="fi-FI" sz="2600" dirty="0"/>
              <a:t>Mielellään kirjoitetaan lyhyillä, kokonaisilla lauseilla.</a:t>
            </a:r>
          </a:p>
          <a:p>
            <a:r>
              <a:rPr lang="fi-FI" altLang="fi-FI" sz="2600" dirty="0"/>
              <a:t>Ensin käytetään palluroita</a:t>
            </a:r>
          </a:p>
          <a:p>
            <a:pPr lvl="1">
              <a:buFont typeface="Calibri" panose="020F0502020204030204" pitchFamily="34" charset="0"/>
              <a:buChar char="̶"/>
            </a:pPr>
            <a:r>
              <a:rPr lang="fi-FI" altLang="fi-FI" sz="2600" dirty="0"/>
              <a:t>mutta sisennetyt kohdat merkitään ranskalaisin viivoin.</a:t>
            </a:r>
          </a:p>
        </p:txBody>
      </p:sp>
    </p:spTree>
    <p:extLst>
      <p:ext uri="{BB962C8B-B14F-4D97-AF65-F5344CB8AC3E}">
        <p14:creationId xmlns:p14="http://schemas.microsoft.com/office/powerpoint/2010/main" val="860788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>
            <a:extLst>
              <a:ext uri="{FF2B5EF4-FFF2-40B4-BE49-F238E27FC236}">
                <a16:creationId xmlns:a16="http://schemas.microsoft.com/office/drawing/2014/main" id="{99321570-79E3-4D8C-B2F3-9FE7F4A2AEA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03"/>
            <a:ext cx="12192715" cy="6857596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983457"/>
            <a:ext cx="10515600" cy="704028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2309019"/>
            <a:ext cx="5181600" cy="38679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2309017"/>
            <a:ext cx="5181600" cy="386794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5" name="Päivämäärän paikkamerkki 3">
            <a:extLst>
              <a:ext uri="{FF2B5EF4-FFF2-40B4-BE49-F238E27FC236}">
                <a16:creationId xmlns:a16="http://schemas.microsoft.com/office/drawing/2014/main" id="{11F5300B-6543-4872-921F-3E94D0721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B08263-5E3D-4C7D-B671-311645BF2F44}" type="datetime1">
              <a:rPr lang="fi-FI" smtClean="0"/>
              <a:t>3.11.2025</a:t>
            </a:fld>
            <a:endParaRPr lang="fi-FI"/>
          </a:p>
        </p:txBody>
      </p:sp>
      <p:sp>
        <p:nvSpPr>
          <p:cNvPr id="6" name="Alatunnisteen paikkamerkki 4">
            <a:extLst>
              <a:ext uri="{FF2B5EF4-FFF2-40B4-BE49-F238E27FC236}">
                <a16:creationId xmlns:a16="http://schemas.microsoft.com/office/drawing/2014/main" id="{A3DB2936-B3DE-4AE1-A618-D0B2F9315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3. Maailmankaikkeuden luonne</a:t>
            </a:r>
          </a:p>
        </p:txBody>
      </p:sp>
      <p:sp>
        <p:nvSpPr>
          <p:cNvPr id="7" name="Dian numeron paikkamerkki 5">
            <a:extLst>
              <a:ext uri="{FF2B5EF4-FFF2-40B4-BE49-F238E27FC236}">
                <a16:creationId xmlns:a16="http://schemas.microsoft.com/office/drawing/2014/main" id="{6CADAEFC-99F6-4E28-A64B-2B24D1310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DFBB9-9B24-4BF5-828E-D0A91B1327C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8513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>
            <a:extLst>
              <a:ext uri="{FF2B5EF4-FFF2-40B4-BE49-F238E27FC236}">
                <a16:creationId xmlns:a16="http://schemas.microsoft.com/office/drawing/2014/main" id="{995CB3BB-746D-4B26-8BA3-66F39CF1DFD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03"/>
            <a:ext cx="12192715" cy="6857596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983456"/>
            <a:ext cx="10515600" cy="828719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3">
            <a:extLst>
              <a:ext uri="{FF2B5EF4-FFF2-40B4-BE49-F238E27FC236}">
                <a16:creationId xmlns:a16="http://schemas.microsoft.com/office/drawing/2014/main" id="{7C2F5586-E500-47F6-A295-1BB262FCC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3EC44-D556-4A14-BA84-14B658076942}" type="datetime1">
              <a:rPr lang="fi-FI" smtClean="0"/>
              <a:t>3.11.2025</a:t>
            </a:fld>
            <a:endParaRPr lang="fi-FI"/>
          </a:p>
        </p:txBody>
      </p:sp>
      <p:sp>
        <p:nvSpPr>
          <p:cNvPr id="4" name="Alatunnisteen paikkamerkki 4">
            <a:extLst>
              <a:ext uri="{FF2B5EF4-FFF2-40B4-BE49-F238E27FC236}">
                <a16:creationId xmlns:a16="http://schemas.microsoft.com/office/drawing/2014/main" id="{DA567EE0-BDCC-458E-B0DA-591E1FF95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3. Maailmankaikkeuden luonne</a:t>
            </a:r>
          </a:p>
        </p:txBody>
      </p:sp>
      <p:sp>
        <p:nvSpPr>
          <p:cNvPr id="5" name="Dian numeron paikkamerkki 5">
            <a:extLst>
              <a:ext uri="{FF2B5EF4-FFF2-40B4-BE49-F238E27FC236}">
                <a16:creationId xmlns:a16="http://schemas.microsoft.com/office/drawing/2014/main" id="{3C1BFC34-80DF-4991-B6FB-579AED686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318B9D-E9A1-420E-A508-E539CFAF859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954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C588B6D0-C848-4998-88EC-8BEFF0D263F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03"/>
            <a:ext cx="12192715" cy="6857596"/>
          </a:xfrm>
          <a:prstGeom prst="rect">
            <a:avLst/>
          </a:prstGeom>
        </p:spPr>
      </p:pic>
      <p:sp>
        <p:nvSpPr>
          <p:cNvPr id="2" name="Päivämäärän paikkamerkki 3">
            <a:extLst>
              <a:ext uri="{FF2B5EF4-FFF2-40B4-BE49-F238E27FC236}">
                <a16:creationId xmlns:a16="http://schemas.microsoft.com/office/drawing/2014/main" id="{F4B3C23E-6667-4184-8840-3675D28FF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65BBBA-2A85-4F62-AA27-E0CC78858305}" type="datetime1">
              <a:rPr lang="fi-FI" smtClean="0"/>
              <a:t>3.11.2025</a:t>
            </a:fld>
            <a:endParaRPr lang="fi-FI"/>
          </a:p>
        </p:txBody>
      </p:sp>
      <p:sp>
        <p:nvSpPr>
          <p:cNvPr id="3" name="Alatunnisteen paikkamerkki 4">
            <a:extLst>
              <a:ext uri="{FF2B5EF4-FFF2-40B4-BE49-F238E27FC236}">
                <a16:creationId xmlns:a16="http://schemas.microsoft.com/office/drawing/2014/main" id="{488046CA-5570-4D5E-BBA4-674FDD243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3. Maailmankaikkeuden luonne</a:t>
            </a:r>
          </a:p>
        </p:txBody>
      </p:sp>
      <p:sp>
        <p:nvSpPr>
          <p:cNvPr id="4" name="Dian numeron paikkamerkki 5">
            <a:extLst>
              <a:ext uri="{FF2B5EF4-FFF2-40B4-BE49-F238E27FC236}">
                <a16:creationId xmlns:a16="http://schemas.microsoft.com/office/drawing/2014/main" id="{96D59866-23FD-41E2-B8EC-9B511ED9F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1A44CC-96F3-4320-801D-EB5DB229DA6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0247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FF2B5EF4-FFF2-40B4-BE49-F238E27FC236}">
                <a16:creationId xmlns:a16="http://schemas.microsoft.com/office/drawing/2014/main" id="{99FC29AA-89AC-434C-B67F-C2EC5D21F3C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03"/>
            <a:ext cx="12192715" cy="6857596"/>
          </a:xfrm>
          <a:prstGeom prst="rect">
            <a:avLst/>
          </a:prstGeom>
        </p:spPr>
      </p:pic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31D57F6-CAAD-41DC-BC20-4CD2ABA676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CC0186C-A50A-4680-BF4C-7461362184A0}" type="datetime1">
              <a:rPr lang="fi-FI" smtClean="0"/>
              <a:t>3.11.2025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4FD9B32-E1DD-402A-9940-16925565B3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fi-FI"/>
              <a:t>3. Maailmankaikkeuden luonne</a:t>
            </a:r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D74DED2-AF73-4178-B310-59C4B70BB2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C5D05AB-3EA4-4E98-908F-7F30D17DE00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A3DE936-7E46-CB29-301C-C180E6AA98C4}"/>
              </a:ext>
            </a:extLst>
          </p:cNvPr>
          <p:cNvSpPr txBox="1">
            <a:spLocks/>
          </p:cNvSpPr>
          <p:nvPr userDrawn="1"/>
        </p:nvSpPr>
        <p:spPr>
          <a:xfrm>
            <a:off x="838200" y="996950"/>
            <a:ext cx="8828088" cy="733425"/>
          </a:xfrm>
          <a:prstGeom prst="rect">
            <a:avLst/>
          </a:prstGeom>
        </p:spPr>
        <p:txBody>
          <a:bodyPr rtlCol="0"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fi-FI"/>
              <a:t>Dian otsikko, pistekoko 42</a:t>
            </a:r>
            <a:endParaRPr lang="fi-FI" dirty="0"/>
          </a:p>
        </p:txBody>
      </p:sp>
      <p:sp>
        <p:nvSpPr>
          <p:cNvPr id="3" name="Otsikko 1">
            <a:extLst>
              <a:ext uri="{FF2B5EF4-FFF2-40B4-BE49-F238E27FC236}">
                <a16:creationId xmlns:a16="http://schemas.microsoft.com/office/drawing/2014/main" id="{18042A02-5E8A-4D1E-51A4-89FD933D8598}"/>
              </a:ext>
            </a:extLst>
          </p:cNvPr>
          <p:cNvSpPr txBox="1">
            <a:spLocks/>
          </p:cNvSpPr>
          <p:nvPr userDrawn="1"/>
        </p:nvSpPr>
        <p:spPr>
          <a:xfrm>
            <a:off x="838200" y="996950"/>
            <a:ext cx="8828088" cy="733425"/>
          </a:xfrm>
          <a:prstGeom prst="rect">
            <a:avLst/>
          </a:prstGeom>
        </p:spPr>
        <p:txBody>
          <a:bodyPr rtlCol="0"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fi-FI" dirty="0"/>
              <a:t>Dian otsikko, pistekoko 42</a:t>
            </a:r>
          </a:p>
        </p:txBody>
      </p:sp>
      <p:sp>
        <p:nvSpPr>
          <p:cNvPr id="8" name="Sisällön paikkamerkki 2">
            <a:extLst>
              <a:ext uri="{FF2B5EF4-FFF2-40B4-BE49-F238E27FC236}">
                <a16:creationId xmlns:a16="http://schemas.microsoft.com/office/drawing/2014/main" id="{9C0611F3-19E6-67EE-D520-293A62C1160E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838200" y="2068497"/>
            <a:ext cx="10515600" cy="4108466"/>
          </a:xfrm>
          <a:prstGeom prst="rect">
            <a:avLst/>
          </a:prstGeom>
        </p:spPr>
        <p:txBody>
          <a:bodyPr/>
          <a:lstStyle>
            <a:lvl1pPr marL="228600" indent="-228600" algn="l" rtl="0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Calibri" panose="020F0502020204030204" pitchFamily="34" charset="0"/>
              <a:buChar char="̶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Calibri" panose="020F0502020204030204" pitchFamily="34" charset="0"/>
              <a:buChar char="̶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Calibri" panose="020F0502020204030204" pitchFamily="34" charset="0"/>
              <a:buChar char="̶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Calibri" panose="020F0502020204030204" pitchFamily="34" charset="0"/>
              <a:buChar char="̶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fi-FI" altLang="fi-FI" dirty="0"/>
              <a:t>Tähän tekstiä </a:t>
            </a:r>
            <a:r>
              <a:rPr lang="fi-FI" altLang="fi-FI" dirty="0" err="1"/>
              <a:t>Calibri</a:t>
            </a:r>
            <a:r>
              <a:rPr lang="fi-FI" altLang="fi-FI" dirty="0"/>
              <a:t>-fontilla ja koolla 26.</a:t>
            </a:r>
          </a:p>
          <a:p>
            <a:pPr eaLnBrk="1" hangingPunct="1"/>
            <a:r>
              <a:rPr lang="fi-FI" altLang="fi-FI" dirty="0"/>
              <a:t>Fontin väri on musta.</a:t>
            </a:r>
          </a:p>
          <a:p>
            <a:pPr eaLnBrk="1" hangingPunct="1"/>
            <a:r>
              <a:rPr lang="fi-FI" altLang="fi-FI" dirty="0"/>
              <a:t>Mielellään kirjoitetaan lyhyillä, kokonaisilla lauseilla.</a:t>
            </a:r>
          </a:p>
          <a:p>
            <a:pPr eaLnBrk="1" hangingPunct="1"/>
            <a:r>
              <a:rPr lang="fi-FI" altLang="fi-FI" dirty="0"/>
              <a:t>Ensin käytetään palluroita</a:t>
            </a:r>
          </a:p>
          <a:p>
            <a:pPr lvl="1" eaLnBrk="1" hangingPunct="1"/>
            <a:r>
              <a:rPr lang="fi-FI" altLang="fi-FI" dirty="0"/>
              <a:t>mutta sisennetyt kohdat merkitään ranskalaisin viivoin.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</p:sldLayoutIdLst>
  <p:hf hd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200" kern="1200">
          <a:solidFill>
            <a:schemeClr val="tx1"/>
          </a:solidFill>
          <a:latin typeface="+mn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Calibri" panose="020F0502020204030204" pitchFamily="34" charset="0"/>
        <a:buChar char="̶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Calibri" panose="020F0502020204030204" pitchFamily="34" charset="0"/>
        <a:buChar char="̶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Calibri" panose="020F0502020204030204" pitchFamily="34" charset="0"/>
        <a:buChar char="̶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Calibri" panose="020F0502020204030204" pitchFamily="34" charset="0"/>
        <a:buChar char="̶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6D694EB-E207-48D4-A508-CBBE8382F9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i-FI" sz="4800" dirty="0">
                <a:latin typeface="+mn-lt"/>
              </a:rPr>
              <a:t>3. Maailmankaikkeuden luonne</a:t>
            </a:r>
          </a:p>
        </p:txBody>
      </p:sp>
      <p:sp>
        <p:nvSpPr>
          <p:cNvPr id="2051" name="Alaotsikko 2">
            <a:extLst>
              <a:ext uri="{FF2B5EF4-FFF2-40B4-BE49-F238E27FC236}">
                <a16:creationId xmlns:a16="http://schemas.microsoft.com/office/drawing/2014/main" id="{527B8528-272B-4F1B-9BC7-4390F3F102F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altLang="fi-FI" dirty="0"/>
              <a:t>Ydinsisällöt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898112-3EC3-5B69-6CA5-E976B75DD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43427"/>
            <a:ext cx="10729267" cy="728966"/>
          </a:xfrm>
        </p:spPr>
        <p:txBody>
          <a:bodyPr/>
          <a:lstStyle/>
          <a:p>
            <a:r>
              <a:rPr lang="fi-FI" dirty="0"/>
              <a:t>Kaksi kosmologiaa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7C4475A-6E48-D423-612A-9B1DCC2D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3. Maailmankaikkeuden luonne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DBC726A-00BE-5804-81BD-53A3D7471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1FB1B-E8C8-4B5E-B1C1-0BFDAE84AB66}" type="slidenum">
              <a:rPr lang="fi-FI" smtClean="0"/>
              <a:pPr>
                <a:defRPr/>
              </a:pPr>
              <a:t>2</a:t>
            </a:fld>
            <a:endParaRPr lang="fi-FI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715D2995-1FEC-23B8-FF2D-B41CB3F08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8467"/>
            <a:ext cx="6871283" cy="4108466"/>
          </a:xfrm>
        </p:spPr>
        <p:txBody>
          <a:bodyPr/>
          <a:lstStyle/>
          <a:p>
            <a:r>
              <a:rPr lang="fi-FI" b="1" dirty="0"/>
              <a:t>Tieteellinen kosmologia </a:t>
            </a:r>
            <a:r>
              <a:rPr lang="fi-FI" dirty="0"/>
              <a:t>tutkii maailmankaikkeutta astronomisten havaintojen ja matemaattis-fysikaalisten mallien avulla.</a:t>
            </a:r>
          </a:p>
          <a:p>
            <a:endParaRPr lang="fi-FI" sz="500" dirty="0"/>
          </a:p>
          <a:p>
            <a:r>
              <a:rPr lang="fi-FI" b="1" dirty="0"/>
              <a:t>Filosofinen kosmologia </a:t>
            </a:r>
            <a:r>
              <a:rPr lang="fi-FI" dirty="0"/>
              <a:t>pohtii käsitteellisiä ja periaatteellisia ongelmia, joita maailmankaikkeuden hahmottamiseen liittyy.</a:t>
            </a:r>
          </a:p>
        </p:txBody>
      </p:sp>
      <p:pic>
        <p:nvPicPr>
          <p:cNvPr id="13" name="Kuva 12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917BA242-83D3-9FE2-C7C9-A95AAB470F8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35" r="22712"/>
          <a:stretch/>
        </p:blipFill>
        <p:spPr>
          <a:xfrm>
            <a:off x="8153400" y="1487439"/>
            <a:ext cx="3325981" cy="4390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9360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898112-3EC3-5B69-6CA5-E976B75DD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43427"/>
            <a:ext cx="10729267" cy="728966"/>
          </a:xfrm>
        </p:spPr>
        <p:txBody>
          <a:bodyPr/>
          <a:lstStyle/>
          <a:p>
            <a:r>
              <a:rPr lang="fi-FI" dirty="0"/>
              <a:t>Kaksi jumalaa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7C4475A-6E48-D423-612A-9B1DCC2D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3. Maailmankaikkeuden luonne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DBC726A-00BE-5804-81BD-53A3D7471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1FB1B-E8C8-4B5E-B1C1-0BFDAE84AB66}" type="slidenum">
              <a:rPr lang="fi-FI" smtClean="0"/>
              <a:pPr>
                <a:defRPr/>
              </a:pPr>
              <a:t>3</a:t>
            </a:fld>
            <a:endParaRPr lang="fi-FI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715D2995-1FEC-23B8-FF2D-B41CB3F08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8467"/>
            <a:ext cx="7315200" cy="4108466"/>
          </a:xfrm>
        </p:spPr>
        <p:txBody>
          <a:bodyPr/>
          <a:lstStyle/>
          <a:p>
            <a:r>
              <a:rPr lang="fi-FI" b="1" dirty="0"/>
              <a:t>Jumala persoonallisena olentona</a:t>
            </a:r>
            <a:r>
              <a:rPr lang="fi-FI" dirty="0"/>
              <a:t>, jolla on mieli</a:t>
            </a:r>
          </a:p>
          <a:p>
            <a:pPr lvl="1"/>
            <a:r>
              <a:rPr lang="fi-FI" dirty="0"/>
              <a:t>Jumala tahtoo, rakastaa ja välittää, joidenkin teologioiden mukaan jopa vihaa tai kostaa.</a:t>
            </a:r>
          </a:p>
          <a:p>
            <a:pPr lvl="1"/>
            <a:endParaRPr lang="fi-FI" sz="500" dirty="0"/>
          </a:p>
          <a:p>
            <a:r>
              <a:rPr lang="fi-FI" b="1" dirty="0"/>
              <a:t>Jumala metafyysisenä peruskäsitteenä</a:t>
            </a:r>
          </a:p>
          <a:p>
            <a:pPr lvl="1"/>
            <a:r>
              <a:rPr lang="fi-FI" dirty="0"/>
              <a:t>Perimmäinen syy, voima tai peruste maailmankaikkeuden olemassaololle, liikkumaton liikuttaja</a:t>
            </a:r>
          </a:p>
          <a:p>
            <a:pPr lvl="1"/>
            <a:r>
              <a:rPr lang="fi-FI" dirty="0"/>
              <a:t>Ei ajatteleva tai tunteva olento </a:t>
            </a:r>
          </a:p>
        </p:txBody>
      </p:sp>
      <p:pic>
        <p:nvPicPr>
          <p:cNvPr id="9" name="Kuva 8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640B4E76-5865-92A0-3FF2-CAFA65434AA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64" r="17978"/>
          <a:stretch/>
        </p:blipFill>
        <p:spPr>
          <a:xfrm>
            <a:off x="7900888" y="2206305"/>
            <a:ext cx="3994701" cy="3139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97436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898112-3EC3-5B69-6CA5-E976B75DD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43427"/>
            <a:ext cx="10729267" cy="728966"/>
          </a:xfrm>
        </p:spPr>
        <p:txBody>
          <a:bodyPr/>
          <a:lstStyle/>
          <a:p>
            <a:r>
              <a:rPr lang="fi-FI" dirty="0"/>
              <a:t>Syyt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7C4475A-6E48-D423-612A-9B1DCC2D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3. Maailmankaikkeuden luonne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DBC726A-00BE-5804-81BD-53A3D7471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1FB1B-E8C8-4B5E-B1C1-0BFDAE84AB66}" type="slidenum">
              <a:rPr lang="fi-FI" smtClean="0"/>
              <a:pPr>
                <a:defRPr/>
              </a:pPr>
              <a:t>4</a:t>
            </a:fld>
            <a:endParaRPr lang="fi-FI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715D2995-1FEC-23B8-FF2D-B41CB3F08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8467"/>
            <a:ext cx="10515600" cy="4108466"/>
          </a:xfrm>
        </p:spPr>
        <p:txBody>
          <a:bodyPr/>
          <a:lstStyle/>
          <a:p>
            <a:r>
              <a:rPr lang="fi-FI" dirty="0"/>
              <a:t>Metafysiikassa on etsitty syitä sille, miksi asiat ovat olemassa.</a:t>
            </a:r>
          </a:p>
          <a:p>
            <a:endParaRPr lang="fi-FI" sz="500" dirty="0"/>
          </a:p>
          <a:p>
            <a:r>
              <a:rPr lang="fi-FI" dirty="0"/>
              <a:t>Esimerkiksi Aristoteles on eritellyt erilaisia syytyyppejä.</a:t>
            </a:r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2D472BA6-766E-4651-C6BC-9D9A9DC198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5910" y="3091813"/>
            <a:ext cx="7350154" cy="3222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10443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898112-3EC3-5B69-6CA5-E976B75DD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43427"/>
            <a:ext cx="10729267" cy="728966"/>
          </a:xfrm>
        </p:spPr>
        <p:txBody>
          <a:bodyPr/>
          <a:lstStyle/>
          <a:p>
            <a:r>
              <a:rPr lang="fi-FI" dirty="0"/>
              <a:t>Ennalta määräytyminen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7C4475A-6E48-D423-612A-9B1DCC2D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3. Maailmankaikkeuden luonne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DBC726A-00BE-5804-81BD-53A3D7471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1FB1B-E8C8-4B5E-B1C1-0BFDAE84AB66}" type="slidenum">
              <a:rPr lang="fi-FI" smtClean="0"/>
              <a:pPr>
                <a:defRPr/>
              </a:pPr>
              <a:t>5</a:t>
            </a:fld>
            <a:endParaRPr lang="fi-FI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715D2995-1FEC-23B8-FF2D-B41CB3F08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8467"/>
            <a:ext cx="6074328" cy="4108466"/>
          </a:xfrm>
        </p:spPr>
        <p:txBody>
          <a:bodyPr/>
          <a:lstStyle/>
          <a:p>
            <a:r>
              <a:rPr lang="fi-FI" dirty="0"/>
              <a:t>Nykyään tieteessä ajatellaan, että asiat ovat määräytyneet syy-seuraussuhteiden perusteella.</a:t>
            </a:r>
          </a:p>
          <a:p>
            <a:endParaRPr lang="fi-FI" sz="500" dirty="0"/>
          </a:p>
          <a:p>
            <a:r>
              <a:rPr lang="fi-FI" dirty="0"/>
              <a:t>Tämä synnyttää kysymyksen siitä, onko vapaata tahtoa olemassa.</a:t>
            </a:r>
          </a:p>
        </p:txBody>
      </p:sp>
      <p:pic>
        <p:nvPicPr>
          <p:cNvPr id="8" name="Kuva 7" descr="Kuva, joka sisältää kohteen kasvi&#10;&#10;Kuvaus luotu automaattisesti">
            <a:extLst>
              <a:ext uri="{FF2B5EF4-FFF2-40B4-BE49-F238E27FC236}">
                <a16:creationId xmlns:a16="http://schemas.microsoft.com/office/drawing/2014/main" id="{6533286D-FF48-819F-DCB5-55F8F13EB71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58"/>
          <a:stretch/>
        </p:blipFill>
        <p:spPr>
          <a:xfrm>
            <a:off x="7421881" y="1628467"/>
            <a:ext cx="4233923" cy="4108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344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898112-3EC3-5B69-6CA5-E976B75DD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43427"/>
            <a:ext cx="10729267" cy="728966"/>
          </a:xfrm>
        </p:spPr>
        <p:txBody>
          <a:bodyPr/>
          <a:lstStyle/>
          <a:p>
            <a:r>
              <a:rPr lang="fi-FI" dirty="0"/>
              <a:t>Ennalta määräytyminen ja vapaa tahto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7C4475A-6E48-D423-612A-9B1DCC2D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3. Maailmankaikkeuden luonne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DBC726A-00BE-5804-81BD-53A3D7471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1FB1B-E8C8-4B5E-B1C1-0BFDAE84AB66}" type="slidenum">
              <a:rPr lang="fi-FI" smtClean="0"/>
              <a:pPr>
                <a:defRPr/>
              </a:pPr>
              <a:t>6</a:t>
            </a:fld>
            <a:endParaRPr lang="fi-FI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3A1203B7-CC02-E582-8081-A0300FC392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4704" y="1770077"/>
            <a:ext cx="9177002" cy="4035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4394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898112-3EC3-5B69-6CA5-E976B75DD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43427"/>
            <a:ext cx="10729267" cy="728966"/>
          </a:xfrm>
        </p:spPr>
        <p:txBody>
          <a:bodyPr/>
          <a:lstStyle/>
          <a:p>
            <a:r>
              <a:rPr lang="fi-FI" dirty="0"/>
              <a:t>Taito: Ajattelun rajojen ajatteleminen</a:t>
            </a:r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7C4475A-6E48-D423-612A-9B1DCC2D2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/>
              <a:t>3. Maailmankaikkeuden luonne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DBC726A-00BE-5804-81BD-53A3D7471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01FB1B-E8C8-4B5E-B1C1-0BFDAE84AB66}" type="slidenum">
              <a:rPr lang="fi-FI" smtClean="0"/>
              <a:pPr>
                <a:defRPr/>
              </a:pPr>
              <a:t>7</a:t>
            </a:fld>
            <a:endParaRPr lang="fi-FI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715D2995-1FEC-23B8-FF2D-B41CB3F084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8467"/>
            <a:ext cx="10515600" cy="4108466"/>
          </a:xfrm>
        </p:spPr>
        <p:txBody>
          <a:bodyPr/>
          <a:lstStyle/>
          <a:p>
            <a:r>
              <a:rPr lang="fi-FI" dirty="0"/>
              <a:t>On paljon asioita, joita ei voida edes periaatteessa havaita, kuten hyvyys tai yhteiskunta. Nämä ovat ajattelun asioita. </a:t>
            </a:r>
            <a:r>
              <a:rPr lang="fi-FI"/>
              <a:t>(?)</a:t>
            </a:r>
            <a:endParaRPr lang="fi-FI" dirty="0"/>
          </a:p>
          <a:p>
            <a:endParaRPr lang="fi-FI" sz="500" dirty="0"/>
          </a:p>
          <a:p>
            <a:r>
              <a:rPr lang="fi-FI" dirty="0"/>
              <a:t>Myös </a:t>
            </a:r>
            <a:r>
              <a:rPr lang="fi-FI" b="1" dirty="0"/>
              <a:t>ajattelulla ajatellaan olevan rajoja</a:t>
            </a:r>
            <a:r>
              <a:rPr lang="fi-FI" dirty="0"/>
              <a:t>. </a:t>
            </a:r>
          </a:p>
          <a:p>
            <a:endParaRPr lang="fi-FI" sz="500" dirty="0"/>
          </a:p>
          <a:p>
            <a:r>
              <a:rPr lang="fi-FI" dirty="0"/>
              <a:t>Erilaisia ehdotuksia näiksi rajoiksi ovat esimerkiksi:</a:t>
            </a:r>
          </a:p>
          <a:p>
            <a:pPr lvl="1"/>
            <a:r>
              <a:rPr lang="fi-FI" dirty="0"/>
              <a:t>kielellä ilmaistavuus</a:t>
            </a:r>
          </a:p>
          <a:p>
            <a:pPr lvl="1"/>
            <a:r>
              <a:rPr lang="fi-FI" dirty="0"/>
              <a:t>inhimillisen kulttuurin näkökulma</a:t>
            </a:r>
          </a:p>
          <a:p>
            <a:pPr lvl="1"/>
            <a:r>
              <a:rPr lang="fi-FI" dirty="0"/>
              <a:t>looginen ristiriidattomuus</a:t>
            </a:r>
          </a:p>
        </p:txBody>
      </p:sp>
    </p:spTree>
    <p:extLst>
      <p:ext uri="{BB962C8B-B14F-4D97-AF65-F5344CB8AC3E}">
        <p14:creationId xmlns:p14="http://schemas.microsoft.com/office/powerpoint/2010/main" val="512124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tka1_PP-pohja_MALLI" id="{8F1E3A65-519D-4D56-9B2D-8A96BBE82079}" vid="{3F5A9EBC-5A67-43E3-97DC-807358C85FF2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0779864A8E53F6459A7BFA8B82C39053" ma:contentTypeVersion="11" ma:contentTypeDescription="Luo uusi asiakirja." ma:contentTypeScope="" ma:versionID="ae284c7e5eef1f2e29b82cd30f72fc24">
  <xsd:schema xmlns:xsd="http://www.w3.org/2001/XMLSchema" xmlns:xs="http://www.w3.org/2001/XMLSchema" xmlns:p="http://schemas.microsoft.com/office/2006/metadata/properties" xmlns:ns2="f4750cce-e850-4c6e-b990-1a1612c71b49" xmlns:ns3="f0974581-4bbf-443e-902f-14073e9fb4f6" targetNamespace="http://schemas.microsoft.com/office/2006/metadata/properties" ma:root="true" ma:fieldsID="a755875a2f3ca324a7c49bc594a1c5db" ns2:_="" ns3:_="">
    <xsd:import namespace="f4750cce-e850-4c6e-b990-1a1612c71b49"/>
    <xsd:import namespace="f0974581-4bbf-443e-902f-14073e9fb4f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750cce-e850-4c6e-b990-1a1612c71b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Kuvien tunnisteet" ma:readOnly="false" ma:fieldId="{5cf76f15-5ced-4ddc-b409-7134ff3c332f}" ma:taxonomyMulti="true" ma:sspId="4d49524a-21d1-44ef-b988-918b9b4337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974581-4bbf-443e-902f-14073e9fb4f6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38741ba6-63af-4df1-8658-072236ec27dc}" ma:internalName="TaxCatchAll" ma:showField="CatchAllData" ma:web="84800065-3590-4970-a684-5ccec33c54b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0974581-4bbf-443e-902f-14073e9fb4f6" xsi:nil="true"/>
    <lcf76f155ced4ddcb4097134ff3c332f xmlns="f4750cce-e850-4c6e-b990-1a1612c71b49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B7C5B69-754F-47C8-A024-56F543320A1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4750cce-e850-4c6e-b990-1a1612c71b49"/>
    <ds:schemaRef ds:uri="f0974581-4bbf-443e-902f-14073e9fb4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1EA9A7D-07D3-4D33-A805-092207709794}">
  <ds:schemaRefs>
    <ds:schemaRef ds:uri="http://schemas.microsoft.com/office/2006/metadata/properties"/>
    <ds:schemaRef ds:uri="http://schemas.microsoft.com/office/infopath/2007/PartnerControls"/>
    <ds:schemaRef ds:uri="f0974581-4bbf-443e-902f-14073e9fb4f6"/>
    <ds:schemaRef ds:uri="f4750cce-e850-4c6e-b990-1a1612c71b49"/>
  </ds:schemaRefs>
</ds:datastoreItem>
</file>

<file path=customXml/itemProps3.xml><?xml version="1.0" encoding="utf-8"?>
<ds:datastoreItem xmlns:ds="http://schemas.openxmlformats.org/officeDocument/2006/customXml" ds:itemID="{9D2CC350-5BBB-4101-8222-D403F06E477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</TotalTime>
  <Words>198</Words>
  <Application>Microsoft Office PowerPoint</Application>
  <PresentationFormat>Laajakuva</PresentationFormat>
  <Paragraphs>43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Office-teema</vt:lpstr>
      <vt:lpstr>3. Maailmankaikkeuden luonne</vt:lpstr>
      <vt:lpstr>Kaksi kosmologiaa</vt:lpstr>
      <vt:lpstr>Kaksi jumalaa</vt:lpstr>
      <vt:lpstr>Syyt</vt:lpstr>
      <vt:lpstr>Ennalta määräytyminen</vt:lpstr>
      <vt:lpstr>Ennalta määräytyminen ja vapaa tahto</vt:lpstr>
      <vt:lpstr>Taito: Ajattelun rajojen ajatteleminen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Luvun nimi, koko 48</dc:title>
  <cp:lastModifiedBy>Marja Valkama</cp:lastModifiedBy>
  <cp:revision>29</cp:revision>
  <dcterms:created xsi:type="dcterms:W3CDTF">2021-06-01T16:07:13Z</dcterms:created>
  <dcterms:modified xsi:type="dcterms:W3CDTF">2025-11-03T11:30:02Z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0x0101000779864A8E53F6459A7BFA8B82C39053</vt:lpwstr>
  </property>
</Properties>
</file>