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0"/>
  </p:notesMasterIdLst>
  <p:sldIdLst>
    <p:sldId id="256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imetön osa" id="{AA92D654-0585-49C9-A77A-3EEF561CE02A}">
          <p14:sldIdLst>
            <p14:sldId id="256"/>
            <p14:sldId id="261"/>
            <p14:sldId id="262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2" autoAdjust="0"/>
    <p:restoredTop sz="94660"/>
  </p:normalViewPr>
  <p:slideViewPr>
    <p:cSldViewPr snapToGrid="0">
      <p:cViewPr varScale="1">
        <p:scale>
          <a:sx n="62" d="100"/>
          <a:sy n="62" d="100"/>
        </p:scale>
        <p:origin x="71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51B72-27CE-40BA-9C7A-A17EE35F0844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EC046-1BB7-4E45-8F24-472DD13F56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070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072442E8-6BA3-45E8-9059-B343C0AB8C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3433" cy="6857999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28B0DB0-714D-4942-B3F0-071849A47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D9F98BB-9409-4B78-A97E-092BB4FC72B9}" type="datetime1">
              <a:rPr lang="fi-FI" smtClean="0"/>
              <a:t>3.11.2025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C707A0-A39C-4F26-82CD-CD00F91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/>
              <a:t>16. Oppiminen ja sivistys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96EA5F-C6A1-4ECC-B2D1-BC45C4EB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0AD52959-2333-471C-8BD5-D73F1AEEC588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506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437A0B08-29E1-45BC-87E2-CB1FEED62F2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03"/>
            <a:ext cx="12192715" cy="685759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983457"/>
            <a:ext cx="10515600" cy="728966"/>
          </a:xfrm>
          <a:prstGeom prst="rect">
            <a:avLst/>
          </a:prstGeom>
        </p:spPr>
        <p:txBody>
          <a:bodyPr/>
          <a:lstStyle>
            <a:lvl1pPr>
              <a:defRPr sz="4200">
                <a:latin typeface="+mn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9200AB-15F9-4B69-8522-367850418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7CBED-ACFC-4E3A-A3AF-4F4AD7DF0BAD}" type="datetime1">
              <a:rPr lang="fi-FI" smtClean="0"/>
              <a:t>3.11.2025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C3A185-7F0B-4ACE-BBEE-4A6138819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16. Oppiminen ja sivistys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EDCC385-2570-4919-BCB0-4066596E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1FB1B-E8C8-4B5E-B1C1-0BFDAE84AB6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FD8D1887-AE06-A48F-9985-3F766D3693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2068497"/>
            <a:ext cx="10515600" cy="4108466"/>
          </a:xfrm>
          <a:prstGeom prst="rect">
            <a:avLst/>
          </a:prstGeom>
        </p:spPr>
        <p:txBody>
          <a:bodyPr/>
          <a:lstStyle/>
          <a:p>
            <a:r>
              <a:rPr lang="fi-FI" altLang="fi-FI" sz="2600" dirty="0"/>
              <a:t>Tähän tekstiä </a:t>
            </a:r>
            <a:r>
              <a:rPr lang="fi-FI" altLang="fi-FI" sz="2600" dirty="0" err="1"/>
              <a:t>Calibri</a:t>
            </a:r>
            <a:r>
              <a:rPr lang="fi-FI" altLang="fi-FI" sz="2600" dirty="0"/>
              <a:t>-fontilla ja koolla 26.</a:t>
            </a:r>
          </a:p>
          <a:p>
            <a:r>
              <a:rPr lang="fi-FI" altLang="fi-FI" sz="2600" dirty="0"/>
              <a:t>Fontin väri on musta.</a:t>
            </a:r>
          </a:p>
          <a:p>
            <a:r>
              <a:rPr lang="fi-FI" altLang="fi-FI" sz="2600" dirty="0"/>
              <a:t>Mielellään kirjoitetaan lyhyillä, kokonaisilla lauseilla.</a:t>
            </a:r>
          </a:p>
          <a:p>
            <a:r>
              <a:rPr lang="fi-FI" altLang="fi-FI" sz="2600" dirty="0"/>
              <a:t>Ensin käytetään palluroita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600" dirty="0"/>
              <a:t>mutta sisennetyt kohdat merkitään ranskalaisin viivoin.</a:t>
            </a:r>
          </a:p>
        </p:txBody>
      </p:sp>
    </p:spTree>
    <p:extLst>
      <p:ext uri="{BB962C8B-B14F-4D97-AF65-F5344CB8AC3E}">
        <p14:creationId xmlns:p14="http://schemas.microsoft.com/office/powerpoint/2010/main" val="86078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99321570-79E3-4D8C-B2F3-9FE7F4A2AEA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03"/>
            <a:ext cx="12192715" cy="685759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983457"/>
            <a:ext cx="10515600" cy="704028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2309019"/>
            <a:ext cx="5181600" cy="38679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2309017"/>
            <a:ext cx="5181600" cy="38679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11F5300B-6543-4872-921F-3E94D072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ACE3C-2016-4AF7-806B-D71CFD0D1E96}" type="datetime1">
              <a:rPr lang="fi-FI" smtClean="0"/>
              <a:t>3.11.2025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A3DB2936-B3DE-4AE1-A618-D0B2F931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16. Oppiminen ja sivistys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6CADAEFC-99F6-4E28-A64B-2B24D131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DFBB9-9B24-4BF5-828E-D0A91B1327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8513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995CB3BB-746D-4B26-8BA3-66F39CF1DF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03"/>
            <a:ext cx="12192715" cy="685759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983456"/>
            <a:ext cx="10515600" cy="828719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7C2F5586-E500-47F6-A295-1BB262FC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EE9B-5F3E-4350-8AE0-A24110AEDA08}" type="datetime1">
              <a:rPr lang="fi-FI" smtClean="0"/>
              <a:t>3.11.2025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A567EE0-BDCC-458E-B0DA-591E1FF9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16. Oppiminen ja sivistys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3C1BFC34-80DF-4991-B6FB-579AED68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18B9D-E9A1-420E-A508-E539CFAF85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954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C588B6D0-C848-4998-88EC-8BEFF0D263F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03"/>
            <a:ext cx="12192715" cy="6857596"/>
          </a:xfrm>
          <a:prstGeom prst="rect">
            <a:avLst/>
          </a:prstGeom>
        </p:spPr>
      </p:pic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F4B3C23E-6667-4184-8840-3675D28FF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FE958-21AA-4F07-A45A-D1417932A7F2}" type="datetime1">
              <a:rPr lang="fi-FI" smtClean="0"/>
              <a:t>3.11.2025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488046CA-5570-4D5E-BBA4-674FDD24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16. Oppiminen ja sivistys</a:t>
            </a: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96D59866-23FD-41E2-B8EC-9B511ED9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A44CC-96F3-4320-801D-EB5DB229DA6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0247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99FC29AA-89AC-434C-B67F-C2EC5D21F3C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03"/>
            <a:ext cx="12192715" cy="6857596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1D57F6-CAAD-41DC-BC20-4CD2ABA67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31331D-707B-402B-92C6-854800B14FEF}" type="datetime1">
              <a:rPr lang="fi-FI" smtClean="0"/>
              <a:t>3.11.2025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FD9B32-E1DD-402A-9940-16925565B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16. Oppiminen ja sivistys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74DED2-AF73-4178-B310-59C4B70BB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5D05AB-3EA4-4E98-908F-7F30D17DE00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A3DE936-7E46-CB29-301C-C180E6AA98C4}"/>
              </a:ext>
            </a:extLst>
          </p:cNvPr>
          <p:cNvSpPr txBox="1">
            <a:spLocks/>
          </p:cNvSpPr>
          <p:nvPr userDrawn="1"/>
        </p:nvSpPr>
        <p:spPr>
          <a:xfrm>
            <a:off x="838200" y="996950"/>
            <a:ext cx="8828088" cy="733425"/>
          </a:xfrm>
          <a:prstGeom prst="rect">
            <a:avLst/>
          </a:prstGeom>
        </p:spPr>
        <p:txBody>
          <a:bodyPr rtlCol="0"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fi-FI"/>
              <a:t>Dian otsikko, pistekoko 42</a:t>
            </a:r>
            <a:endParaRPr lang="fi-FI" dirty="0"/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18042A02-5E8A-4D1E-51A4-89FD933D8598}"/>
              </a:ext>
            </a:extLst>
          </p:cNvPr>
          <p:cNvSpPr txBox="1">
            <a:spLocks/>
          </p:cNvSpPr>
          <p:nvPr userDrawn="1"/>
        </p:nvSpPr>
        <p:spPr>
          <a:xfrm>
            <a:off x="838200" y="996950"/>
            <a:ext cx="8828088" cy="733425"/>
          </a:xfrm>
          <a:prstGeom prst="rect">
            <a:avLst/>
          </a:prstGeom>
        </p:spPr>
        <p:txBody>
          <a:bodyPr rtlCol="0"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Dian otsikko, pistekoko 42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9C0611F3-19E6-67EE-D520-293A62C1160E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38200" y="2068497"/>
            <a:ext cx="10515600" cy="4108466"/>
          </a:xfrm>
          <a:prstGeom prst="rect">
            <a:avLst/>
          </a:prstGeom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̶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̶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̶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̶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fi-FI" altLang="fi-FI" dirty="0"/>
              <a:t>Tähän tekstiä </a:t>
            </a:r>
            <a:r>
              <a:rPr lang="fi-FI" altLang="fi-FI" dirty="0" err="1"/>
              <a:t>Calibri</a:t>
            </a:r>
            <a:r>
              <a:rPr lang="fi-FI" altLang="fi-FI" dirty="0"/>
              <a:t>-fontilla ja koolla 26.</a:t>
            </a:r>
          </a:p>
          <a:p>
            <a:pPr eaLnBrk="1" hangingPunct="1"/>
            <a:r>
              <a:rPr lang="fi-FI" altLang="fi-FI" dirty="0"/>
              <a:t>Fontin väri on musta.</a:t>
            </a:r>
          </a:p>
          <a:p>
            <a:pPr eaLnBrk="1" hangingPunct="1"/>
            <a:r>
              <a:rPr lang="fi-FI" altLang="fi-FI" dirty="0"/>
              <a:t>Mielellään kirjoitetaan lyhyillä, kokonaisilla lauseilla.</a:t>
            </a:r>
          </a:p>
          <a:p>
            <a:pPr eaLnBrk="1" hangingPunct="1"/>
            <a:r>
              <a:rPr lang="fi-FI" altLang="fi-FI" dirty="0"/>
              <a:t>Ensin käytetään palluroita</a:t>
            </a:r>
          </a:p>
          <a:p>
            <a:pPr lvl="1" eaLnBrk="1" hangingPunct="1"/>
            <a:r>
              <a:rPr lang="fi-FI" altLang="fi-FI" dirty="0"/>
              <a:t>mutta sisennetyt kohdat merkitään ranskalaisin viivoin.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n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̶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̶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̶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̶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D694EB-E207-48D4-A508-CBBE8382F9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800" dirty="0">
                <a:latin typeface="+mn-lt"/>
              </a:rPr>
              <a:t>16. Oppiminen ja sivistys</a:t>
            </a:r>
          </a:p>
        </p:txBody>
      </p:sp>
      <p:sp>
        <p:nvSpPr>
          <p:cNvPr id="2051" name="Alaotsikko 2">
            <a:extLst>
              <a:ext uri="{FF2B5EF4-FFF2-40B4-BE49-F238E27FC236}">
                <a16:creationId xmlns:a16="http://schemas.microsoft.com/office/drawing/2014/main" id="{527B8528-272B-4F1B-9BC7-4390F3F102F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altLang="fi-FI" dirty="0"/>
              <a:t>Ydinsisällöt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898112-3EC3-5B69-6CA5-E976B75D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3427"/>
            <a:ext cx="10729267" cy="728966"/>
          </a:xfrm>
        </p:spPr>
        <p:txBody>
          <a:bodyPr/>
          <a:lstStyle/>
          <a:p>
            <a:r>
              <a:rPr lang="fi-FI" dirty="0"/>
              <a:t>Koulu antiikissa ja keskiajalla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7C4475A-6E48-D423-612A-9B1DCC2D2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16. Oppiminen ja sivistys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DBC726A-00BE-5804-81BD-53A3D7471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715D2995-1FEC-23B8-FF2D-B41CB3F08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8467"/>
            <a:ext cx="5436765" cy="4108466"/>
          </a:xfrm>
        </p:spPr>
        <p:txBody>
          <a:bodyPr/>
          <a:lstStyle/>
          <a:p>
            <a:r>
              <a:rPr lang="fi-FI" dirty="0"/>
              <a:t>Varhaisimmat nimeltä tunnetut koulut ovat Platonin akatemia ja Aristoteleen lyseo.</a:t>
            </a:r>
          </a:p>
          <a:p>
            <a:endParaRPr lang="fi-FI" sz="500" dirty="0"/>
          </a:p>
          <a:p>
            <a:r>
              <a:rPr lang="fi-FI" dirty="0"/>
              <a:t>Antiikissa ja keskiajalla opiskeltiin vapaita oppiaineita, kuten dialektiikkaa, retoriikkaa, grammatiikkaa, aritmetiikkaa, geometriaa, astronomiaa ja musiikkia.</a:t>
            </a:r>
          </a:p>
          <a:p>
            <a:endParaRPr lang="fi-FI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12CE2EC-93BD-D488-6141-98CD4D5FA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965" y="1891810"/>
            <a:ext cx="5430747" cy="372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88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898112-3EC3-5B69-6CA5-E976B75D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3427"/>
            <a:ext cx="10729267" cy="728966"/>
          </a:xfrm>
        </p:spPr>
        <p:txBody>
          <a:bodyPr/>
          <a:lstStyle/>
          <a:p>
            <a:r>
              <a:rPr lang="fi-FI" dirty="0"/>
              <a:t>Yleissivistyksen synty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7C4475A-6E48-D423-612A-9B1DCC2D2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16. Oppiminen ja sivistys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DBC726A-00BE-5804-81BD-53A3D7471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715D2995-1FEC-23B8-FF2D-B41CB3F08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8467"/>
            <a:ext cx="5839437" cy="4108466"/>
          </a:xfrm>
        </p:spPr>
        <p:txBody>
          <a:bodyPr/>
          <a:lstStyle/>
          <a:p>
            <a:r>
              <a:rPr lang="fi-FI" dirty="0"/>
              <a:t>Renessanssihumanismi ja luonnontieteiden kehitys muuttivat maailmaa uuden ajan alussa.</a:t>
            </a:r>
          </a:p>
          <a:p>
            <a:endParaRPr lang="fi-FI" sz="500" dirty="0"/>
          </a:p>
          <a:p>
            <a:r>
              <a:rPr lang="fi-FI" dirty="0"/>
              <a:t>Valistuksen myötä syntyi ajatus yleissivistyksestä.</a:t>
            </a:r>
          </a:p>
          <a:p>
            <a:endParaRPr lang="fi-FI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1611549-0158-2DFF-4B51-06B33D66C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039" y="1628467"/>
            <a:ext cx="4314573" cy="425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6F29FF67-3F3E-3044-F093-D10BA5CAE973}"/>
              </a:ext>
            </a:extLst>
          </p:cNvPr>
          <p:cNvSpPr txBox="1"/>
          <p:nvPr/>
        </p:nvSpPr>
        <p:spPr>
          <a:xfrm>
            <a:off x="9907804" y="5885880"/>
            <a:ext cx="13292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/>
              <a:t>Kuva: Wikimedia </a:t>
            </a:r>
            <a:r>
              <a:rPr lang="fi-FI" sz="800" dirty="0" err="1"/>
              <a:t>Commons</a:t>
            </a:r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132624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898112-3EC3-5B69-6CA5-E976B75D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3427"/>
            <a:ext cx="10729267" cy="728966"/>
          </a:xfrm>
        </p:spPr>
        <p:txBody>
          <a:bodyPr/>
          <a:lstStyle/>
          <a:p>
            <a:r>
              <a:rPr lang="fi-FI" dirty="0"/>
              <a:t>Koulutus ihmisoikeutena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7C4475A-6E48-D423-612A-9B1DCC2D2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16. Oppiminen ja sivistys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DBC726A-00BE-5804-81BD-53A3D7471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715D2995-1FEC-23B8-FF2D-B41CB3F08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8467"/>
            <a:ext cx="5257800" cy="4108466"/>
          </a:xfrm>
        </p:spPr>
        <p:txBody>
          <a:bodyPr/>
          <a:lstStyle/>
          <a:p>
            <a:r>
              <a:rPr lang="fi-FI" dirty="0"/>
              <a:t>Oikeudesta koulutukseen tuli yksi ihmisoikeuksista 1900-luvulla.</a:t>
            </a:r>
          </a:p>
          <a:p>
            <a:endParaRPr lang="fi-FI" sz="500" dirty="0"/>
          </a:p>
          <a:p>
            <a:r>
              <a:rPr lang="fi-FI" dirty="0"/>
              <a:t>Tätä ajatusta toteuttaa muun muassa suomalainen peruskoulu.</a:t>
            </a:r>
          </a:p>
          <a:p>
            <a:endParaRPr lang="fi-FI" dirty="0"/>
          </a:p>
        </p:txBody>
      </p:sp>
      <p:pic>
        <p:nvPicPr>
          <p:cNvPr id="7" name="Kuva 6" descr="Kuva, joka sisältää kohteen pöytä, henkilö, sisä, istuminen&#10;&#10;Kuvaus luotu automaattisesti">
            <a:extLst>
              <a:ext uri="{FF2B5EF4-FFF2-40B4-BE49-F238E27FC236}">
                <a16:creationId xmlns:a16="http://schemas.microsoft.com/office/drawing/2014/main" id="{3F6C08CA-AA06-7F3C-66D3-13912FB06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482" y="1891810"/>
            <a:ext cx="5155937" cy="343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5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898112-3EC3-5B69-6CA5-E976B75D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3427"/>
            <a:ext cx="10729267" cy="728966"/>
          </a:xfrm>
        </p:spPr>
        <p:txBody>
          <a:bodyPr/>
          <a:lstStyle/>
          <a:p>
            <a:r>
              <a:rPr lang="fi-FI" dirty="0"/>
              <a:t>Taito: Yleissivistys ja älyllinen uteliaisuus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7C4475A-6E48-D423-612A-9B1DCC2D2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16. Oppiminen ja sivistys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DBC726A-00BE-5804-81BD-53A3D7471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715D2995-1FEC-23B8-FF2D-B41CB3F08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8467"/>
            <a:ext cx="10515600" cy="4108466"/>
          </a:xfrm>
        </p:spPr>
        <p:txBody>
          <a:bodyPr/>
          <a:lstStyle/>
          <a:p>
            <a:r>
              <a:rPr lang="fi-FI" dirty="0"/>
              <a:t>Yleissivistyksen voidaan ajatella sisältävän</a:t>
            </a:r>
          </a:p>
          <a:p>
            <a:pPr lvl="1"/>
            <a:r>
              <a:rPr lang="fi-FI" dirty="0"/>
              <a:t>perustiedot maailmasta</a:t>
            </a:r>
          </a:p>
          <a:p>
            <a:pPr lvl="1"/>
            <a:r>
              <a:rPr lang="fi-FI" dirty="0"/>
              <a:t>perustaidot maailmassa toimimiseksi</a:t>
            </a:r>
          </a:p>
          <a:p>
            <a:pPr lvl="1"/>
            <a:r>
              <a:rPr lang="fi-FI" dirty="0"/>
              <a:t>kriittisen asenteen</a:t>
            </a:r>
          </a:p>
          <a:p>
            <a:pPr lvl="1"/>
            <a:r>
              <a:rPr lang="fi-FI" dirty="0"/>
              <a:t>uteliaisuuden uusia asioita kohtaan.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BBD40E4-1497-8071-038F-C1B069DEC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219" y="1891810"/>
            <a:ext cx="3436661" cy="389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871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ka1_PP-pohja_MALLI" id="{8F1E3A65-519D-4D56-9B2D-8A96BBE82079}" vid="{3F5A9EBC-5A67-43E3-97DC-807358C85FF2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779864A8E53F6459A7BFA8B82C39053" ma:contentTypeVersion="11" ma:contentTypeDescription="Luo uusi asiakirja." ma:contentTypeScope="" ma:versionID="ae284c7e5eef1f2e29b82cd30f72fc24">
  <xsd:schema xmlns:xsd="http://www.w3.org/2001/XMLSchema" xmlns:xs="http://www.w3.org/2001/XMLSchema" xmlns:p="http://schemas.microsoft.com/office/2006/metadata/properties" xmlns:ns2="f4750cce-e850-4c6e-b990-1a1612c71b49" xmlns:ns3="f0974581-4bbf-443e-902f-14073e9fb4f6" targetNamespace="http://schemas.microsoft.com/office/2006/metadata/properties" ma:root="true" ma:fieldsID="a755875a2f3ca324a7c49bc594a1c5db" ns2:_="" ns3:_="">
    <xsd:import namespace="f4750cce-e850-4c6e-b990-1a1612c71b49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750cce-e850-4c6e-b990-1a1612c71b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Kuvien tunnisteet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38741ba6-63af-4df1-8658-072236ec27dc}" ma:internalName="TaxCatchAll" ma:showField="CatchAllData" ma:web="84800065-3590-4970-a684-5ccec33c54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974581-4bbf-443e-902f-14073e9fb4f6" xsi:nil="true"/>
    <lcf76f155ced4ddcb4097134ff3c332f xmlns="f4750cce-e850-4c6e-b990-1a1612c71b4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C212110-1372-48E7-B00E-087935D890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3C3170-0A2B-4C3D-9965-DE185F3B41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750cce-e850-4c6e-b990-1a1612c71b49"/>
    <ds:schemaRef ds:uri="f0974581-4bbf-443e-902f-14073e9fb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D25CF45-9F39-43AB-9099-A10A0E20593C}">
  <ds:schemaRefs>
    <ds:schemaRef ds:uri="http://schemas.microsoft.com/office/2006/metadata/properties"/>
    <ds:schemaRef ds:uri="http://schemas.microsoft.com/office/infopath/2007/PartnerControls"/>
    <ds:schemaRef ds:uri="f0974581-4bbf-443e-902f-14073e9fb4f6"/>
    <ds:schemaRef ds:uri="f4750cce-e850-4c6e-b990-1a1612c71b4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</TotalTime>
  <Words>128</Words>
  <Application>Microsoft Office PowerPoint</Application>
  <PresentationFormat>Laajakuva</PresentationFormat>
  <Paragraphs>29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Office-teema</vt:lpstr>
      <vt:lpstr>16. Oppiminen ja sivistys</vt:lpstr>
      <vt:lpstr>Koulu antiikissa ja keskiajalla</vt:lpstr>
      <vt:lpstr>Yleissivistyksen synty</vt:lpstr>
      <vt:lpstr>Koulutus ihmisoikeutena</vt:lpstr>
      <vt:lpstr>Taito: Yleissivistys ja älyllinen uteliaisuus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Luvun nimi, koko 48</dc:title>
  <cp:lastModifiedBy>Marja Valkama</cp:lastModifiedBy>
  <cp:revision>17</cp:revision>
  <dcterms:created xsi:type="dcterms:W3CDTF">2021-06-01T16:07:13Z</dcterms:created>
  <dcterms:modified xsi:type="dcterms:W3CDTF">2025-11-03T11:43:53Z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0x0101000779864A8E53F6459A7BFA8B82C39053</vt:lpwstr>
  </property>
</Properties>
</file>