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0"/>
  </p:notesMasterIdLst>
  <p:sldIdLst>
    <p:sldId id="256" r:id="rId5"/>
    <p:sldId id="261" r:id="rId6"/>
    <p:sldId id="262" r:id="rId7"/>
    <p:sldId id="264" r:id="rId8"/>
    <p:sldId id="263" r:id="rId9"/>
  </p:sldIdLst>
  <p:sldSz cx="12192000" cy="6858000"/>
  <p:notesSz cx="6858000" cy="9144000"/>
  <p:defaultTextStyle>
    <a:defPPr>
      <a:defRPr lang="fi-FI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imetön osa" id="{AA92D654-0585-49C9-A77A-3EEF561CE02A}">
          <p14:sldIdLst>
            <p14:sldId id="256"/>
            <p14:sldId id="261"/>
            <p14:sldId id="262"/>
            <p14:sldId id="264"/>
            <p14:sldId id="26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2" autoAdjust="0"/>
    <p:restoredTop sz="94660"/>
  </p:normalViewPr>
  <p:slideViewPr>
    <p:cSldViewPr snapToGrid="0">
      <p:cViewPr varScale="1">
        <p:scale>
          <a:sx n="62" d="100"/>
          <a:sy n="62" d="100"/>
        </p:scale>
        <p:origin x="71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251B72-27CE-40BA-9C7A-A17EE35F0844}" type="datetimeFigureOut">
              <a:rPr lang="fi-FI" smtClean="0"/>
              <a:t>3.11.2025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9EC046-1BB7-4E45-8F24-472DD13F566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1070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>
            <a:extLst>
              <a:ext uri="{FF2B5EF4-FFF2-40B4-BE49-F238E27FC236}">
                <a16:creationId xmlns:a16="http://schemas.microsoft.com/office/drawing/2014/main" id="{072442E8-6BA3-45E8-9059-B343C0AB8C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3433" cy="6857999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48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28B0DB0-714D-4942-B3F0-071849A47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1A10478-E65C-45D1-A425-44DB241B1385}" type="datetime1">
              <a:rPr lang="fi-FI" smtClean="0"/>
              <a:t>3.11.2025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DC707A0-A39C-4F26-82CD-CD00F91F6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fi-FI"/>
              <a:t>15. Ihminen eri tieteiden tutkimuskohteena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496EA5F-C6A1-4ECC-B2D1-BC45C4EB9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0AD52959-2333-471C-8BD5-D73F1AEEC588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15066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437A0B08-29E1-45BC-87E2-CB1FEED62F2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03"/>
            <a:ext cx="12192715" cy="6857596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983457"/>
            <a:ext cx="10515600" cy="728966"/>
          </a:xfrm>
          <a:prstGeom prst="rect">
            <a:avLst/>
          </a:prstGeom>
        </p:spPr>
        <p:txBody>
          <a:bodyPr/>
          <a:lstStyle>
            <a:lvl1pPr>
              <a:defRPr sz="4200">
                <a:latin typeface="+mn-lt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C9200AB-15F9-4B69-8522-367850418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8D0BA-262F-4C3D-99EA-65E3A05B6C40}" type="datetime1">
              <a:rPr lang="fi-FI" smtClean="0"/>
              <a:t>3.11.2025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EC3A185-7F0B-4ACE-BBEE-4A6138819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15. Ihminen eri tieteiden tutkimuskohteena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EDCC385-2570-4919-BCB0-4066596E2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1FB1B-E8C8-4B5E-B1C1-0BFDAE84AB6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9" name="Sisällön paikkamerkki 2">
            <a:extLst>
              <a:ext uri="{FF2B5EF4-FFF2-40B4-BE49-F238E27FC236}">
                <a16:creationId xmlns:a16="http://schemas.microsoft.com/office/drawing/2014/main" id="{FD8D1887-AE06-A48F-9985-3F766D36932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2068497"/>
            <a:ext cx="10515600" cy="4108466"/>
          </a:xfrm>
          <a:prstGeom prst="rect">
            <a:avLst/>
          </a:prstGeom>
        </p:spPr>
        <p:txBody>
          <a:bodyPr/>
          <a:lstStyle/>
          <a:p>
            <a:r>
              <a:rPr lang="fi-FI" altLang="fi-FI" sz="2600" dirty="0"/>
              <a:t>Tähän tekstiä </a:t>
            </a:r>
            <a:r>
              <a:rPr lang="fi-FI" altLang="fi-FI" sz="2600" dirty="0" err="1"/>
              <a:t>Calibri</a:t>
            </a:r>
            <a:r>
              <a:rPr lang="fi-FI" altLang="fi-FI" sz="2600" dirty="0"/>
              <a:t>-fontilla ja koolla 26.</a:t>
            </a:r>
          </a:p>
          <a:p>
            <a:r>
              <a:rPr lang="fi-FI" altLang="fi-FI" sz="2600" dirty="0"/>
              <a:t>Fontin väri on musta.</a:t>
            </a:r>
          </a:p>
          <a:p>
            <a:r>
              <a:rPr lang="fi-FI" altLang="fi-FI" sz="2600" dirty="0"/>
              <a:t>Mielellään kirjoitetaan lyhyillä, kokonaisilla lauseilla.</a:t>
            </a:r>
          </a:p>
          <a:p>
            <a:r>
              <a:rPr lang="fi-FI" altLang="fi-FI" sz="2600" dirty="0"/>
              <a:t>Ensin käytetään palluroita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600" dirty="0"/>
              <a:t>mutta sisennetyt kohdat merkitään ranskalaisin viivoin.</a:t>
            </a:r>
          </a:p>
        </p:txBody>
      </p:sp>
    </p:spTree>
    <p:extLst>
      <p:ext uri="{BB962C8B-B14F-4D97-AF65-F5344CB8AC3E}">
        <p14:creationId xmlns:p14="http://schemas.microsoft.com/office/powerpoint/2010/main" val="860788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99321570-79E3-4D8C-B2F3-9FE7F4A2AEA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03"/>
            <a:ext cx="12192715" cy="6857596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983457"/>
            <a:ext cx="10515600" cy="704028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2309019"/>
            <a:ext cx="5181600" cy="38679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2309017"/>
            <a:ext cx="5181600" cy="386794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11F5300B-6543-4872-921F-3E94D0721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105F2-9EE7-478B-9D02-D105668EE404}" type="datetime1">
              <a:rPr lang="fi-FI" smtClean="0"/>
              <a:t>3.11.2025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A3DB2936-B3DE-4AE1-A618-D0B2F9315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15. Ihminen eri tieteiden tutkimuskohteena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6CADAEFC-99F6-4E28-A64B-2B24D1310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DFBB9-9B24-4BF5-828E-D0A91B1327C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78513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995CB3BB-746D-4B26-8BA3-66F39CF1DFD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03"/>
            <a:ext cx="12192715" cy="6857596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983456"/>
            <a:ext cx="10515600" cy="828719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3">
            <a:extLst>
              <a:ext uri="{FF2B5EF4-FFF2-40B4-BE49-F238E27FC236}">
                <a16:creationId xmlns:a16="http://schemas.microsoft.com/office/drawing/2014/main" id="{7C2F5586-E500-47F6-A295-1BB262FCC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0F890-3457-4ECA-B9B4-3AA3D4B9F6CF}" type="datetime1">
              <a:rPr lang="fi-FI" smtClean="0"/>
              <a:t>3.11.2025</a:t>
            </a:fld>
            <a:endParaRPr lang="fi-FI"/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DA567EE0-BDCC-458E-B0DA-591E1FF95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15. Ihminen eri tieteiden tutkimuskohteena</a:t>
            </a:r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3C1BFC34-80DF-4991-B6FB-579AED686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18B9D-E9A1-420E-A508-E539CFAF859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3954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C588B6D0-C848-4998-88EC-8BEFF0D263F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03"/>
            <a:ext cx="12192715" cy="6857596"/>
          </a:xfrm>
          <a:prstGeom prst="rect">
            <a:avLst/>
          </a:prstGeom>
        </p:spPr>
      </p:pic>
      <p:sp>
        <p:nvSpPr>
          <p:cNvPr id="2" name="Päivämäärän paikkamerkki 3">
            <a:extLst>
              <a:ext uri="{FF2B5EF4-FFF2-40B4-BE49-F238E27FC236}">
                <a16:creationId xmlns:a16="http://schemas.microsoft.com/office/drawing/2014/main" id="{F4B3C23E-6667-4184-8840-3675D28FF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2BC80-820F-44C2-9E1E-37FF4431E875}" type="datetime1">
              <a:rPr lang="fi-FI" smtClean="0"/>
              <a:t>3.11.2025</a:t>
            </a:fld>
            <a:endParaRPr lang="fi-FI"/>
          </a:p>
        </p:txBody>
      </p:sp>
      <p:sp>
        <p:nvSpPr>
          <p:cNvPr id="3" name="Alatunnisteen paikkamerkki 4">
            <a:extLst>
              <a:ext uri="{FF2B5EF4-FFF2-40B4-BE49-F238E27FC236}">
                <a16:creationId xmlns:a16="http://schemas.microsoft.com/office/drawing/2014/main" id="{488046CA-5570-4D5E-BBA4-674FDD243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15. Ihminen eri tieteiden tutkimuskohteena</a:t>
            </a:r>
          </a:p>
        </p:txBody>
      </p:sp>
      <p:sp>
        <p:nvSpPr>
          <p:cNvPr id="4" name="Dian numeron paikkamerkki 5">
            <a:extLst>
              <a:ext uri="{FF2B5EF4-FFF2-40B4-BE49-F238E27FC236}">
                <a16:creationId xmlns:a16="http://schemas.microsoft.com/office/drawing/2014/main" id="{96D59866-23FD-41E2-B8EC-9B511ED9F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A44CC-96F3-4320-801D-EB5DB229DA6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0247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99FC29AA-89AC-434C-B67F-C2EC5D21F3C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03"/>
            <a:ext cx="12192715" cy="6857596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31D57F6-CAAD-41DC-BC20-4CD2ABA676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BFDE0EC-72C9-4B61-9088-F3328879F620}" type="datetime1">
              <a:rPr lang="fi-FI" smtClean="0"/>
              <a:t>3.11.2025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4FD9B32-E1DD-402A-9940-16925565B3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i-FI"/>
              <a:t>15. Ihminen eri tieteiden tutkimuskohteena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D74DED2-AF73-4178-B310-59C4B70BB2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C5D05AB-3EA4-4E98-908F-7F30D17DE00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0A3DE936-7E46-CB29-301C-C180E6AA98C4}"/>
              </a:ext>
            </a:extLst>
          </p:cNvPr>
          <p:cNvSpPr txBox="1">
            <a:spLocks/>
          </p:cNvSpPr>
          <p:nvPr userDrawn="1"/>
        </p:nvSpPr>
        <p:spPr>
          <a:xfrm>
            <a:off x="838200" y="996950"/>
            <a:ext cx="8828088" cy="733425"/>
          </a:xfrm>
          <a:prstGeom prst="rect">
            <a:avLst/>
          </a:prstGeom>
        </p:spPr>
        <p:txBody>
          <a:bodyPr rtlCol="0">
            <a:no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fi-FI"/>
              <a:t>Dian otsikko, pistekoko 42</a:t>
            </a:r>
            <a:endParaRPr lang="fi-FI" dirty="0"/>
          </a:p>
        </p:txBody>
      </p:sp>
      <p:sp>
        <p:nvSpPr>
          <p:cNvPr id="3" name="Otsikko 1">
            <a:extLst>
              <a:ext uri="{FF2B5EF4-FFF2-40B4-BE49-F238E27FC236}">
                <a16:creationId xmlns:a16="http://schemas.microsoft.com/office/drawing/2014/main" id="{18042A02-5E8A-4D1E-51A4-89FD933D8598}"/>
              </a:ext>
            </a:extLst>
          </p:cNvPr>
          <p:cNvSpPr txBox="1">
            <a:spLocks/>
          </p:cNvSpPr>
          <p:nvPr userDrawn="1"/>
        </p:nvSpPr>
        <p:spPr>
          <a:xfrm>
            <a:off x="838200" y="996950"/>
            <a:ext cx="8828088" cy="733425"/>
          </a:xfrm>
          <a:prstGeom prst="rect">
            <a:avLst/>
          </a:prstGeom>
        </p:spPr>
        <p:txBody>
          <a:bodyPr rtlCol="0">
            <a:no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fi-FI" dirty="0"/>
              <a:t>Dian otsikko, pistekoko 42</a:t>
            </a:r>
          </a:p>
        </p:txBody>
      </p:sp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9C0611F3-19E6-67EE-D520-293A62C1160E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38200" y="2068497"/>
            <a:ext cx="10515600" cy="4108466"/>
          </a:xfrm>
          <a:prstGeom prst="rect">
            <a:avLst/>
          </a:prstGeom>
        </p:spPr>
        <p:txBody>
          <a:bodyPr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Calibri" panose="020F0502020204030204" pitchFamily="34" charset="0"/>
              <a:buChar char="̶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Calibri" panose="020F0502020204030204" pitchFamily="34" charset="0"/>
              <a:buChar char="̶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Calibri" panose="020F0502020204030204" pitchFamily="34" charset="0"/>
              <a:buChar char="̶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Calibri" panose="020F0502020204030204" pitchFamily="34" charset="0"/>
              <a:buChar char="̶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fi-FI" altLang="fi-FI" dirty="0"/>
              <a:t>Tähän tekstiä </a:t>
            </a:r>
            <a:r>
              <a:rPr lang="fi-FI" altLang="fi-FI" dirty="0" err="1"/>
              <a:t>Calibri</a:t>
            </a:r>
            <a:r>
              <a:rPr lang="fi-FI" altLang="fi-FI" dirty="0"/>
              <a:t>-fontilla ja koolla 26.</a:t>
            </a:r>
          </a:p>
          <a:p>
            <a:pPr eaLnBrk="1" hangingPunct="1"/>
            <a:r>
              <a:rPr lang="fi-FI" altLang="fi-FI" dirty="0"/>
              <a:t>Fontin väri on musta.</a:t>
            </a:r>
          </a:p>
          <a:p>
            <a:pPr eaLnBrk="1" hangingPunct="1"/>
            <a:r>
              <a:rPr lang="fi-FI" altLang="fi-FI" dirty="0"/>
              <a:t>Mielellään kirjoitetaan lyhyillä, kokonaisilla lauseilla.</a:t>
            </a:r>
          </a:p>
          <a:p>
            <a:pPr eaLnBrk="1" hangingPunct="1"/>
            <a:r>
              <a:rPr lang="fi-FI" altLang="fi-FI" dirty="0"/>
              <a:t>Ensin käytetään palluroita</a:t>
            </a:r>
          </a:p>
          <a:p>
            <a:pPr lvl="1" eaLnBrk="1" hangingPunct="1"/>
            <a:r>
              <a:rPr lang="fi-FI" altLang="fi-FI" dirty="0"/>
              <a:t>mutta sisennetyt kohdat merkitään ranskalaisin viivoin.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hf hd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200" kern="1200">
          <a:solidFill>
            <a:schemeClr val="tx1"/>
          </a:solidFill>
          <a:latin typeface="+mn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Calibri" panose="020F0502020204030204" pitchFamily="34" charset="0"/>
        <a:buChar char="̶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Calibri" panose="020F0502020204030204" pitchFamily="34" charset="0"/>
        <a:buChar char="̶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Calibri" panose="020F0502020204030204" pitchFamily="34" charset="0"/>
        <a:buChar char="̶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Calibri" panose="020F0502020204030204" pitchFamily="34" charset="0"/>
        <a:buChar char="̶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6D694EB-E207-48D4-A508-CBBE8382F9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800" dirty="0">
                <a:latin typeface="+mn-lt"/>
              </a:rPr>
              <a:t>15. Ihminen eri tieteiden tutkimuskohteena</a:t>
            </a:r>
          </a:p>
        </p:txBody>
      </p:sp>
      <p:sp>
        <p:nvSpPr>
          <p:cNvPr id="2051" name="Alaotsikko 2">
            <a:extLst>
              <a:ext uri="{FF2B5EF4-FFF2-40B4-BE49-F238E27FC236}">
                <a16:creationId xmlns:a16="http://schemas.microsoft.com/office/drawing/2014/main" id="{527B8528-272B-4F1B-9BC7-4390F3F102F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altLang="fi-FI" dirty="0"/>
              <a:t>Ydinsisällöt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6898112-3EC3-5B69-6CA5-E976B75DD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3427"/>
            <a:ext cx="10729267" cy="728966"/>
          </a:xfrm>
        </p:spPr>
        <p:txBody>
          <a:bodyPr/>
          <a:lstStyle/>
          <a:p>
            <a:r>
              <a:rPr lang="fi-FI" dirty="0"/>
              <a:t>Eri näkökulmat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97C4475A-6E48-D423-612A-9B1DCC2D2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15. Ihminen eri tieteiden tutkimuskohteena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DBC726A-00BE-5804-81BD-53A3D7471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2</a:t>
            </a:fld>
            <a:endParaRPr lang="fi-FI"/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715D2995-1FEC-23B8-FF2D-B41CB3F08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8467"/>
            <a:ext cx="10611838" cy="4108466"/>
          </a:xfrm>
        </p:spPr>
        <p:txBody>
          <a:bodyPr/>
          <a:lstStyle/>
          <a:p>
            <a:r>
              <a:rPr lang="fi-FI" dirty="0"/>
              <a:t>Eri tieteet lähestyvät samoja tutkimuskohteita eri näkökulmista.</a:t>
            </a:r>
          </a:p>
          <a:p>
            <a:endParaRPr lang="fi-FI" sz="500" dirty="0"/>
          </a:p>
          <a:p>
            <a:r>
              <a:rPr lang="fi-FI" dirty="0"/>
              <a:t>Erityisesti luonnon- ja ihmistieteiden näkökulmat eroavat usein toisistaan.</a:t>
            </a:r>
          </a:p>
        </p:txBody>
      </p:sp>
      <p:pic>
        <p:nvPicPr>
          <p:cNvPr id="18" name="Kuva 17" descr="Kuva, joka sisältää kohteen henkilö, sairaalahuone, huone, näkymä&#10;&#10;Kuvaus luotu automaattisesti">
            <a:extLst>
              <a:ext uri="{FF2B5EF4-FFF2-40B4-BE49-F238E27FC236}">
                <a16:creationId xmlns:a16="http://schemas.microsoft.com/office/drawing/2014/main" id="{A015441C-59C8-96FB-1F1D-A7BA288978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17"/>
          <a:stretch/>
        </p:blipFill>
        <p:spPr>
          <a:xfrm>
            <a:off x="1843713" y="3109823"/>
            <a:ext cx="4365275" cy="2983184"/>
          </a:xfrm>
          <a:prstGeom prst="rect">
            <a:avLst/>
          </a:prstGeom>
        </p:spPr>
      </p:pic>
      <p:pic>
        <p:nvPicPr>
          <p:cNvPr id="20" name="Kuva 19" descr="Kuva, joka sisältää kohteen henkilö&#10;&#10;Kuvaus luotu automaattisesti">
            <a:extLst>
              <a:ext uri="{FF2B5EF4-FFF2-40B4-BE49-F238E27FC236}">
                <a16:creationId xmlns:a16="http://schemas.microsoft.com/office/drawing/2014/main" id="{6EF10A1C-0583-12BC-D987-16BC66BE3A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309" y="3109823"/>
            <a:ext cx="4472541" cy="2983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885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6898112-3EC3-5B69-6CA5-E976B75DD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3427"/>
            <a:ext cx="10729267" cy="728966"/>
          </a:xfrm>
        </p:spPr>
        <p:txBody>
          <a:bodyPr/>
          <a:lstStyle/>
          <a:p>
            <a:r>
              <a:rPr lang="fi-FI" dirty="0"/>
              <a:t>Täydentävä tietämys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97C4475A-6E48-D423-612A-9B1DCC2D2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15. Ihminen eri tieteiden tutkimuskohteena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DBC726A-00BE-5804-81BD-53A3D7471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3</a:t>
            </a:fld>
            <a:endParaRPr lang="fi-FI"/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715D2995-1FEC-23B8-FF2D-B41CB3F08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8467"/>
            <a:ext cx="10515600" cy="4108466"/>
          </a:xfrm>
        </p:spPr>
        <p:txBody>
          <a:bodyPr/>
          <a:lstStyle/>
          <a:p>
            <a:r>
              <a:rPr lang="fi-FI" dirty="0"/>
              <a:t>Erilaiset lähestymistavat samaan aiheeseen eivät yleensä annan keskenään ristiriitaista tietoa, vaan ne täydentävät toisiaan.</a:t>
            </a:r>
          </a:p>
        </p:txBody>
      </p:sp>
      <p:pic>
        <p:nvPicPr>
          <p:cNvPr id="7" name="Kuva 6" descr="Kuva, joka sisältää kohteen puu, tie, ulko, luistelu&#10;&#10;Kuvaus luotu automaattisesti">
            <a:extLst>
              <a:ext uri="{FF2B5EF4-FFF2-40B4-BE49-F238E27FC236}">
                <a16:creationId xmlns:a16="http://schemas.microsoft.com/office/drawing/2014/main" id="{AC1B99B0-B731-BA18-3E18-9A513575F9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903" y="2851043"/>
            <a:ext cx="4320194" cy="2885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120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49FB60F0-FC81-721B-B630-43265BCD1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15. Ihminen eri tieteiden tutkimuskohteena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2612D14A-CE74-9B68-70E8-E7B68C9A4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1A44CC-96F3-4320-801D-EB5DB229DA64}" type="slidenum">
              <a:rPr lang="fi-FI" smtClean="0"/>
              <a:pPr>
                <a:defRPr/>
              </a:pPr>
              <a:t>4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28BA6A79-5A6A-C660-27FD-5F23E3F60F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713" y="1437525"/>
            <a:ext cx="8769657" cy="398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934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6898112-3EC3-5B69-6CA5-E976B75DD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3427"/>
            <a:ext cx="10729267" cy="728966"/>
          </a:xfrm>
        </p:spPr>
        <p:txBody>
          <a:bodyPr/>
          <a:lstStyle/>
          <a:p>
            <a:r>
              <a:rPr lang="fi-FI" dirty="0"/>
              <a:t>Taito: Näkökulman vaihtaminen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97C4475A-6E48-D423-612A-9B1DCC2D2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15. Ihminen eri tieteiden tutkimuskohteena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DBC726A-00BE-5804-81BD-53A3D7471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5</a:t>
            </a:fld>
            <a:endParaRPr lang="fi-FI"/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715D2995-1FEC-23B8-FF2D-B41CB3F08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8467"/>
            <a:ext cx="6477000" cy="4108466"/>
          </a:xfrm>
        </p:spPr>
        <p:txBody>
          <a:bodyPr/>
          <a:lstStyle/>
          <a:p>
            <a:r>
              <a:rPr lang="fi-FI" dirty="0"/>
              <a:t>Ihminen tarkastelee maailmaa aina omasta näkökulmastaan käsin.</a:t>
            </a:r>
          </a:p>
          <a:p>
            <a:endParaRPr lang="fi-FI" sz="500" dirty="0"/>
          </a:p>
          <a:p>
            <a:r>
              <a:rPr lang="fi-FI" dirty="0"/>
              <a:t>Omia käsityksiään pystyy testaamaan ottamalla tietoisesti jonkin toisen näkökulman asiaan. </a:t>
            </a:r>
          </a:p>
        </p:txBody>
      </p:sp>
      <p:pic>
        <p:nvPicPr>
          <p:cNvPr id="7" name="Kuva 6" descr="Kuva, joka sisältää kohteen clipart-kuva&#10;&#10;Kuvaus luotu automaattisesti">
            <a:extLst>
              <a:ext uri="{FF2B5EF4-FFF2-40B4-BE49-F238E27FC236}">
                <a16:creationId xmlns:a16="http://schemas.microsoft.com/office/drawing/2014/main" id="{6AAB59B7-248D-83A9-5DF4-B90E3908A8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583" y="2508308"/>
            <a:ext cx="4230499" cy="2957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454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tka1_PP-pohja_MALLI" id="{8F1E3A65-519D-4D56-9B2D-8A96BBE82079}" vid="{3F5A9EBC-5A67-43E3-97DC-807358C85FF2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0779864A8E53F6459A7BFA8B82C39053" ma:contentTypeVersion="11" ma:contentTypeDescription="Luo uusi asiakirja." ma:contentTypeScope="" ma:versionID="ae284c7e5eef1f2e29b82cd30f72fc24">
  <xsd:schema xmlns:xsd="http://www.w3.org/2001/XMLSchema" xmlns:xs="http://www.w3.org/2001/XMLSchema" xmlns:p="http://schemas.microsoft.com/office/2006/metadata/properties" xmlns:ns2="f4750cce-e850-4c6e-b990-1a1612c71b49" xmlns:ns3="f0974581-4bbf-443e-902f-14073e9fb4f6" targetNamespace="http://schemas.microsoft.com/office/2006/metadata/properties" ma:root="true" ma:fieldsID="a755875a2f3ca324a7c49bc594a1c5db" ns2:_="" ns3:_="">
    <xsd:import namespace="f4750cce-e850-4c6e-b990-1a1612c71b49"/>
    <xsd:import namespace="f0974581-4bbf-443e-902f-14073e9fb4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750cce-e850-4c6e-b990-1a1612c71b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2" nillable="true" ma:taxonomy="true" ma:internalName="lcf76f155ced4ddcb4097134ff3c332f" ma:taxonomyFieldName="MediaServiceImageTags" ma:displayName="Kuvien tunnisteet" ma:readOnly="false" ma:fieldId="{5cf76f15-5ced-4ddc-b409-7134ff3c332f}" ma:taxonomyMulti="true" ma:sspId="4d49524a-21d1-44ef-b988-918b9b43375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974581-4bbf-443e-902f-14073e9fb4f6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38741ba6-63af-4df1-8658-072236ec27dc}" ma:internalName="TaxCatchAll" ma:showField="CatchAllData" ma:web="84800065-3590-4970-a684-5ccec33c54b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0974581-4bbf-443e-902f-14073e9fb4f6" xsi:nil="true"/>
    <lcf76f155ced4ddcb4097134ff3c332f xmlns="f4750cce-e850-4c6e-b990-1a1612c71b4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C5FA43F-6FFF-42B7-A0BB-7D4CB466177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54E3402-6028-46A0-BECF-0AFE89F1C2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4750cce-e850-4c6e-b990-1a1612c71b49"/>
    <ds:schemaRef ds:uri="f0974581-4bbf-443e-902f-14073e9fb4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21A9E86-09C6-478C-A5C2-38705AA8F668}">
  <ds:schemaRefs>
    <ds:schemaRef ds:uri="http://schemas.microsoft.com/office/2006/metadata/properties"/>
    <ds:schemaRef ds:uri="http://schemas.microsoft.com/office/infopath/2007/PartnerControls"/>
    <ds:schemaRef ds:uri="f0974581-4bbf-443e-902f-14073e9fb4f6"/>
    <ds:schemaRef ds:uri="f4750cce-e850-4c6e-b990-1a1612c71b4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</TotalTime>
  <Words>95</Words>
  <Application>Microsoft Office PowerPoint</Application>
  <PresentationFormat>Laajakuva</PresentationFormat>
  <Paragraphs>20</Paragraphs>
  <Slides>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Office-teema</vt:lpstr>
      <vt:lpstr>15. Ihminen eri tieteiden tutkimuskohteena</vt:lpstr>
      <vt:lpstr>Eri näkökulmat</vt:lpstr>
      <vt:lpstr>Täydentävä tietämys</vt:lpstr>
      <vt:lpstr>PowerPoint-esitys</vt:lpstr>
      <vt:lpstr>Taito: Näkökulman vaihtaminen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Luvun nimi, koko 48</dc:title>
  <cp:lastModifiedBy>Marja Valkama</cp:lastModifiedBy>
  <cp:revision>13</cp:revision>
  <dcterms:created xsi:type="dcterms:W3CDTF">2021-06-01T16:07:13Z</dcterms:created>
  <dcterms:modified xsi:type="dcterms:W3CDTF">2025-11-03T11:43:23Z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0x0101000779864A8E53F6459A7BFA8B82C39053</vt:lpwstr>
  </property>
</Properties>
</file>