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AA92D654-0585-49C9-A77A-3EEF561CE02A}">
          <p14:sldIdLst>
            <p14:sldId id="256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E7D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72442E8-6BA3-45E8-9059-B343C0AB8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433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F9CB2D-B5F6-4C6D-8B7D-FF106F5FB9FC}" type="datetime1">
              <a:rPr lang="fi-FI" smtClean="0"/>
              <a:t>3.11.2025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13. Tieteen näkökulmia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AD52959-2333-471C-8BD5-D73F1AEEC58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37A0B08-29E1-45BC-87E2-CB1FEED62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28966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C15A-A697-4528-84A1-E51E5320E460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D8D1887-AE06-A48F-9985-3F766D3693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/>
          <a:p>
            <a:r>
              <a:rPr lang="fi-FI" altLang="fi-FI" sz="2600" dirty="0"/>
              <a:t>Tähän tekstiä </a:t>
            </a:r>
            <a:r>
              <a:rPr lang="fi-FI" altLang="fi-FI" sz="2600" dirty="0" err="1"/>
              <a:t>Calibri</a:t>
            </a:r>
            <a:r>
              <a:rPr lang="fi-FI" altLang="fi-FI" sz="2600" dirty="0"/>
              <a:t>-fontilla ja koolla 26.</a:t>
            </a:r>
          </a:p>
          <a:p>
            <a:r>
              <a:rPr lang="fi-FI" altLang="fi-FI" sz="2600" dirty="0"/>
              <a:t>Fontin väri on musta.</a:t>
            </a:r>
          </a:p>
          <a:p>
            <a:r>
              <a:rPr lang="fi-FI" altLang="fi-FI" sz="2600" dirty="0"/>
              <a:t>Mielellään kirjoitetaan lyhyillä, kokonaisilla lauseilla.</a:t>
            </a:r>
          </a:p>
          <a:p>
            <a:r>
              <a:rPr lang="fi-FI" altLang="fi-FI" sz="2600" dirty="0"/>
              <a:t>Ensin käytetään palluroita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600" dirty="0"/>
              <a:t>mutta sisennetyt kohdat merkitään ranskalaisin viivoin.</a:t>
            </a:r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9321570-79E3-4D8C-B2F3-9FE7F4A2A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04028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309019"/>
            <a:ext cx="5181600" cy="3867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309017"/>
            <a:ext cx="5181600" cy="3867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F6A8-C744-4019-AAF4-80ADF6921740}" type="datetime1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5CB3BB-746D-4B26-8BA3-66F39CF1D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8287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EF93-422E-475A-9140-194BC003764A}" type="datetime1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588B6D0-C848-4998-88EC-8BEFF0D263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D143-9EF3-45E9-95DE-49ABFD1312C4}" type="datetime1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FC29AA-89AC-434C-B67F-C2EC5D21F3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DABEEB-419E-4A2D-9598-600C05B9DD92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13. Tieteen näkökulmia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3DE936-7E46-CB29-301C-C180E6AA98C4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Dian otsikko, pistekoko 42</a:t>
            </a:r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8042A02-5E8A-4D1E-51A4-89FD933D8598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Dian otsikko, pistekoko 42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C0611F3-19E6-67EE-D520-293A62C1160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i-FI" altLang="fi-FI" dirty="0"/>
              <a:t>Tähän tekstiä </a:t>
            </a:r>
            <a:r>
              <a:rPr lang="fi-FI" altLang="fi-FI" dirty="0" err="1"/>
              <a:t>Calibri</a:t>
            </a:r>
            <a:r>
              <a:rPr lang="fi-FI" altLang="fi-FI" dirty="0"/>
              <a:t>-fontilla ja koolla 26.</a:t>
            </a:r>
          </a:p>
          <a:p>
            <a:pPr eaLnBrk="1" hangingPunct="1"/>
            <a:r>
              <a:rPr lang="fi-FI" altLang="fi-FI" dirty="0"/>
              <a:t>Fontin väri on musta.</a:t>
            </a:r>
          </a:p>
          <a:p>
            <a:pPr eaLnBrk="1" hangingPunct="1"/>
            <a:r>
              <a:rPr lang="fi-FI" altLang="fi-FI" dirty="0"/>
              <a:t>Mielellään kirjoitetaan lyhyillä, kokonaisilla lauseilla.</a:t>
            </a:r>
          </a:p>
          <a:p>
            <a:pPr eaLnBrk="1" hangingPunct="1"/>
            <a:r>
              <a:rPr lang="fi-FI" altLang="fi-FI" dirty="0"/>
              <a:t>Ensin käytetään palluroita</a:t>
            </a:r>
          </a:p>
          <a:p>
            <a:pPr lvl="1" eaLnBrk="1" hangingPunct="1"/>
            <a:r>
              <a:rPr lang="fi-FI" altLang="fi-FI" dirty="0"/>
              <a:t>mutta sisennetyt kohdat merkitään ranskalaisin viivoin.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13. Tieteen näkökulmia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Tieteen varhaisvaiheet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28467"/>
            <a:ext cx="5257799" cy="4108466"/>
          </a:xfrm>
        </p:spPr>
        <p:txBody>
          <a:bodyPr/>
          <a:lstStyle/>
          <a:p>
            <a:r>
              <a:rPr lang="fi-FI" dirty="0"/>
              <a:t>Muinaisissa Sumerissa ja Egyptissä kehittyivät esimerkiksi geometria ja tähtitiede.</a:t>
            </a:r>
          </a:p>
          <a:p>
            <a:endParaRPr lang="fi-FI" sz="500" dirty="0"/>
          </a:p>
          <a:p>
            <a:r>
              <a:rPr lang="fi-FI" dirty="0"/>
              <a:t>Antiikin Kreikassa alettiin ottaa kaikki maailman ilmiöt rationaalisen tarkastelun kohteiksi.</a:t>
            </a:r>
          </a:p>
          <a:p>
            <a:pPr lvl="1"/>
            <a:r>
              <a:rPr lang="fi-FI" dirty="0"/>
              <a:t>Aluksi kaikki tieteet kuuluivat filosofiaan.</a:t>
            </a:r>
          </a:p>
        </p:txBody>
      </p:sp>
      <p:pic>
        <p:nvPicPr>
          <p:cNvPr id="7" name="Kuva 6" descr="Kuva, joka sisältää kohteen viipale, pala, suklaa, leikkaa&#10;&#10;Kuvaus luotu automaattisesti">
            <a:extLst>
              <a:ext uri="{FF2B5EF4-FFF2-40B4-BE49-F238E27FC236}">
                <a16:creationId xmlns:a16="http://schemas.microsoft.com/office/drawing/2014/main" id="{2C1EF6DC-E947-D750-6E5B-B927678AD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42" y="1891810"/>
            <a:ext cx="5571797" cy="36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Tieteen myöhemmät vaiheet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5621323" cy="4108466"/>
          </a:xfrm>
        </p:spPr>
        <p:txBody>
          <a:bodyPr/>
          <a:lstStyle/>
          <a:p>
            <a:r>
              <a:rPr lang="fi-FI" dirty="0"/>
              <a:t>Uuden ajan alussa luonnontieteet eriytyivät omiksi aloikseen ja kehittyivät nopeasti.</a:t>
            </a:r>
          </a:p>
          <a:p>
            <a:endParaRPr lang="fi-FI" sz="500" dirty="0"/>
          </a:p>
          <a:p>
            <a:r>
              <a:rPr lang="fi-FI" dirty="0"/>
              <a:t>1800-luvulla ihmistieteet, kuten psykologia ja sosiologia, eriytyivät filosofiasta.</a:t>
            </a:r>
          </a:p>
        </p:txBody>
      </p:sp>
      <p:pic>
        <p:nvPicPr>
          <p:cNvPr id="7" name="Kuva 6" descr="Kuva, joka sisältää kohteen ruoho, juna, ulko, seuraa&#10;&#10;Kuvaus luotu automaattisesti">
            <a:extLst>
              <a:ext uri="{FF2B5EF4-FFF2-40B4-BE49-F238E27FC236}">
                <a16:creationId xmlns:a16="http://schemas.microsoft.com/office/drawing/2014/main" id="{796FBF2A-175E-C8B7-EE2E-DFB78884E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33" y="1891810"/>
            <a:ext cx="5413163" cy="35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Tieteen ja filosofian kehitys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4C4C457-38DB-6E56-6195-84143BE42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08" y="1832790"/>
            <a:ext cx="9695183" cy="33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9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Reduktio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1195EE-A88B-A885-2B30-5A7247EE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"/>
          <a:stretch/>
        </p:blipFill>
        <p:spPr>
          <a:xfrm>
            <a:off x="5379549" y="58722"/>
            <a:ext cx="1432901" cy="67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Kausaalinen ja teleologinen selittäminen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1440580-3258-BA93-1ECA-D1CB4567A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32" y="2302105"/>
            <a:ext cx="9490745" cy="21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1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Syyt ja päämäärät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graphicFrame>
        <p:nvGraphicFramePr>
          <p:cNvPr id="10" name="Taulukko 10">
            <a:extLst>
              <a:ext uri="{FF2B5EF4-FFF2-40B4-BE49-F238E27FC236}">
                <a16:creationId xmlns:a16="http://schemas.microsoft.com/office/drawing/2014/main" id="{E3483BCC-C67B-4013-5F15-3238CDCD2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36197"/>
              </p:ext>
            </p:extLst>
          </p:nvPr>
        </p:nvGraphicFramePr>
        <p:xfrm>
          <a:off x="2463566" y="2072081"/>
          <a:ext cx="7264868" cy="259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434">
                  <a:extLst>
                    <a:ext uri="{9D8B030D-6E8A-4147-A177-3AD203B41FA5}">
                      <a16:colId xmlns:a16="http://schemas.microsoft.com/office/drawing/2014/main" val="2339575897"/>
                    </a:ext>
                  </a:extLst>
                </a:gridCol>
                <a:gridCol w="3632434">
                  <a:extLst>
                    <a:ext uri="{9D8B030D-6E8A-4147-A177-3AD203B41FA5}">
                      <a16:colId xmlns:a16="http://schemas.microsoft.com/office/drawing/2014/main" val="1931852683"/>
                    </a:ext>
                  </a:extLst>
                </a:gridCol>
              </a:tblGrid>
              <a:tr h="578841"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</a:rPr>
                        <a:t>Kausaalinen selittäminen</a:t>
                      </a:r>
                    </a:p>
                  </a:txBody>
                  <a:tcPr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Teleologinen selittäminen</a:t>
                      </a:r>
                    </a:p>
                  </a:txBody>
                  <a:tcPr anchor="ctr"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48233"/>
                  </a:ext>
                </a:extLst>
              </a:tr>
              <a:tr h="1029986">
                <a:tc>
                  <a:txBody>
                    <a:bodyPr/>
                    <a:lstStyle/>
                    <a:p>
                      <a:r>
                        <a:rPr lang="fi-FI" dirty="0"/>
                        <a:t>Etsii ilmiöiden syytekijöitä </a:t>
                      </a:r>
                    </a:p>
                    <a:p>
                      <a:r>
                        <a:rPr lang="fi-FI" dirty="0"/>
                        <a:t>(esim. painovoima tai magnetismi)</a:t>
                      </a:r>
                    </a:p>
                  </a:txBody>
                  <a:tcPr>
                    <a:solidFill>
                      <a:srgbClr val="E7DB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Etsii tarkoituksia ja päämääriä, joihin ihmiset toiminnallaan tähtäävät (esim. onnellisuus)</a:t>
                      </a:r>
                    </a:p>
                  </a:txBody>
                  <a:tcPr>
                    <a:solidFill>
                      <a:srgbClr val="E7D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90568"/>
                  </a:ext>
                </a:extLst>
              </a:tr>
              <a:tr h="986637">
                <a:tc>
                  <a:txBody>
                    <a:bodyPr/>
                    <a:lstStyle/>
                    <a:p>
                      <a:r>
                        <a:rPr lang="fi-FI" dirty="0"/>
                        <a:t>Yleistä luonnontieteissä</a:t>
                      </a:r>
                    </a:p>
                  </a:txBody>
                  <a:tcPr>
                    <a:solidFill>
                      <a:srgbClr val="E7DB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Yleistä ihmistieteissä</a:t>
                      </a:r>
                    </a:p>
                  </a:txBody>
                  <a:tcPr>
                    <a:solidFill>
                      <a:srgbClr val="E7D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38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03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F6C5C03-5654-1B9E-400A-4DB6D030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A6F978-51E8-7A3E-DAF0-A1EAE94A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A44CC-96F3-4320-801D-EB5DB229DA64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4" name="Sisällön paikkamerkki 4">
            <a:extLst>
              <a:ext uri="{FF2B5EF4-FFF2-40B4-BE49-F238E27FC236}">
                <a16:creationId xmlns:a16="http://schemas.microsoft.com/office/drawing/2014/main" id="{373F8560-AC91-9DDD-E88B-614384EA9A5A}"/>
              </a:ext>
            </a:extLst>
          </p:cNvPr>
          <p:cNvSpPr txBox="1">
            <a:spLocks/>
          </p:cNvSpPr>
          <p:nvPr/>
        </p:nvSpPr>
        <p:spPr>
          <a:xfrm>
            <a:off x="838199" y="1628467"/>
            <a:ext cx="5369653" cy="410846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fi-FI" b="1" dirty="0"/>
              <a:t>Luonnontieteet</a:t>
            </a:r>
          </a:p>
          <a:p>
            <a:pPr eaLnBrk="1" hangingPunct="1"/>
            <a:r>
              <a:rPr lang="fi-FI" dirty="0"/>
              <a:t>erosivat filosofiasta uuden ajan alussa</a:t>
            </a:r>
          </a:p>
          <a:p>
            <a:pPr eaLnBrk="1" hangingPunct="1"/>
            <a:r>
              <a:rPr lang="fi-FI" dirty="0"/>
              <a:t>tutkivat fysikaalista luontoa</a:t>
            </a:r>
          </a:p>
          <a:p>
            <a:pPr eaLnBrk="1" hangingPunct="1"/>
            <a:r>
              <a:rPr lang="fi-FI" dirty="0"/>
              <a:t>painottavat</a:t>
            </a:r>
          </a:p>
          <a:p>
            <a:pPr lvl="1" eaLnBrk="1" hangingPunct="1"/>
            <a:r>
              <a:rPr lang="fi-FI" dirty="0"/>
              <a:t>määrällistä tutkimusta</a:t>
            </a:r>
          </a:p>
          <a:p>
            <a:pPr lvl="1" eaLnBrk="1" hangingPunct="1"/>
            <a:r>
              <a:rPr lang="fi-FI" dirty="0"/>
              <a:t>kausaalista selittämistä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0F8A21F-EAE4-2601-2EBF-07906F1CE694}"/>
              </a:ext>
            </a:extLst>
          </p:cNvPr>
          <p:cNvSpPr txBox="1">
            <a:spLocks/>
          </p:cNvSpPr>
          <p:nvPr/>
        </p:nvSpPr>
        <p:spPr>
          <a:xfrm>
            <a:off x="6096000" y="1628467"/>
            <a:ext cx="5257800" cy="410846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fi-FI" b="1" dirty="0"/>
              <a:t>Ihmistieteet</a:t>
            </a:r>
          </a:p>
          <a:p>
            <a:pPr eaLnBrk="1" hangingPunct="1"/>
            <a:r>
              <a:rPr lang="fi-FI" dirty="0"/>
              <a:t>erosivat filosofiasta 1800-luvulla</a:t>
            </a:r>
          </a:p>
          <a:p>
            <a:pPr eaLnBrk="1" hangingPunct="1"/>
            <a:r>
              <a:rPr lang="fi-FI" dirty="0"/>
              <a:t>tutkivat ihmistä ja hänen toimintaansa</a:t>
            </a:r>
          </a:p>
          <a:p>
            <a:pPr eaLnBrk="1" hangingPunct="1"/>
            <a:r>
              <a:rPr lang="fi-FI" dirty="0"/>
              <a:t>painottavat</a:t>
            </a:r>
          </a:p>
          <a:p>
            <a:pPr lvl="1" eaLnBrk="1" hangingPunct="1"/>
            <a:r>
              <a:rPr lang="fi-FI" dirty="0"/>
              <a:t>laadullista tutkimusta</a:t>
            </a:r>
          </a:p>
          <a:p>
            <a:pPr lvl="1" eaLnBrk="1" hangingPunct="1"/>
            <a:r>
              <a:rPr lang="fi-FI" dirty="0"/>
              <a:t>teleologista selittämistä</a:t>
            </a:r>
          </a:p>
        </p:txBody>
      </p:sp>
    </p:spTree>
    <p:extLst>
      <p:ext uri="{BB962C8B-B14F-4D97-AF65-F5344CB8AC3E}">
        <p14:creationId xmlns:p14="http://schemas.microsoft.com/office/powerpoint/2010/main" val="13955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Taito: Yhdessä esiintyvät ilmiöt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13. Tieteen näkökulmia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6703503" cy="4108466"/>
          </a:xfrm>
        </p:spPr>
        <p:txBody>
          <a:bodyPr/>
          <a:lstStyle/>
          <a:p>
            <a:r>
              <a:rPr lang="fi-FI" dirty="0"/>
              <a:t>Monet ilmiöt esiintyvät ja vaihtelevat yhdessä, mutta niiden välillä ei silti ole syysuhdetta.</a:t>
            </a:r>
          </a:p>
          <a:p>
            <a:endParaRPr lang="fi-FI" sz="500" dirty="0"/>
          </a:p>
          <a:p>
            <a:r>
              <a:rPr lang="fi-FI" dirty="0"/>
              <a:t>Kausaalisuuden todistaminen edellyttää sen mekanismin tuntemista, jolla syy todella aiheuttaa seurauksen.</a:t>
            </a:r>
          </a:p>
        </p:txBody>
      </p:sp>
      <p:pic>
        <p:nvPicPr>
          <p:cNvPr id="7" name="Kuva 6" descr="Kuva, joka sisältää kohteen taivas, vesi, ulko, henkilö&#10;&#10;Kuvaus luotu automaattisesti">
            <a:extLst>
              <a:ext uri="{FF2B5EF4-FFF2-40B4-BE49-F238E27FC236}">
                <a16:creationId xmlns:a16="http://schemas.microsoft.com/office/drawing/2014/main" id="{B86CB096-9857-3D38-C645-0707F92C3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07543"/>
            <a:ext cx="3077308" cy="46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8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ka1_PP-pohja_MALLI" id="{8F1E3A65-519D-4D56-9B2D-8A96BBE82079}" vid="{3F5A9EBC-5A67-43E3-97DC-807358C85F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797FE2-6A9F-4E25-867A-4C63BE4DFE90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customXml/itemProps2.xml><?xml version="1.0" encoding="utf-8"?>
<ds:datastoreItem xmlns:ds="http://schemas.openxmlformats.org/officeDocument/2006/customXml" ds:itemID="{6EB45C74-14E5-495F-B936-F23CE1185E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8EE419-273F-4D60-8FDB-CE19CA7F8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204</Words>
  <Application>Microsoft Office PowerPoint</Application>
  <PresentationFormat>Laajakuva</PresentationFormat>
  <Paragraphs>54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13. Tieteen näkökulmia</vt:lpstr>
      <vt:lpstr>Tieteen varhaisvaiheet</vt:lpstr>
      <vt:lpstr>Tieteen myöhemmät vaiheet</vt:lpstr>
      <vt:lpstr>Tieteen ja filosofian kehitys</vt:lpstr>
      <vt:lpstr>Reduktio</vt:lpstr>
      <vt:lpstr>Kausaalinen ja teleologinen selittäminen</vt:lpstr>
      <vt:lpstr>Syyt ja päämäärät</vt:lpstr>
      <vt:lpstr>PowerPoint-esitys</vt:lpstr>
      <vt:lpstr>Taito: Yhdessä esiintyvät ilmiöt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Luvun nimi, koko 48</dc:title>
  <cp:lastModifiedBy>Marja Valkama</cp:lastModifiedBy>
  <cp:revision>64</cp:revision>
  <dcterms:created xsi:type="dcterms:W3CDTF">2021-06-01T16:07:13Z</dcterms:created>
  <dcterms:modified xsi:type="dcterms:W3CDTF">2025-11-03T11:41:26Z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