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74" r:id="rId2"/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imetön osa" id="{AA92D654-0585-49C9-A77A-3EEF561CE02A}">
          <p14:sldIdLst/>
        </p14:section>
        <p14:section name="Nimetön osa" id="{B63999AB-474E-4E20-9929-F596BE1E8C2B}">
          <p14:sldIdLst>
            <p14:sldId id="274"/>
            <p14:sldId id="275"/>
          </p14:sldIdLst>
        </p14:section>
        <p14:section name="Nimetön osa" id="{38B72134-0C41-4103-964B-D0F849FD3EEC}">
          <p14:sldIdLst>
            <p14:sldId id="276"/>
            <p14:sldId id="27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E7DB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2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251B72-27CE-40BA-9C7A-A17EE35F0844}" type="datetimeFigureOut">
              <a:rPr lang="fi-FI" smtClean="0"/>
              <a:t>29.6.2023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EC046-1BB7-4E45-8F24-472DD13F56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0709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072442E8-6BA3-45E8-9059-B343C0AB8C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3433" cy="6857999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28B0DB0-714D-4942-B3F0-071849A47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A6BEA26-51D0-4E18-9A68-51B2FF7A54F5}" type="datetime1">
              <a:rPr lang="fi-FI" smtClean="0"/>
              <a:t>29.6.2023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DC707A0-A39C-4F26-82CD-CD00F91F6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/>
              <a:t>11. Tieteellinen päättely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96EA5F-C6A1-4ECC-B2D1-BC45C4EB9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0AD52959-2333-471C-8BD5-D73F1AEEC588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506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437A0B08-29E1-45BC-87E2-CB1FEED62F2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7"/>
            <a:ext cx="10515600" cy="728966"/>
          </a:xfrm>
          <a:prstGeom prst="rect">
            <a:avLst/>
          </a:prstGeom>
        </p:spPr>
        <p:txBody>
          <a:bodyPr/>
          <a:lstStyle>
            <a:lvl1pPr>
              <a:defRPr sz="4200">
                <a:latin typeface="+mn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9200AB-15F9-4B69-8522-367850418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22C69-5DBC-4C56-888C-0A7A99BDCDA7}" type="datetime1">
              <a:rPr lang="fi-FI" smtClean="0"/>
              <a:t>29.6.2023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C3A185-7F0B-4ACE-BBEE-4A6138819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11. Tieteellinen päättely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EDCC385-2570-4919-BCB0-4066596E2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1FB1B-E8C8-4B5E-B1C1-0BFDAE84AB6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FD8D1887-AE06-A48F-9985-3F766D3693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068497"/>
            <a:ext cx="10515600" cy="4108466"/>
          </a:xfrm>
          <a:prstGeom prst="rect">
            <a:avLst/>
          </a:prstGeom>
        </p:spPr>
        <p:txBody>
          <a:bodyPr/>
          <a:lstStyle/>
          <a:p>
            <a:r>
              <a:rPr lang="fi-FI" altLang="fi-FI" sz="2600" dirty="0"/>
              <a:t>Tähän tekstiä </a:t>
            </a:r>
            <a:r>
              <a:rPr lang="fi-FI" altLang="fi-FI" sz="2600" dirty="0" err="1"/>
              <a:t>Calibri</a:t>
            </a:r>
            <a:r>
              <a:rPr lang="fi-FI" altLang="fi-FI" sz="2600" dirty="0"/>
              <a:t>-fontilla ja koolla 26.</a:t>
            </a:r>
          </a:p>
          <a:p>
            <a:r>
              <a:rPr lang="fi-FI" altLang="fi-FI" sz="2600" dirty="0"/>
              <a:t>Fontin väri on musta.</a:t>
            </a:r>
          </a:p>
          <a:p>
            <a:r>
              <a:rPr lang="fi-FI" altLang="fi-FI" sz="2600" dirty="0"/>
              <a:t>Mielellään kirjoitetaan lyhyillä, kokonaisilla lauseilla.</a:t>
            </a:r>
          </a:p>
          <a:p>
            <a:r>
              <a:rPr lang="fi-FI" altLang="fi-FI" sz="2600" dirty="0"/>
              <a:t>Ensin käytetään palluroita</a:t>
            </a:r>
          </a:p>
          <a:p>
            <a:pPr lvl="1">
              <a:buFont typeface="Calibri" panose="020F0502020204030204" pitchFamily="34" charset="0"/>
              <a:buChar char="̶"/>
            </a:pPr>
            <a:r>
              <a:rPr lang="fi-FI" altLang="fi-FI" sz="2600" dirty="0"/>
              <a:t>mutta sisennetyt kohdat merkitään ranskalaisin viivoin.</a:t>
            </a:r>
          </a:p>
        </p:txBody>
      </p:sp>
    </p:spTree>
    <p:extLst>
      <p:ext uri="{BB962C8B-B14F-4D97-AF65-F5344CB8AC3E}">
        <p14:creationId xmlns:p14="http://schemas.microsoft.com/office/powerpoint/2010/main" val="86078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99321570-79E3-4D8C-B2F3-9FE7F4A2AE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7"/>
            <a:ext cx="10515600" cy="704028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2309019"/>
            <a:ext cx="5181600" cy="38679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2309017"/>
            <a:ext cx="5181600" cy="386794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11F5300B-6543-4872-921F-3E94D0721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D24EF-8403-4EC0-963E-9D4F73E5F058}" type="datetime1">
              <a:rPr lang="fi-FI" smtClean="0"/>
              <a:t>29.6.2023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A3DB2936-B3DE-4AE1-A618-D0B2F9315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11. Tieteellinen päättely</a:t>
            </a:r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6CADAEFC-99F6-4E28-A64B-2B24D1310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DFBB9-9B24-4BF5-828E-D0A91B1327C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8513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995CB3BB-746D-4B26-8BA3-66F39CF1DFD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6"/>
            <a:ext cx="10515600" cy="828719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3">
            <a:extLst>
              <a:ext uri="{FF2B5EF4-FFF2-40B4-BE49-F238E27FC236}">
                <a16:creationId xmlns:a16="http://schemas.microsoft.com/office/drawing/2014/main" id="{7C2F5586-E500-47F6-A295-1BB262FCC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1D98F-A944-40BF-9066-7D0188C37704}" type="datetime1">
              <a:rPr lang="fi-FI" smtClean="0"/>
              <a:t>29.6.2023</a:t>
            </a:fld>
            <a:endParaRPr lang="fi-FI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id="{DA567EE0-BDCC-458E-B0DA-591E1FF95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11. Tieteellinen päättely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3C1BFC34-80DF-4991-B6FB-579AED686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18B9D-E9A1-420E-A508-E539CFAF859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95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C588B6D0-C848-4998-88EC-8BEFF0D263F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Päivämäärän paikkamerkki 3">
            <a:extLst>
              <a:ext uri="{FF2B5EF4-FFF2-40B4-BE49-F238E27FC236}">
                <a16:creationId xmlns:a16="http://schemas.microsoft.com/office/drawing/2014/main" id="{F4B3C23E-6667-4184-8840-3675D28FF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98B75-2602-467B-B055-09A47D66F78A}" type="datetime1">
              <a:rPr lang="fi-FI" smtClean="0"/>
              <a:t>29.6.2023</a:t>
            </a:fld>
            <a:endParaRPr lang="fi-FI"/>
          </a:p>
        </p:txBody>
      </p:sp>
      <p:sp>
        <p:nvSpPr>
          <p:cNvPr id="3" name="Alatunnisteen paikkamerkki 4">
            <a:extLst>
              <a:ext uri="{FF2B5EF4-FFF2-40B4-BE49-F238E27FC236}">
                <a16:creationId xmlns:a16="http://schemas.microsoft.com/office/drawing/2014/main" id="{488046CA-5570-4D5E-BBA4-674FDD243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11. Tieteellinen päättely</a:t>
            </a:r>
          </a:p>
        </p:txBody>
      </p:sp>
      <p:sp>
        <p:nvSpPr>
          <p:cNvPr id="4" name="Dian numeron paikkamerkki 5">
            <a:extLst>
              <a:ext uri="{FF2B5EF4-FFF2-40B4-BE49-F238E27FC236}">
                <a16:creationId xmlns:a16="http://schemas.microsoft.com/office/drawing/2014/main" id="{96D59866-23FD-41E2-B8EC-9B511ED9F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A44CC-96F3-4320-801D-EB5DB229DA6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024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99FC29AA-89AC-434C-B67F-C2EC5D21F3C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31D57F6-CAAD-41DC-BC20-4CD2ABA676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056668B-3414-44C2-B7B6-64E564CD833C}" type="datetime1">
              <a:rPr lang="fi-FI" smtClean="0"/>
              <a:t>29.6.2023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4FD9B32-E1DD-402A-9940-16925565B3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i-FI"/>
              <a:t>11. Tieteellinen päättely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D74DED2-AF73-4178-B310-59C4B70BB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C5D05AB-3EA4-4E98-908F-7F30D17DE00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A3DE936-7E46-CB29-301C-C180E6AA98C4}"/>
              </a:ext>
            </a:extLst>
          </p:cNvPr>
          <p:cNvSpPr txBox="1">
            <a:spLocks/>
          </p:cNvSpPr>
          <p:nvPr userDrawn="1"/>
        </p:nvSpPr>
        <p:spPr>
          <a:xfrm>
            <a:off x="838200" y="996950"/>
            <a:ext cx="8828088" cy="733425"/>
          </a:xfrm>
          <a:prstGeom prst="rect">
            <a:avLst/>
          </a:prstGeom>
        </p:spPr>
        <p:txBody>
          <a:bodyPr rtlCol="0"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i-FI"/>
              <a:t>Dian otsikko, pistekoko 42</a:t>
            </a:r>
            <a:endParaRPr lang="fi-FI" dirty="0"/>
          </a:p>
        </p:txBody>
      </p:sp>
      <p:sp>
        <p:nvSpPr>
          <p:cNvPr id="3" name="Otsikko 1">
            <a:extLst>
              <a:ext uri="{FF2B5EF4-FFF2-40B4-BE49-F238E27FC236}">
                <a16:creationId xmlns:a16="http://schemas.microsoft.com/office/drawing/2014/main" id="{18042A02-5E8A-4D1E-51A4-89FD933D8598}"/>
              </a:ext>
            </a:extLst>
          </p:cNvPr>
          <p:cNvSpPr txBox="1">
            <a:spLocks/>
          </p:cNvSpPr>
          <p:nvPr userDrawn="1"/>
        </p:nvSpPr>
        <p:spPr>
          <a:xfrm>
            <a:off x="838200" y="996950"/>
            <a:ext cx="8828088" cy="733425"/>
          </a:xfrm>
          <a:prstGeom prst="rect">
            <a:avLst/>
          </a:prstGeom>
        </p:spPr>
        <p:txBody>
          <a:bodyPr rtlCol="0"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Dian otsikko, pistekoko 42</a:t>
            </a:r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9C0611F3-19E6-67EE-D520-293A62C1160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838200" y="2068497"/>
            <a:ext cx="10515600" cy="4108466"/>
          </a:xfrm>
          <a:prstGeom prst="rect">
            <a:avLst/>
          </a:prstGeom>
        </p:spPr>
        <p:txBody>
          <a:bodyPr/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fi-FI" altLang="fi-FI" dirty="0"/>
              <a:t>Tähän tekstiä </a:t>
            </a:r>
            <a:r>
              <a:rPr lang="fi-FI" altLang="fi-FI" dirty="0" err="1"/>
              <a:t>Calibri</a:t>
            </a:r>
            <a:r>
              <a:rPr lang="fi-FI" altLang="fi-FI" dirty="0"/>
              <a:t>-fontilla ja koolla 26.</a:t>
            </a:r>
          </a:p>
          <a:p>
            <a:pPr eaLnBrk="1" hangingPunct="1"/>
            <a:r>
              <a:rPr lang="fi-FI" altLang="fi-FI" dirty="0"/>
              <a:t>Fontin väri on musta.</a:t>
            </a:r>
          </a:p>
          <a:p>
            <a:pPr eaLnBrk="1" hangingPunct="1"/>
            <a:r>
              <a:rPr lang="fi-FI" altLang="fi-FI" dirty="0"/>
              <a:t>Mielellään kirjoitetaan lyhyillä, kokonaisilla lauseilla.</a:t>
            </a:r>
          </a:p>
          <a:p>
            <a:pPr eaLnBrk="1" hangingPunct="1"/>
            <a:r>
              <a:rPr lang="fi-FI" altLang="fi-FI" dirty="0"/>
              <a:t>Ensin käytetään palluroita</a:t>
            </a:r>
          </a:p>
          <a:p>
            <a:pPr lvl="1" eaLnBrk="1" hangingPunct="1"/>
            <a:r>
              <a:rPr lang="fi-FI" altLang="fi-FI" dirty="0"/>
              <a:t>mutta sisennetyt kohdat merkitään ranskalaisin viivoin.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200" kern="1200">
          <a:solidFill>
            <a:schemeClr val="tx1"/>
          </a:solidFill>
          <a:latin typeface="+mn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tehtavat.yle.fi/fi/node/21922/take" TargetMode="External"/><Relationship Id="rId2" Type="http://schemas.openxmlformats.org/officeDocument/2006/relationships/hyperlink" Target="http://tehtavat.yle.fi/fi/node/21909/tak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ehtavat.yle.fi/fi/node/21930/take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D694EB-E207-48D4-A508-CBBE8382F9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sz="4800" dirty="0">
                <a:latin typeface="+mn-lt"/>
              </a:rPr>
              <a:t>11. Tieteellinen päättely</a:t>
            </a:r>
          </a:p>
        </p:txBody>
      </p:sp>
      <p:sp>
        <p:nvSpPr>
          <p:cNvPr id="2051" name="Alaotsikko 2">
            <a:extLst>
              <a:ext uri="{FF2B5EF4-FFF2-40B4-BE49-F238E27FC236}">
                <a16:creationId xmlns:a16="http://schemas.microsoft.com/office/drawing/2014/main" id="{527B8528-272B-4F1B-9BC7-4390F3F102F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altLang="fi-FI" dirty="0"/>
              <a:t>Tuntityöskentely 1: Päättelyharjoituksia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Harjoittele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11. Tieteellinen päättely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599" cy="4108466"/>
          </a:xfrm>
        </p:spPr>
        <p:txBody>
          <a:bodyPr/>
          <a:lstStyle/>
          <a:p>
            <a:r>
              <a:rPr lang="fi-FI" dirty="0"/>
              <a:t>Harjoittele päättelyä Ylen Abitreenien sivuilla.</a:t>
            </a:r>
          </a:p>
          <a:p>
            <a:pPr lvl="1"/>
            <a:r>
              <a:rPr lang="fi-FI" dirty="0">
                <a:hlinkClick r:id="rId2"/>
              </a:rPr>
              <a:t>http://tehtavat.yle.fi/fi/node/21909/take</a:t>
            </a:r>
            <a:r>
              <a:rPr lang="fi-FI" dirty="0"/>
              <a:t> </a:t>
            </a:r>
          </a:p>
          <a:p>
            <a:pPr lvl="1"/>
            <a:r>
              <a:rPr lang="fi-FI" dirty="0">
                <a:hlinkClick r:id="rId3"/>
              </a:rPr>
              <a:t>http://tehtavat.yle.fi/fi/node/21922/take</a:t>
            </a:r>
            <a:r>
              <a:rPr lang="fi-FI" dirty="0"/>
              <a:t> </a:t>
            </a:r>
          </a:p>
          <a:p>
            <a:pPr lvl="1"/>
            <a:r>
              <a:rPr lang="fi-FI" dirty="0">
                <a:hlinkClick r:id="rId4"/>
              </a:rPr>
              <a:t>http://tehtavat.yle.fi/fi/node/21930/take</a:t>
            </a:r>
            <a:r>
              <a:rPr lang="fi-FI" dirty="0"/>
              <a:t>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12569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D694EB-E207-48D4-A508-CBBE8382F9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sz="4800" dirty="0">
                <a:latin typeface="+mn-lt"/>
              </a:rPr>
              <a:t>11. Tieteellinen päättely</a:t>
            </a:r>
          </a:p>
        </p:txBody>
      </p:sp>
      <p:sp>
        <p:nvSpPr>
          <p:cNvPr id="2051" name="Alaotsikko 2">
            <a:extLst>
              <a:ext uri="{FF2B5EF4-FFF2-40B4-BE49-F238E27FC236}">
                <a16:creationId xmlns:a16="http://schemas.microsoft.com/office/drawing/2014/main" id="{527B8528-272B-4F1B-9BC7-4390F3F102F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altLang="fi-FI" dirty="0"/>
              <a:t>Tuntityöskentely 2: Päättelyn merkitys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Mietittäväksi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11. Tieteellinen päättely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599" cy="4108466"/>
          </a:xfrm>
        </p:spPr>
        <p:txBody>
          <a:bodyPr/>
          <a:lstStyle/>
          <a:p>
            <a:r>
              <a:rPr lang="fi-FI" dirty="0"/>
              <a:t>Mihin tarvitaan hyvää päättelyä arjessa?</a:t>
            </a:r>
          </a:p>
          <a:p>
            <a:endParaRPr lang="fi-FI" sz="500" dirty="0"/>
          </a:p>
          <a:p>
            <a:r>
              <a:rPr lang="fi-FI" dirty="0"/>
              <a:t>Entä tieteessä?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13D3CEA1-B0D0-DD35-B0E9-6792433371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5340" y="2056092"/>
            <a:ext cx="4114801" cy="4114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326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ka1_PP-pohja_MALLI" id="{8F1E3A65-519D-4D56-9B2D-8A96BBE82079}" vid="{3F5A9EBC-5A67-43E3-97DC-807358C85FF2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779864A8E53F6459A7BFA8B82C39053" ma:contentTypeVersion="11" ma:contentTypeDescription="Luo uusi asiakirja." ma:contentTypeScope="" ma:versionID="ae284c7e5eef1f2e29b82cd30f72fc24">
  <xsd:schema xmlns:xsd="http://www.w3.org/2001/XMLSchema" xmlns:xs="http://www.w3.org/2001/XMLSchema" xmlns:p="http://schemas.microsoft.com/office/2006/metadata/properties" xmlns:ns2="f4750cce-e850-4c6e-b990-1a1612c71b49" xmlns:ns3="f0974581-4bbf-443e-902f-14073e9fb4f6" targetNamespace="http://schemas.microsoft.com/office/2006/metadata/properties" ma:root="true" ma:fieldsID="a755875a2f3ca324a7c49bc594a1c5db" ns2:_="" ns3:_="">
    <xsd:import namespace="f4750cce-e850-4c6e-b990-1a1612c71b49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50cce-e850-4c6e-b990-1a1612c71b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Kuvien tunnisteet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8741ba6-63af-4df1-8658-072236ec27dc}" ma:internalName="TaxCatchAll" ma:showField="CatchAllData" ma:web="84800065-3590-4970-a684-5ccec33c54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f4750cce-e850-4c6e-b990-1a1612c71b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A3FB84C-DAD4-4E6F-9A6F-B63129F50FAB}"/>
</file>

<file path=customXml/itemProps2.xml><?xml version="1.0" encoding="utf-8"?>
<ds:datastoreItem xmlns:ds="http://schemas.openxmlformats.org/officeDocument/2006/customXml" ds:itemID="{09EAECE6-2B22-4B29-BFFE-85C5B18EBBCE}"/>
</file>

<file path=customXml/itemProps3.xml><?xml version="1.0" encoding="utf-8"?>
<ds:datastoreItem xmlns:ds="http://schemas.openxmlformats.org/officeDocument/2006/customXml" ds:itemID="{B163BF08-434C-4FCD-BFB8-20626FE57E0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</TotalTime>
  <Words>89</Words>
  <Application>Microsoft Office PowerPoint</Application>
  <PresentationFormat>Laajakuva</PresentationFormat>
  <Paragraphs>17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11. Tieteellinen päättely</vt:lpstr>
      <vt:lpstr>Harjoittele</vt:lpstr>
      <vt:lpstr>11. Tieteellinen päättely</vt:lpstr>
      <vt:lpstr>Mietittäväksi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Luvun nimi, koko 48</dc:title>
  <cp:lastModifiedBy>Riikka Kujanen</cp:lastModifiedBy>
  <cp:revision>55</cp:revision>
  <dcterms:created xsi:type="dcterms:W3CDTF">2021-06-01T16:07:13Z</dcterms:created>
  <dcterms:modified xsi:type="dcterms:W3CDTF">2023-06-29T09:36:13Z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0x0101000779864A8E53F6459A7BFA8B82C39053</vt:lpwstr>
  </property>
</Properties>
</file>