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sldIdLst>
    <p:sldId id="256" r:id="rId5"/>
    <p:sldId id="270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AA92D654-0585-49C9-A77A-3EEF561CE02A}">
          <p14:sldIdLst>
            <p14:sldId id="256"/>
            <p14:sldId id="270"/>
            <p14:sldId id="271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2" autoAdjust="0"/>
    <p:restoredTop sz="94660"/>
  </p:normalViewPr>
  <p:slideViewPr>
    <p:cSldViewPr snapToGrid="0">
      <p:cViewPr varScale="1">
        <p:scale>
          <a:sx n="62" d="100"/>
          <a:sy n="62" d="100"/>
        </p:scale>
        <p:origin x="71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51B72-27CE-40BA-9C7A-A17EE35F0844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EC046-1BB7-4E45-8F24-472DD13F56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709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72442E8-6BA3-45E8-9059-B343C0AB8C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3433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8B0DB0-714D-4942-B3F0-071849A4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03ADB3-903C-454C-BFB9-9C7DEC0A0AC3}" type="datetime1">
              <a:rPr lang="fi-FI" smtClean="0"/>
              <a:t>3.11.2025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C707A0-A39C-4F26-82CD-CD00F91F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10. Teoria ja todellisuus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6EA5F-C6A1-4ECC-B2D1-BC45C4EB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AD52959-2333-471C-8BD5-D73F1AEEC588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06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437A0B08-29E1-45BC-87E2-CB1FEED62F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28966"/>
          </a:xfrm>
          <a:prstGeom prst="rect">
            <a:avLst/>
          </a:prstGeom>
        </p:spPr>
        <p:txBody>
          <a:bodyPr/>
          <a:lstStyle>
            <a:lvl1pPr>
              <a:defRPr sz="4200"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9200AB-15F9-4B69-8522-36785041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1CBE6-87A1-49C3-9F64-4ABDF7940F1F}" type="datetime1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C3A185-7F0B-4ACE-BBEE-4A613881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CC385-2570-4919-BCB0-4066596E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FB1B-E8C8-4B5E-B1C1-0BFDAE84AB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FD8D1887-AE06-A48F-9985-3F766D3693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/>
          <a:p>
            <a:r>
              <a:rPr lang="fi-FI" altLang="fi-FI" sz="2600" dirty="0"/>
              <a:t>Tähän tekstiä </a:t>
            </a:r>
            <a:r>
              <a:rPr lang="fi-FI" altLang="fi-FI" sz="2600" dirty="0" err="1"/>
              <a:t>Calibri</a:t>
            </a:r>
            <a:r>
              <a:rPr lang="fi-FI" altLang="fi-FI" sz="2600" dirty="0"/>
              <a:t>-fontilla ja koolla 26.</a:t>
            </a:r>
          </a:p>
          <a:p>
            <a:r>
              <a:rPr lang="fi-FI" altLang="fi-FI" sz="2600" dirty="0"/>
              <a:t>Fontin väri on musta.</a:t>
            </a:r>
          </a:p>
          <a:p>
            <a:r>
              <a:rPr lang="fi-FI" altLang="fi-FI" sz="2600" dirty="0"/>
              <a:t>Mielellään kirjoitetaan lyhyillä, kokonaisilla lauseilla.</a:t>
            </a:r>
          </a:p>
          <a:p>
            <a:r>
              <a:rPr lang="fi-FI" altLang="fi-FI" sz="2600" dirty="0"/>
              <a:t>Ensin käytetään palluroita</a:t>
            </a:r>
          </a:p>
          <a:p>
            <a:pPr lvl="1">
              <a:buFont typeface="Calibri" panose="020F0502020204030204" pitchFamily="34" charset="0"/>
              <a:buChar char="̶"/>
            </a:pPr>
            <a:r>
              <a:rPr lang="fi-FI" altLang="fi-FI" sz="2600" dirty="0"/>
              <a:t>mutta sisennetyt kohdat merkitään ranskalaisin viivoin.</a:t>
            </a:r>
          </a:p>
        </p:txBody>
      </p:sp>
    </p:spTree>
    <p:extLst>
      <p:ext uri="{BB962C8B-B14F-4D97-AF65-F5344CB8AC3E}">
        <p14:creationId xmlns:p14="http://schemas.microsoft.com/office/powerpoint/2010/main" val="86078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9321570-79E3-4D8C-B2F3-9FE7F4A2AE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04028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2309019"/>
            <a:ext cx="5181600" cy="3867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309017"/>
            <a:ext cx="5181600" cy="38679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11F5300B-6543-4872-921F-3E94D072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8F8BE-896E-46B0-8555-6D4CC78634A1}" type="datetime1">
              <a:rPr lang="fi-FI" smtClean="0"/>
              <a:t>3.11.2025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A3DB2936-B3DE-4AE1-A618-D0B2F931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CADAEFC-99F6-4E28-A64B-2B24D131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FBB9-9B24-4BF5-828E-D0A91B1327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1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95CB3BB-746D-4B26-8BA3-66F39CF1DF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6"/>
            <a:ext cx="10515600" cy="828719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7C2F5586-E500-47F6-A295-1BB262FC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EE9CA-9718-473B-B7A2-7D6A35CEEC2C}" type="datetime1">
              <a:rPr lang="fi-FI" smtClean="0"/>
              <a:t>3.11.2025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DA567EE0-BDCC-458E-B0DA-591E1FF9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3C1BFC34-80DF-4991-B6FB-579AED68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8B9D-E9A1-420E-A508-E539CFAF85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C588B6D0-C848-4998-88EC-8BEFF0D263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F4B3C23E-6667-4184-8840-3675D28F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B5244-AC1C-45C5-ACD6-BCA322E7B455}" type="datetime1">
              <a:rPr lang="fi-FI" smtClean="0"/>
              <a:t>3.11.2025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488046CA-5570-4D5E-BBA4-674FDD24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96D59866-23FD-41E2-B8EC-9B511ED9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A44CC-96F3-4320-801D-EB5DB229DA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2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99FC29AA-89AC-434C-B67F-C2EC5D21F3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1D57F6-CAAD-41DC-BC20-4CD2ABA67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41EEDE5-EB44-4751-9EB7-0739A8B04D72}" type="datetime1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FD9B32-E1DD-402A-9940-16925565B3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10. Teoria ja todellisuus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74DED2-AF73-4178-B310-59C4B70B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5D05AB-3EA4-4E98-908F-7F30D17DE0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3DE936-7E46-CB29-301C-C180E6AA98C4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Dian otsikko, pistekoko 42</a:t>
            </a:r>
            <a:endParaRPr lang="fi-FI" dirty="0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18042A02-5E8A-4D1E-51A4-89FD933D8598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Dian otsikko, pistekoko 42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9C0611F3-19E6-67EE-D520-293A62C1160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i-FI" altLang="fi-FI" dirty="0"/>
              <a:t>Tähän tekstiä </a:t>
            </a:r>
            <a:r>
              <a:rPr lang="fi-FI" altLang="fi-FI" dirty="0" err="1"/>
              <a:t>Calibri</a:t>
            </a:r>
            <a:r>
              <a:rPr lang="fi-FI" altLang="fi-FI" dirty="0"/>
              <a:t>-fontilla ja koolla 26.</a:t>
            </a:r>
          </a:p>
          <a:p>
            <a:pPr eaLnBrk="1" hangingPunct="1"/>
            <a:r>
              <a:rPr lang="fi-FI" altLang="fi-FI" dirty="0"/>
              <a:t>Fontin väri on musta.</a:t>
            </a:r>
          </a:p>
          <a:p>
            <a:pPr eaLnBrk="1" hangingPunct="1"/>
            <a:r>
              <a:rPr lang="fi-FI" altLang="fi-FI" dirty="0"/>
              <a:t>Mielellään kirjoitetaan lyhyillä, kokonaisilla lauseilla.</a:t>
            </a:r>
          </a:p>
          <a:p>
            <a:pPr eaLnBrk="1" hangingPunct="1"/>
            <a:r>
              <a:rPr lang="fi-FI" altLang="fi-FI" dirty="0"/>
              <a:t>Ensin käytetään palluroita</a:t>
            </a:r>
          </a:p>
          <a:p>
            <a:pPr lvl="1" eaLnBrk="1" hangingPunct="1"/>
            <a:r>
              <a:rPr lang="fi-FI" altLang="fi-FI" dirty="0"/>
              <a:t>mutta sisennetyt kohdat merkitään ranskalaisin viivoin.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694EB-E207-48D4-A508-CBBE8382F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10. Teoria ja todellisuus</a:t>
            </a:r>
          </a:p>
        </p:txBody>
      </p:sp>
      <p:sp>
        <p:nvSpPr>
          <p:cNvPr id="2051" name="Alaotsikko 2">
            <a:extLst>
              <a:ext uri="{FF2B5EF4-FFF2-40B4-BE49-F238E27FC236}">
                <a16:creationId xmlns:a16="http://schemas.microsoft.com/office/drawing/2014/main" id="{527B8528-272B-4F1B-9BC7-4390F3F102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/>
              <a:t>Ydinsisällöt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Teoriat ja mallit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r>
              <a:rPr lang="fi-FI" dirty="0"/>
              <a:t>Teoria on kielellinen kuvaus siitä, millainen jokin ilmiö on.</a:t>
            </a:r>
          </a:p>
          <a:p>
            <a:r>
              <a:rPr lang="fi-FI" dirty="0"/>
              <a:t>Malli on muodostuu puolestaan kaaviosta tai funktiosta.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E4D45550-3140-7872-9827-6B7643A440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42" b="10342"/>
          <a:stretch/>
        </p:blipFill>
        <p:spPr>
          <a:xfrm>
            <a:off x="2932017" y="3308664"/>
            <a:ext cx="6857935" cy="242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988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pic>
        <p:nvPicPr>
          <p:cNvPr id="12" name="Kuva 11" descr="Kuva, joka sisältää kohteen teksti, käyntikortti&#10;&#10;Kuvaus luotu automaattisesti">
            <a:extLst>
              <a:ext uri="{FF2B5EF4-FFF2-40B4-BE49-F238E27FC236}">
                <a16:creationId xmlns:a16="http://schemas.microsoft.com/office/drawing/2014/main" id="{4A610470-3411-728A-0E81-48631DEC36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798" y="1961537"/>
            <a:ext cx="8718958" cy="293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2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u="sng" dirty="0"/>
              <a:t>Teorioiden verifiointi ja falsifiointi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6351165" cy="4108466"/>
          </a:xfrm>
        </p:spPr>
        <p:txBody>
          <a:bodyPr/>
          <a:lstStyle/>
          <a:p>
            <a:r>
              <a:rPr lang="fi-FI" b="1" dirty="0"/>
              <a:t>Verifioinnilla tarkoitetaan oikeaksi osoittamista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Yleensä tieteellisiä väittämiä pyritään osoittamaan tosiksi tai vahvistamaan esimerkiksi havainnoilla tai kokeilla.</a:t>
            </a:r>
          </a:p>
          <a:p>
            <a:pPr marL="457200" lvl="1" indent="0">
              <a:buNone/>
            </a:pPr>
            <a:endParaRPr lang="fi-FI" sz="500" dirty="0"/>
          </a:p>
          <a:p>
            <a:r>
              <a:rPr lang="fi-FI" b="1" dirty="0"/>
              <a:t>Falsifiointi on virheelliseksi osoittamista</a:t>
            </a:r>
            <a:r>
              <a:rPr lang="fi-FI" dirty="0"/>
              <a:t>.</a:t>
            </a:r>
          </a:p>
          <a:p>
            <a:endParaRPr lang="fi-FI" sz="500" dirty="0"/>
          </a:p>
          <a:p>
            <a:r>
              <a:rPr lang="fi-FI" b="1" dirty="0"/>
              <a:t>Falsifikationismi korostaa sitä, että tieteen teorioita pitää kaikin tavoin pyrkiä kumoamaan</a:t>
            </a:r>
            <a:r>
              <a:rPr lang="fi-FI" dirty="0"/>
              <a:t>.</a:t>
            </a:r>
          </a:p>
        </p:txBody>
      </p:sp>
      <p:pic>
        <p:nvPicPr>
          <p:cNvPr id="8" name="Kuva 7" descr="Kuva, joka sisältää kohteen clipart-kuva&#10;&#10;Kuvaus luotu automaattisesti">
            <a:extLst>
              <a:ext uri="{FF2B5EF4-FFF2-40B4-BE49-F238E27FC236}">
                <a16:creationId xmlns:a16="http://schemas.microsoft.com/office/drawing/2014/main" id="{2961CAF3-BDC6-FC71-E49D-F8D33C9947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866" y="2166059"/>
            <a:ext cx="4337806" cy="227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95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Taito: Falsifioituvan teorian tunnistaminen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r>
              <a:rPr lang="fi-FI" b="1" dirty="0"/>
              <a:t>Popperin mukaan tieteellinen teoria on aina falsifioitavissa </a:t>
            </a:r>
            <a:r>
              <a:rPr lang="fi-FI" dirty="0"/>
              <a:t>eli sen voi osoittaa virheelliseksi.</a:t>
            </a:r>
          </a:p>
          <a:p>
            <a:endParaRPr lang="fi-FI" sz="500" dirty="0"/>
          </a:p>
          <a:p>
            <a:r>
              <a:rPr lang="fi-FI" dirty="0"/>
              <a:t>Yleisiä väitteitä esittävät teoriat voidaan falsifioida yhdelläkin vastaesimerkillä.</a:t>
            </a:r>
          </a:p>
          <a:p>
            <a:endParaRPr lang="fi-FI" sz="500" dirty="0"/>
          </a:p>
          <a:p>
            <a:r>
              <a:rPr lang="fi-FI" dirty="0"/>
              <a:t>Todennäköisyyksiä tai taipumuksia esittävät teoriat ovat falsifioituvia, jos niitä voidaan empiirisesti testata tai kritisoida.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416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ka1_PP-pohja_MALLI" id="{8F1E3A65-519D-4D56-9B2D-8A96BBE82079}" vid="{3F5A9EBC-5A67-43E3-97DC-807358C85F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9EA954E-F902-43C7-9A4E-381471B8AB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09E103-7117-4C1D-93A8-2632A899B5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750cce-e850-4c6e-b990-1a1612c71b49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831E8D-FF5F-4956-8A22-4BCA8A1EF2E6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f4750cce-e850-4c6e-b990-1a1612c71b4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135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10. Teoria ja todellisuus</vt:lpstr>
      <vt:lpstr>Teoriat ja mallit</vt:lpstr>
      <vt:lpstr>PowerPoint-esitys</vt:lpstr>
      <vt:lpstr>Teorioiden verifiointi ja falsifiointi</vt:lpstr>
      <vt:lpstr>Taito: Falsifioituvan teorian tunnistaminen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Luvun nimi, koko 48</dc:title>
  <cp:lastModifiedBy>Marja Valkama</cp:lastModifiedBy>
  <cp:revision>50</cp:revision>
  <dcterms:created xsi:type="dcterms:W3CDTF">2021-06-01T16:07:13Z</dcterms:created>
  <dcterms:modified xsi:type="dcterms:W3CDTF">2025-11-03T11:39:52Z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