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sldIdLst>
    <p:sldId id="256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imetön osa" id="{AA92D654-0585-49C9-A77A-3EEF561CE02A}">
          <p14:sldIdLst>
            <p14:sldId id="256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E7DBE7"/>
    <a:srgbClr val="740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62" d="100"/>
          <a:sy n="62" d="100"/>
        </p:scale>
        <p:origin x="7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072442E8-6BA3-45E8-9059-B343C0AB8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3433" cy="68579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D28EB58-AEF5-4426-AB56-327F8D541D09}" type="datetime1">
              <a:rPr lang="fi-FI" smtClean="0"/>
              <a:t>3.11.2025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/>
              <a:t>1. Metafysiikka ensimmäisenä filosofiana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0AD52959-2333-471C-8BD5-D73F1AEEC588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437A0B08-29E1-45BC-87E2-CB1FEED62F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3"/>
            <a:ext cx="12192715" cy="68575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983457"/>
            <a:ext cx="10515600" cy="728966"/>
          </a:xfrm>
          <a:prstGeom prst="rect">
            <a:avLst/>
          </a:prstGeom>
        </p:spPr>
        <p:txBody>
          <a:bodyPr/>
          <a:lstStyle>
            <a:lvl1pPr>
              <a:defRPr sz="4200"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EA5F4-F3DB-436E-A971-A82BC9BDA23E}" type="datetime1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1. Metafysiikka ensimmäisenä filosofiana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FD8D1887-AE06-A48F-9985-3F766D3693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068497"/>
            <a:ext cx="10515600" cy="4108466"/>
          </a:xfrm>
          <a:prstGeom prst="rect">
            <a:avLst/>
          </a:prstGeom>
        </p:spPr>
        <p:txBody>
          <a:bodyPr/>
          <a:lstStyle/>
          <a:p>
            <a:r>
              <a:rPr lang="fi-FI" altLang="fi-FI" sz="2600" dirty="0"/>
              <a:t>Tähän tekstiä </a:t>
            </a:r>
            <a:r>
              <a:rPr lang="fi-FI" altLang="fi-FI" sz="2600" dirty="0" err="1"/>
              <a:t>Calibri</a:t>
            </a:r>
            <a:r>
              <a:rPr lang="fi-FI" altLang="fi-FI" sz="2600" dirty="0"/>
              <a:t>-fontilla ja koolla 26.</a:t>
            </a:r>
          </a:p>
          <a:p>
            <a:r>
              <a:rPr lang="fi-FI" altLang="fi-FI" sz="2600" dirty="0"/>
              <a:t>Fontin väri on musta.</a:t>
            </a:r>
          </a:p>
          <a:p>
            <a:r>
              <a:rPr lang="fi-FI" altLang="fi-FI" sz="2600" dirty="0"/>
              <a:t>Mielellään kirjoitetaan lyhyillä, kokonaisilla lauseilla.</a:t>
            </a:r>
          </a:p>
          <a:p>
            <a:r>
              <a:rPr lang="fi-FI" altLang="fi-FI" sz="2600" dirty="0"/>
              <a:t>Ensin käytetään palluroita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600" dirty="0"/>
              <a:t>mutta sisennetyt kohdat merkitään ranskalaisin viivoin.</a:t>
            </a:r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99321570-79E3-4D8C-B2F3-9FE7F4A2AEA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3"/>
            <a:ext cx="12192715" cy="68575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983457"/>
            <a:ext cx="10515600" cy="704028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2309019"/>
            <a:ext cx="5181600" cy="38679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2309017"/>
            <a:ext cx="5181600" cy="38679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ADB5-BD10-4363-94DC-DA7338FAC91E}" type="datetime1">
              <a:rPr lang="fi-FI" smtClean="0"/>
              <a:t>3.11.2025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1. Metafysiikka ensimmäisenä filosofiana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5CB3BB-746D-4B26-8BA3-66F39CF1DF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3"/>
            <a:ext cx="12192715" cy="68575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983456"/>
            <a:ext cx="10515600" cy="828719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3060-70F2-4B91-BAC1-FCB9736A72A7}" type="datetime1">
              <a:rPr lang="fi-FI" smtClean="0"/>
              <a:t>3.11.2025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1. Metafysiikka ensimmäisenä filosofiana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588B6D0-C848-4998-88EC-8BEFF0D263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3"/>
            <a:ext cx="12192715" cy="6857596"/>
          </a:xfrm>
          <a:prstGeom prst="rect">
            <a:avLst/>
          </a:prstGeom>
        </p:spPr>
      </p:pic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0AB8C-0E7B-4F89-AFA9-B0FE89500F00}" type="datetime1">
              <a:rPr lang="fi-FI" smtClean="0"/>
              <a:t>3.11.2025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1. Metafysiikka ensimmäisenä filosofiana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9FC29AA-89AC-434C-B67F-C2EC5D21F3C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3"/>
            <a:ext cx="12192715" cy="6857596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6F97CD-3B2C-403C-BED4-A677E44F143E}" type="datetime1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1. Metafysiikka ensimmäisenä filosofiana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A3DE936-7E46-CB29-301C-C180E6AA98C4}"/>
              </a:ext>
            </a:extLst>
          </p:cNvPr>
          <p:cNvSpPr txBox="1">
            <a:spLocks/>
          </p:cNvSpPr>
          <p:nvPr userDrawn="1"/>
        </p:nvSpPr>
        <p:spPr>
          <a:xfrm>
            <a:off x="838200" y="996950"/>
            <a:ext cx="8828088" cy="73342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i-FI"/>
              <a:t>Dian otsikko, pistekoko 42</a:t>
            </a:r>
            <a:endParaRPr lang="fi-FI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18042A02-5E8A-4D1E-51A4-89FD933D8598}"/>
              </a:ext>
            </a:extLst>
          </p:cNvPr>
          <p:cNvSpPr txBox="1">
            <a:spLocks/>
          </p:cNvSpPr>
          <p:nvPr userDrawn="1"/>
        </p:nvSpPr>
        <p:spPr>
          <a:xfrm>
            <a:off x="838200" y="996950"/>
            <a:ext cx="8828088" cy="73342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Dian otsikko, pistekoko 42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9C0611F3-19E6-67EE-D520-293A62C1160E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38200" y="2068497"/>
            <a:ext cx="10515600" cy="4108466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̶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̶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̶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̶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fi-FI" altLang="fi-FI" dirty="0"/>
              <a:t>Tähän tekstiä </a:t>
            </a:r>
            <a:r>
              <a:rPr lang="fi-FI" altLang="fi-FI" dirty="0" err="1"/>
              <a:t>Calibri</a:t>
            </a:r>
            <a:r>
              <a:rPr lang="fi-FI" altLang="fi-FI" dirty="0"/>
              <a:t>-fontilla ja koolla 26.</a:t>
            </a:r>
          </a:p>
          <a:p>
            <a:pPr eaLnBrk="1" hangingPunct="1"/>
            <a:r>
              <a:rPr lang="fi-FI" altLang="fi-FI" dirty="0"/>
              <a:t>Fontin väri on musta.</a:t>
            </a:r>
          </a:p>
          <a:p>
            <a:pPr eaLnBrk="1" hangingPunct="1"/>
            <a:r>
              <a:rPr lang="fi-FI" altLang="fi-FI" dirty="0"/>
              <a:t>Mielellään kirjoitetaan lyhyillä, kokonaisilla lauseilla.</a:t>
            </a:r>
          </a:p>
          <a:p>
            <a:pPr eaLnBrk="1" hangingPunct="1"/>
            <a:r>
              <a:rPr lang="fi-FI" altLang="fi-FI" dirty="0"/>
              <a:t>Ensin käytetään palluroita</a:t>
            </a:r>
          </a:p>
          <a:p>
            <a:pPr lvl="1" eaLnBrk="1" hangingPunct="1"/>
            <a:r>
              <a:rPr lang="fi-FI" altLang="fi-FI" dirty="0"/>
              <a:t>mutta sisennetyt kohdat merkitään ranskalaisin viivoin.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̶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̶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̶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̶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1. Metafysiikka ensimmäisenä filosofiana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dirty="0"/>
              <a:t>Ydinsisällöt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Taito: Taustaoletusten tunnistaminen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1. Metafysiikka ensimmäisenä filosofiana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5D2995-1FEC-23B8-FF2D-B41CB3F0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467"/>
            <a:ext cx="10515600" cy="4108466"/>
          </a:xfrm>
        </p:spPr>
        <p:txBody>
          <a:bodyPr/>
          <a:lstStyle/>
          <a:p>
            <a:r>
              <a:rPr lang="fi-FI" dirty="0"/>
              <a:t>Kysymyksiä, joiden avulla voi tunnistaa taustaoletuksia:</a:t>
            </a:r>
          </a:p>
          <a:p>
            <a:pPr lvl="1"/>
            <a:r>
              <a:rPr lang="fi-FI" dirty="0"/>
              <a:t>Mitä esitetty näkemys edellyttää ollakseen tosi tai järkevä?</a:t>
            </a:r>
          </a:p>
          <a:p>
            <a:pPr lvl="1"/>
            <a:r>
              <a:rPr lang="fi-FI" dirty="0"/>
              <a:t>Mitä esitetyissä argumenteissa oletetaan itsestään selväksi?</a:t>
            </a:r>
          </a:p>
          <a:p>
            <a:pPr lvl="1"/>
            <a:r>
              <a:rPr lang="fi-FI" dirty="0"/>
              <a:t>Mitä puhuja tai kirjoittaja olettaa yleisönsä hyväksyvän ilman perusteluja?</a:t>
            </a:r>
          </a:p>
        </p:txBody>
      </p:sp>
    </p:spTree>
    <p:extLst>
      <p:ext uri="{BB962C8B-B14F-4D97-AF65-F5344CB8AC3E}">
        <p14:creationId xmlns:p14="http://schemas.microsoft.com/office/powerpoint/2010/main" val="3600978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Teoreettinen filosofia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1. Metafysiikka ensimmäisenä filosofiana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5D2995-1FEC-23B8-FF2D-B41CB3F0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467"/>
            <a:ext cx="10515600" cy="4108466"/>
          </a:xfrm>
        </p:spPr>
        <p:txBody>
          <a:bodyPr/>
          <a:lstStyle/>
          <a:p>
            <a:r>
              <a:rPr lang="fi-FI" dirty="0"/>
              <a:t>Teoreettinen filosofia tutkii todellisuutta ja tietoa koskevia kysymyksiä.</a:t>
            </a:r>
          </a:p>
          <a:p>
            <a:pPr lvl="1"/>
            <a:r>
              <a:rPr lang="fi-FI" b="1" dirty="0"/>
              <a:t>Metafysiikka</a:t>
            </a:r>
            <a:r>
              <a:rPr lang="fi-FI" dirty="0"/>
              <a:t>: Mistä todellisuus muodostuu?</a:t>
            </a:r>
          </a:p>
          <a:p>
            <a:pPr lvl="1"/>
            <a:r>
              <a:rPr lang="fi-FI" b="1" dirty="0"/>
              <a:t>Kielifilosofia</a:t>
            </a:r>
            <a:r>
              <a:rPr lang="fi-FI" dirty="0"/>
              <a:t>: Miten kieli kuvaa todellisuutta?</a:t>
            </a:r>
          </a:p>
          <a:p>
            <a:pPr lvl="1"/>
            <a:r>
              <a:rPr lang="fi-FI" b="1" dirty="0"/>
              <a:t>Logiikka</a:t>
            </a:r>
            <a:r>
              <a:rPr lang="fi-FI" dirty="0"/>
              <a:t>: Milloin päättely on johdonmukaista?</a:t>
            </a:r>
          </a:p>
          <a:p>
            <a:pPr lvl="1"/>
            <a:r>
              <a:rPr lang="fi-FI" b="1" dirty="0"/>
              <a:t>Tietoteoria</a:t>
            </a:r>
            <a:r>
              <a:rPr lang="fi-FI" dirty="0"/>
              <a:t>: Mistä tiedämme, mikä on totta?</a:t>
            </a:r>
          </a:p>
          <a:p>
            <a:pPr lvl="1"/>
            <a:r>
              <a:rPr lang="fi-FI" b="1" dirty="0"/>
              <a:t>Tieteenfilosofia</a:t>
            </a:r>
            <a:r>
              <a:rPr lang="fi-FI" dirty="0"/>
              <a:t>: Minkälainen tutkimus on tieteellistä?</a:t>
            </a:r>
          </a:p>
        </p:txBody>
      </p:sp>
    </p:spTree>
    <p:extLst>
      <p:ext uri="{BB962C8B-B14F-4D97-AF65-F5344CB8AC3E}">
        <p14:creationId xmlns:p14="http://schemas.microsoft.com/office/powerpoint/2010/main" val="44744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Ensimmäinen filosofia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1. Metafysiikka ensimmäisenä filosofiana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5D2995-1FEC-23B8-FF2D-B41CB3F0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467"/>
            <a:ext cx="6653169" cy="4108466"/>
          </a:xfrm>
        </p:spPr>
        <p:txBody>
          <a:bodyPr/>
          <a:lstStyle/>
          <a:p>
            <a:r>
              <a:rPr lang="fi-FI" dirty="0"/>
              <a:t>Aristoteles kutsui kaiken ajattelun lähtökohtia etsivää filosofiaa ensimmäiseksi filosofiaksi.</a:t>
            </a:r>
          </a:p>
          <a:p>
            <a:endParaRPr lang="fi-FI" sz="500" dirty="0"/>
          </a:p>
          <a:p>
            <a:r>
              <a:rPr lang="fi-FI" dirty="0"/>
              <a:t>Ensimmäistä filosofiaa kutsutaan usein </a:t>
            </a:r>
            <a:r>
              <a:rPr lang="fi-FI" b="1" dirty="0"/>
              <a:t>metafysiikaksi</a:t>
            </a:r>
            <a:r>
              <a:rPr lang="fi-FI" dirty="0"/>
              <a:t> (kirjaimellisesti fysiikan jälkeen tuleva).</a:t>
            </a:r>
          </a:p>
        </p:txBody>
      </p:sp>
      <p:pic>
        <p:nvPicPr>
          <p:cNvPr id="7" name="Kuva 6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A50077F7-81C0-2DEC-2891-8AD36665C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237" y="1032609"/>
            <a:ext cx="3486355" cy="522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9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Filosofia ja tieteet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1. Metafysiikka ensimmäisenä filosofiana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graphicFrame>
        <p:nvGraphicFramePr>
          <p:cNvPr id="8" name="Taulukko 8">
            <a:extLst>
              <a:ext uri="{FF2B5EF4-FFF2-40B4-BE49-F238E27FC236}">
                <a16:creationId xmlns:a16="http://schemas.microsoft.com/office/drawing/2014/main" id="{8BA686C7-7A34-3669-A16E-DD885BAC58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734648"/>
              </p:ext>
            </p:extLst>
          </p:nvPr>
        </p:nvGraphicFramePr>
        <p:xfrm>
          <a:off x="2032000" y="2145393"/>
          <a:ext cx="8128000" cy="2567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0632">
                  <a:extLst>
                    <a:ext uri="{9D8B030D-6E8A-4147-A177-3AD203B41FA5}">
                      <a16:colId xmlns:a16="http://schemas.microsoft.com/office/drawing/2014/main" val="897879223"/>
                    </a:ext>
                  </a:extLst>
                </a:gridCol>
                <a:gridCol w="4067368">
                  <a:extLst>
                    <a:ext uri="{9D8B030D-6E8A-4147-A177-3AD203B41FA5}">
                      <a16:colId xmlns:a16="http://schemas.microsoft.com/office/drawing/2014/main" val="2719054127"/>
                    </a:ext>
                  </a:extLst>
                </a:gridCol>
              </a:tblGrid>
              <a:tr h="446404"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Filosofia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0C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Tieteet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0C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400466"/>
                  </a:ext>
                </a:extLst>
              </a:tr>
              <a:tr h="1060405">
                <a:tc>
                  <a:txBody>
                    <a:bodyPr/>
                    <a:lstStyle/>
                    <a:p>
                      <a:r>
                        <a:rPr lang="fi-FI" dirty="0"/>
                        <a:t>Filosofia tutkii kaiken ajattelun ja tiedon taustaoletuksia sekä kyseenalaistaa niitä.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B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Tieteet luovat todellisuudesta teorioita, jotka saavat tukea muun muassa havainnoista.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724494"/>
                  </a:ext>
                </a:extLst>
              </a:tr>
              <a:tr h="1060405">
                <a:tc>
                  <a:txBody>
                    <a:bodyPr/>
                    <a:lstStyle/>
                    <a:p>
                      <a:r>
                        <a:rPr lang="fi-FI" dirty="0"/>
                        <a:t>Metafysiikka tutkii todellisuuden perusluonnetta käsitteellisesti.</a:t>
                      </a:r>
                    </a:p>
                    <a:p>
                      <a:endParaRPr lang="fi-FI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B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Fysiikka tutkii todellisuuden perusluonnetta empiirisesti.</a:t>
                      </a:r>
                    </a:p>
                    <a:p>
                      <a:endParaRPr lang="fi-FI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160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33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Materialismi ja idealismi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1. Metafysiikka ensimmäisenä filosofiana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5D2995-1FEC-23B8-FF2D-B41CB3F0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467"/>
            <a:ext cx="5150969" cy="4108466"/>
          </a:xfrm>
        </p:spPr>
        <p:txBody>
          <a:bodyPr/>
          <a:lstStyle/>
          <a:p>
            <a:r>
              <a:rPr lang="fi-FI" b="1" dirty="0"/>
              <a:t>Kysymys siitä, mitä on olemassa, on keskeinen metafysiikan kysymys.</a:t>
            </a:r>
          </a:p>
          <a:p>
            <a:endParaRPr lang="fi-FI" sz="500" dirty="0"/>
          </a:p>
          <a:p>
            <a:r>
              <a:rPr lang="fi-FI" dirty="0"/>
              <a:t>Materialismi ja idealismi ovat erilaisia käsityksiä siitä, mitä on olemassa.</a:t>
            </a:r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1C67EAE-C7E7-2112-27A9-A7B5D8BDE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28467"/>
            <a:ext cx="5879203" cy="367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6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Materialismi ja idealismi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1. Metafysiikka ensimmäisenä filosofiana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4B27D32C-8D46-7D67-94DB-BD2EB7009F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252757"/>
              </p:ext>
            </p:extLst>
          </p:nvPr>
        </p:nvGraphicFramePr>
        <p:xfrm>
          <a:off x="2032000" y="2112898"/>
          <a:ext cx="8128000" cy="285310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2483188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05052568"/>
                    </a:ext>
                  </a:extLst>
                </a:gridCol>
              </a:tblGrid>
              <a:tr h="646235">
                <a:tc>
                  <a:txBody>
                    <a:bodyPr/>
                    <a:lstStyle/>
                    <a:p>
                      <a:pPr algn="ctr"/>
                      <a:r>
                        <a:rPr lang="fi-FI" b="1" dirty="0"/>
                        <a:t>Materialismi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/>
                        <a:t>Idealismi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1830"/>
                  </a:ext>
                </a:extLst>
              </a:tr>
              <a:tr h="646235">
                <a:tc>
                  <a:txBody>
                    <a:bodyPr/>
                    <a:lstStyle/>
                    <a:p>
                      <a:r>
                        <a:rPr lang="fi-FI" b="0" dirty="0">
                          <a:solidFill>
                            <a:schemeClr val="tx1"/>
                          </a:solidFill>
                        </a:rPr>
                        <a:t>Maailmassa on vain aineellisia kappaleita ja niiden välisiä vuorovaikutussuhteita.</a:t>
                      </a:r>
                    </a:p>
                    <a:p>
                      <a:endParaRPr lang="fi-FI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B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0" dirty="0">
                          <a:solidFill>
                            <a:schemeClr val="tx1"/>
                          </a:solidFill>
                        </a:rPr>
                        <a:t>On olemassa muutakin kuin aineellisia kappaleita.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736908"/>
                  </a:ext>
                </a:extLst>
              </a:tr>
              <a:tr h="646235">
                <a:tc>
                  <a:txBody>
                    <a:bodyPr/>
                    <a:lstStyle/>
                    <a:p>
                      <a:r>
                        <a:rPr lang="fi-FI" b="0" dirty="0">
                          <a:solidFill>
                            <a:schemeClr val="tx1"/>
                          </a:solidFill>
                        </a:rPr>
                        <a:t>Demokritos ja atomit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0" dirty="0">
                          <a:solidFill>
                            <a:schemeClr val="tx1"/>
                          </a:solidFill>
                        </a:rPr>
                        <a:t>Platonin ideat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269873"/>
                  </a:ext>
                </a:extLst>
              </a:tr>
              <a:tr h="646235">
                <a:tc>
                  <a:txBody>
                    <a:bodyPr/>
                    <a:lstStyle/>
                    <a:p>
                      <a:r>
                        <a:rPr lang="fi-FI" b="0" dirty="0">
                          <a:solidFill>
                            <a:schemeClr val="tx1"/>
                          </a:solidFill>
                        </a:rPr>
                        <a:t>Naturalismi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B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0" dirty="0">
                          <a:solidFill>
                            <a:schemeClr val="tx1"/>
                          </a:solidFill>
                        </a:rPr>
                        <a:t>Konstruktivismi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51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202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Millainen todellisuus on?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1. Metafysiikka ensimmäisenä filosofiana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87F6574-B63A-7735-2604-DB765DC92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61" y="2206236"/>
            <a:ext cx="10304477" cy="214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96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Platonin </a:t>
            </a:r>
            <a:br>
              <a:rPr lang="fi-FI" dirty="0"/>
            </a:br>
            <a:r>
              <a:rPr lang="fi-FI" dirty="0"/>
              <a:t>ideaoppi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1. Metafysiikka ensimmäisenä filosofiana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56D653B-98E7-DB08-AB5E-67F0E895F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352" y="0"/>
            <a:ext cx="5437381" cy="6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9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Popperin kolme maailmaa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1. Metafysiikka ensimmäisenä filosofiana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873BF74-FC75-4E3B-CB9E-090D7903B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29" y="1438920"/>
            <a:ext cx="8389741" cy="475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81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ka1_PP-pohja_MALLI" id="{8F1E3A65-519D-4D56-9B2D-8A96BBE82079}" vid="{3F5A9EBC-5A67-43E3-97DC-807358C85FF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f4750cce-e850-4c6e-b990-1a1612c71b4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779864A8E53F6459A7BFA8B82C39053" ma:contentTypeVersion="11" ma:contentTypeDescription="Luo uusi asiakirja." ma:contentTypeScope="" ma:versionID="ae284c7e5eef1f2e29b82cd30f72fc24">
  <xsd:schema xmlns:xsd="http://www.w3.org/2001/XMLSchema" xmlns:xs="http://www.w3.org/2001/XMLSchema" xmlns:p="http://schemas.microsoft.com/office/2006/metadata/properties" xmlns:ns2="f4750cce-e850-4c6e-b990-1a1612c71b49" xmlns:ns3="f0974581-4bbf-443e-902f-14073e9fb4f6" targetNamespace="http://schemas.microsoft.com/office/2006/metadata/properties" ma:root="true" ma:fieldsID="a755875a2f3ca324a7c49bc594a1c5db" ns2:_="" ns3:_="">
    <xsd:import namespace="f4750cce-e850-4c6e-b990-1a1612c71b49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50cce-e850-4c6e-b990-1a1612c71b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8741ba6-63af-4df1-8658-072236ec27dc}" ma:internalName="TaxCatchAll" ma:showField="CatchAllData" ma:web="84800065-3590-4970-a684-5ccec33c54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A609E5-9BB7-4A93-BDA9-6D2E746056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E90E9D-54E5-473A-8AF4-8DD90CE20D57}">
  <ds:schemaRefs>
    <ds:schemaRef ds:uri="http://schemas.microsoft.com/office/2006/metadata/properties"/>
    <ds:schemaRef ds:uri="http://schemas.microsoft.com/office/infopath/2007/PartnerControls"/>
    <ds:schemaRef ds:uri="f0974581-4bbf-443e-902f-14073e9fb4f6"/>
    <ds:schemaRef ds:uri="f4750cce-e850-4c6e-b990-1a1612c71b49"/>
  </ds:schemaRefs>
</ds:datastoreItem>
</file>

<file path=customXml/itemProps3.xml><?xml version="1.0" encoding="utf-8"?>
<ds:datastoreItem xmlns:ds="http://schemas.openxmlformats.org/officeDocument/2006/customXml" ds:itemID="{718BDBC8-2905-41B1-9813-4F8533B86D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50cce-e850-4c6e-b990-1a1612c71b49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274</Words>
  <Application>Microsoft Office PowerPoint</Application>
  <PresentationFormat>Laajakuva</PresentationFormat>
  <Paragraphs>59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Office-teema</vt:lpstr>
      <vt:lpstr>1. Metafysiikka ensimmäisenä filosofiana</vt:lpstr>
      <vt:lpstr>Teoreettinen filosofia</vt:lpstr>
      <vt:lpstr>Ensimmäinen filosofia</vt:lpstr>
      <vt:lpstr>Filosofia ja tieteet</vt:lpstr>
      <vt:lpstr>Materialismi ja idealismi</vt:lpstr>
      <vt:lpstr>Materialismi ja idealismi</vt:lpstr>
      <vt:lpstr>Millainen todellisuus on?</vt:lpstr>
      <vt:lpstr>Platonin  ideaoppi</vt:lpstr>
      <vt:lpstr>Popperin kolme maailmaa</vt:lpstr>
      <vt:lpstr>Taito: Taustaoletusten tunnistaminen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Luvun nimi, koko 48</dc:title>
  <cp:lastModifiedBy>Marja Valkama</cp:lastModifiedBy>
  <cp:revision>18</cp:revision>
  <dcterms:created xsi:type="dcterms:W3CDTF">2021-06-01T16:07:13Z</dcterms:created>
  <dcterms:modified xsi:type="dcterms:W3CDTF">2025-11-03T11:27:07Z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0x0101000779864A8E53F6459A7BFA8B82C39053</vt:lpwstr>
  </property>
</Properties>
</file>