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73" r:id="rId6"/>
  </p:sldMasterIdLst>
  <p:notesMasterIdLst>
    <p:notesMasterId r:id="rId21"/>
  </p:notesMasterIdLst>
  <p:sldIdLst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81F7F3-C6E3-4924-8F28-91E6F9EB8100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356FD6-3C1C-446C-8BD8-EAB2E75B30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5897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B3F8E6C9-F2A0-45BC-AF77-F2F82785B5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3"/>
            <a:ext cx="12192717" cy="6857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07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9AF09D-301E-4C08-BD70-39E74C85E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79EC8B5-D691-4FE3-9A22-70E0FC9272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00504A2-7ADE-4D9E-BA32-D82A419BA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0F75FCD-1AE4-46C7-97B3-3F1A266D10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7B00BD2-5847-4341-9B60-236759728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80AA0D4-21A3-43E2-8F7A-6C382E687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4898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8D2934-0CF8-4D0A-A6AC-0556F36A1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E934078-4D20-43A2-9389-4D46D7A625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81313D8-2109-48D4-9217-F11AA4A758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0E85DAF-4CB9-4408-9A55-B75CDBE3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B76B952-CFEF-457C-A6C3-BC93DA5AE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5717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EB36C5F-E930-4AA4-ADF9-5CA373D2A1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AAC42FC-D810-4BEB-8BDC-D785A095F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390F11C-F14A-41C7-9A3F-C4D3638B6C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C4CC696-9881-4740-A5AD-9335262ED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1DF7DB-7AFE-45D0-8B85-EF1EAACCE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122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D2EFB4-7A98-4450-B334-C2E79757C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53FD2DD-A0CC-4966-B353-797E6EF685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FCD876-8D5B-45B3-A6E8-A0363141CC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0565FA2-C4ED-4B04-BB41-5A8C87426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63D52F9-48C1-4A4E-B8C1-9819D4635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2602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FA30DB-8542-4D4C-814E-883F7631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4DCEC5-6D6F-4E83-85E6-A9B82A8CB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0D07BBF-71BB-487B-A0F2-3A93F79670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0EB01BB-D7F0-49E4-9AFB-9D67E3EE6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7A51E20-7E29-4BAD-B10E-C7F62156C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92804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E41DB8-8366-409C-BA7B-4FD385A6C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AC4A8D4-37A0-41E8-9C2A-231CDCE9D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0C08350-6DFA-40D3-949C-B3ED844F9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3AAFCD8-41CF-4051-ADDB-917EF6E28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23F48A-4E8B-49E0-B80F-B509214C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4604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932BB2-0061-414D-9804-0439D80AB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0353AE-2F1D-4950-B7A8-9D89D273AB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C3997FF-40BC-4D4E-874E-DA4A96ECD4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6AD904C-97A4-4F9C-A70F-A6FABC89C9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8EBDBAD-527C-41E7-9C50-3723296A7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D277872-C2F7-48F3-9735-B60E8991E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74106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1952E4-920A-4F04-96D9-1B50E51BF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5078342-EA3C-4831-AF6C-8C0BEF9A0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62DA471-E3B5-4192-B075-BF7A4B7A31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DF34D29-60DD-4877-BBC3-39C8C9DE1B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6B52A42-97A9-4DCC-8EFB-9A6683EE79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70A5B96-9278-4CBB-BABA-88806EB91D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7C0DFE1-293A-4216-9C1D-3547ECF60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2509F8C-44B7-4460-A4B5-DE7C61815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48551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C52014-B220-40F8-9345-58D90966D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C2600B3-9265-4EF2-86C4-FBB05BF041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A6F9E4E-2892-41A6-A5FD-C396E191C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2099284-559E-49FF-87A7-BC800DB60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39144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A5376D6-5B00-481C-B225-324CAC1184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EA19002-9B3D-4E68-B130-9F87D14F8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6A6E460-2A0E-4DE1-8C8A-938CDFDC6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4607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67585F7E-E306-4912-A4F2-812B801F0E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3"/>
            <a:ext cx="12192717" cy="6857597"/>
          </a:xfrm>
          <a:prstGeom prst="rect">
            <a:avLst/>
          </a:prstGeom>
        </p:spPr>
      </p:pic>
      <p:sp>
        <p:nvSpPr>
          <p:cNvPr id="4" name="Otsikko 1">
            <a:extLst>
              <a:ext uri="{FF2B5EF4-FFF2-40B4-BE49-F238E27FC236}">
                <a16:creationId xmlns:a16="http://schemas.microsoft.com/office/drawing/2014/main" id="{B3AEE822-CD48-42E0-9C11-3259B85FF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EE322E67-B8C6-43CC-BE3D-399C06E6A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5745765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DFB3D9-096E-4845-9149-C79BC2688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40146E-1C0B-4DE9-9627-AFB0A411E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C5C3DD7-21C7-40ED-92E9-73A97A0B65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C843414-F0EE-41B3-BA4C-5F668E01A5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2EAFEE0-4571-4458-A602-4F2A814E4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B711BD0-4526-4E3F-83F9-A99EB80CA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16370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DB1A93-5CBB-44F9-B993-120EF7EEF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CDAA9FC-17D8-4645-98A7-4F896AD95B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B07366E-EC6B-42F4-9289-559781E4D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D5F1070-54B4-4579-9CBF-5975D10B67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82C78D2-2B57-4D74-BBC9-0AEFE30F6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F6F3171-7D0D-41D8-BC85-9522EB173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57576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F5C7F4-92BC-41A1-A41D-9007B970B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FF32AB1-3C53-49C1-93C7-4EB748B108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8215D1-FD9C-4B80-B6EC-377361EEB5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6AE523E-9826-4ECA-84E8-B40E07313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1E73BE-CEBB-4F3C-B689-DDA38D8F6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20974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EE900BB-366E-4F27-840D-AA3E10D9E4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6686B5C-F8B5-408A-B673-6CF8CCC7B6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3FBB6D7-0241-449D-9BB1-11BF485D06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78197AA-F6CC-47DB-A88F-BAFEBF27A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41F4EFA-DC67-4C6A-837D-546780799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89981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5D784E-DD33-4EEE-9B33-C8292A6BD8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A1E7894-2931-4155-82E9-9B2467EB68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88ECAED-EC38-4819-91F5-2031958A3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16A764-8AB4-429B-BCA7-27FD518A3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DE54DAD-CE4F-44BE-8516-D480766A8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24315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F91B76-A0C6-408D-B763-D239EB055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2EDEAD-7A00-4E06-A0BB-47FED736F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F92D0B6-9038-49E7-8DC2-BEA1CA280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FD5E03-F424-4129-9FC2-B3BA1BA5C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FB1C6B0-3540-4F94-95D7-4F8C8448A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0843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D0A9C3-2C78-419C-ACC7-A9AB32356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A6A5F29-F566-4614-AF7B-DEEE91E6F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C16059-704B-45ED-8E7B-995A7077A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3E73652-1EEF-47B8-B7DD-3B5865D64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5330AD8-61FA-47DC-B369-F46098E14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22557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91960C-8EB7-463A-8722-98FA2BD73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5AC31B-1E8E-4B18-A7F8-8B28EBFE1C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DDB31FF-1D51-47A5-97CA-316BB0B0EE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BE2011D-D3D6-4313-B6DB-6D9C02187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18877FE-114E-47B0-A35D-FFFD58747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7AE26D1-5D3B-4E59-AEDF-EA2ADC319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8752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46EEF2-ECBB-44DF-BB85-9B3514ECE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B01DF64-272D-49D2-A643-5396F4005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4EAA2A9-804E-4F8F-89D2-4108F4BEC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9C4F727-D12A-44ED-A58D-E8B00865F1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392C50C-B5E4-481D-AF73-04E65966A9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9A2A08A-CFFA-4927-B056-B109375E6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809F169-D686-4E5D-9992-56A7EF93C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FF18907-A901-485C-B35A-6BE060BD9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97081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BE4699-FB43-459E-8399-19379D28B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5605585-9FD8-44C8-AAF2-B5403C99C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42337CD-32A0-4B2B-8E7B-4A49C1892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B9C32C3-4503-4357-A5E4-A57E981DF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1237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EA14AB-32B9-42B1-AC39-62E07B380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FDB254-2FA4-4081-AE35-5ADD650E7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EDD6DA5-4180-431E-AD04-B08A2C69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B102A9B-BD71-4FC8-A7A4-A49F16EC4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3E5F750-CB30-4172-BE3F-C6137BB96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25074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B5D98E5-C275-47C8-95D5-6ABA0CE26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B5AD964-B8C3-4443-A006-49AD98B7D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0803DF2-AB59-4A95-8749-FA5B816C5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01216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1D5008-03D0-46F3-93BC-DE4D2D343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A1A0AB-12C9-4270-8FEA-BBBB8E44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91D128F-1DAC-4AAF-88B5-04E60C3B1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6A224FB-428D-4648-82CE-C1DAF9607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F0FE88C-4911-46D8-95AD-B4018AFCA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5EE9819-7FCA-4DE2-BB3D-B4934579F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67948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A32B89-87CB-46C6-AE7C-225A89D78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5A5DA60-EFAE-4C5A-A141-672930D651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D114402-B39F-41BC-8EFE-9C5E8B19B7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3FF1810-F0F8-49A6-BE3C-FD049C4B4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BDFE843-7836-44A0-9980-A1FF787CD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A2F0B61-7EC8-4F6D-B7B4-BF05780A7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92293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DFD46B-E98C-4037-99AC-6A2706501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50B3565-4EF4-401E-8599-DB66B13B1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50B6698-F121-4901-8A6E-92EC241E9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BD61C23-B3BA-4DE3-976C-625B71A93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BD9933A-C1E3-4523-9C8E-4340ACF6B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23556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9543111-AC0D-494A-910B-937089F5DF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A252DB8-F143-44F1-910D-346EBC71AA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508FD1C-A865-468B-9278-786766BA5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3ED863D-17F4-459B-840C-DE01FDD0C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F153948-31A9-4C47-BA6E-3ED85071B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9655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A7DE72-4C4C-415E-A76F-DCE1E1399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36EBB24-28E7-4751-9D19-1E33B7490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F0BC12-6AE5-40E3-A76B-D112F3B0D1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0510F64-0B31-48F7-B1B8-0CF1DCEF3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65D1E5-9A17-4CAD-BC41-6FF9580A9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6319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DF05DD-AD1A-4525-9B59-2433F8052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E8A72B-AB29-4779-B1E9-1A6B286BBF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240A75D-6245-4C70-BCA3-BD9704F646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AA96D05-1394-4CB4-9A55-41EE84C4C9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738789E-E7F8-42DE-9FFA-F8F0AA9F8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B6FEADF-DF43-4A4E-89EE-03D716F18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7839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18B4BA-6247-45CE-8C4E-5CBFC0269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9021E7E-E5EB-4A89-B58D-614358070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A076187-8D22-48B6-AB5D-97FB63EBFD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F206FE3-6F9E-4D45-9F91-49F85DC6AE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AB126B3-0B1E-498D-8A4B-B8381653F0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A321929-39CA-4D3C-885E-80BAE6600C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08F77C9-1A4F-443A-854D-B56FC564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020198F-9647-4C74-9BF5-151645DB3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8042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6D9064-B38B-4DC3-92CF-A41A61352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DDA0641-ABB4-4F12-B289-AA34739041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1310BB2-7E79-4EE8-9007-B34FFE578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44D29A6-239E-49C5-A24A-F9A9843A6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6023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3383BE4-014C-4C2C-9830-070C15301A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B2BAE77-34C0-4179-A531-23695E922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D6F5691-6BCD-4EAC-96AF-EA00991E0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6020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AF5011-A5E7-4C9B-A95F-2252FC6A4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018C65-130F-4718-8D2B-442A97CF8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DCE672-B994-49A4-9B15-D0F2314616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8E616C7-A2E3-4DEB-A37A-C183A0F2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78A3379-74F3-49D0-AA33-268AB2EFE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C60037E-0684-46D4-83F3-B0C89B7A1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021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95A88CEC-B302-40E4-830D-D303CBFBED2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" y="0"/>
            <a:ext cx="121934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574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2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483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7572A89-9006-43DB-9827-711161CC9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1F865CE-9C83-493A-B802-D4625874EC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389895-1279-46C5-9F03-0651BD17CC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397B0B-1C00-47DE-84CB-0109CB0734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8AFF816-DD10-4FF2-904C-CA92246179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4433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E35831-77AB-437D-86C0-CB677C879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0094"/>
            <a:ext cx="10515600" cy="2252924"/>
          </a:xfrm>
        </p:spPr>
        <p:txBody>
          <a:bodyPr>
            <a:spAutoFit/>
          </a:bodyPr>
          <a:lstStyle/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5200" dirty="0"/>
              <a:t>8. Yhteiskuntafilosofia vallankäytön kritiikkinä</a:t>
            </a:r>
          </a:p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5200" dirty="0"/>
              <a:t>Ydinsisällöt</a:t>
            </a:r>
          </a:p>
        </p:txBody>
      </p:sp>
    </p:spTree>
    <p:extLst>
      <p:ext uri="{BB962C8B-B14F-4D97-AF65-F5344CB8AC3E}">
        <p14:creationId xmlns:p14="http://schemas.microsoft.com/office/powerpoint/2010/main" val="2847215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3CAD3D-B31E-4502-8BDA-2A90CB562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Tekoäly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DDC7B0A-31EE-4214-B7A5-EC4B1614FD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Tekoälyn kehittämisen motiiveja: laskentatehon kasvu, sellaisten ongelmien ratkaisu, joihin pelkkä ihmisten äly tai aika ei riitä, robottityövoiman kehittäminen, uusien hoitotapojen luominen vakaville sairauksille jne.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Älyräjähdys: viittaa tekoälyn kehittämiseen liittyvään riskiin; entä jos joko se tai sen haltuunsa kaapanneet voimat alistaa ihmiskunnan valtaansa?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Tekoäly on määritelmän mukaan ihmistä kyvykkäämpi ja älykkäämpi. Miten ja minkälaisiin periaatteisiin nojautuen tämä voidaan estää?</a:t>
            </a:r>
          </a:p>
          <a:p>
            <a:pPr>
              <a:buSzPct val="100000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13680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D271DC-0C09-4411-95EC-2628393FD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Tekoäly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54064F3-F33E-4A4F-9A22-C7A6B2C93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Isaac Asimov: robottietiikka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b="1" dirty="0"/>
              <a:t>Nicklas Boström: kaksi vaihtoehtoa a) töpseli seinästä b) tekoälyyn ohjelmoidaan rajoitus estämään tekemästä ihmiselle haittaa.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Mitkä tekoälyyn ohjelmoitavat periaatteet olisivat ja miten ne käännettäisiin yksiselitteisesti ohjelmointikielelle?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Tekoälyn kehittäneiden valtioiden tai firmojen käsissä </a:t>
            </a:r>
            <a:r>
              <a:rPr lang="fi-FI" b="1" dirty="0"/>
              <a:t>tekoäly on </a:t>
            </a:r>
            <a:r>
              <a:rPr lang="fi-FI" dirty="0"/>
              <a:t>mahtava </a:t>
            </a:r>
            <a:r>
              <a:rPr lang="fi-FI" b="1" dirty="0"/>
              <a:t>ase</a:t>
            </a:r>
            <a:r>
              <a:rPr lang="fi-FI" dirty="0"/>
              <a:t>, jota voidaan käyttää sortavasti tai tuhoisasti.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Toisaalta tekoälyn kehittymisen nopeutta ja rajattomuutta on liioitellaan. Keskusteltava ennen kaikkea jo olemassa olevista ongelmista: algoritmien, datalouhinnan ja nettiseurannan käytöstä sekä totuuden katoamisesta chatti- ja meemivyöryn alle.</a:t>
            </a: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60282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isällön paikkamerkki 6">
            <a:extLst>
              <a:ext uri="{FF2B5EF4-FFF2-40B4-BE49-F238E27FC236}">
                <a16:creationId xmlns:a16="http://schemas.microsoft.com/office/drawing/2014/main" id="{8A4CD0F4-2DC8-4FB2-A081-88144CF8E4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133" y="2320500"/>
            <a:ext cx="11183734" cy="2217000"/>
          </a:xfrm>
        </p:spPr>
      </p:pic>
      <p:sp>
        <p:nvSpPr>
          <p:cNvPr id="5" name="Otsikko 4">
            <a:extLst>
              <a:ext uri="{FF2B5EF4-FFF2-40B4-BE49-F238E27FC236}">
                <a16:creationId xmlns:a16="http://schemas.microsoft.com/office/drawing/2014/main" id="{0B75CAE0-EA02-4471-8467-82DFE6D1C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4597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isällön paikkamerkki 6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DC04A666-C6F7-4C67-A7D7-C9C568304C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530" y="1333901"/>
            <a:ext cx="10416940" cy="3657540"/>
          </a:xfrm>
        </p:spPr>
      </p:pic>
      <p:sp>
        <p:nvSpPr>
          <p:cNvPr id="5" name="Otsikko 4">
            <a:extLst>
              <a:ext uri="{FF2B5EF4-FFF2-40B4-BE49-F238E27FC236}">
                <a16:creationId xmlns:a16="http://schemas.microsoft.com/office/drawing/2014/main" id="{679E7A0E-4D19-45B0-99A2-91EBB8645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13982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4EB225-3961-4FC7-B6B7-375F873D0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dirty="0"/>
              <a:t>Taito: Natsikortin käyttö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C2F476-25AE-4E42-A751-34D7928F9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Natsikortin käyttäminen tarkoittaa keskustelukumppanin nimittämistä perusteetta natsiksi. 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Vastaavalla tavalla keskusteluissa usein leimataan vastustaja rasistiksi/sovinistiksi/</a:t>
            </a:r>
            <a:r>
              <a:rPr lang="fi-FI" dirty="0" err="1"/>
              <a:t>suvakiksi</a:t>
            </a:r>
            <a:r>
              <a:rPr lang="fi-FI" dirty="0"/>
              <a:t>.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Vastustajaa leimaava nimittely ei ole hyvää argumentaatiota, ja sitä olisikin syytä välttää.</a:t>
            </a:r>
          </a:p>
          <a:p>
            <a:pPr>
              <a:buSzPct val="100000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54612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CCEA25-9880-4368-A4A8-93B36F34B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Yhteiskuntafilosofiasta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16187D-9B37-4065-84DC-B79F0AD53D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1353"/>
            <a:ext cx="10515600" cy="4351338"/>
          </a:xfrm>
        </p:spPr>
        <p:txBody>
          <a:bodyPr/>
          <a:lstStyle/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Yksi yhteiskuntafilosofian tehtävä on tuoda keskusteltaviksi ja kritisoitaviksi asioita, joita on pidetty luonnollisina ja ongelmattomina. 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Simone de Beauvoir: mies- ja naissukupuolen väliset suhteet yhteiskunnassa eivät ole Luojan tai luonnon aikaansaannosta, vaan historiallisesti muovautuneita ja valtasuhteiden kyllästämiä.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Ympäristöfilosofia tutkii ekologisen kriisin filosofisia taustoja.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Martin </a:t>
            </a:r>
            <a:r>
              <a:rPr lang="fi-FI" dirty="0" err="1"/>
              <a:t>Heidegger</a:t>
            </a:r>
            <a:r>
              <a:rPr lang="fi-FI" dirty="0"/>
              <a:t>: teknologia tai tekoäly on muutakin kuin vain elämää </a:t>
            </a:r>
            <a:r>
              <a:rPr lang="fi-FI" dirty="0" err="1"/>
              <a:t>kätevöittävien</a:t>
            </a:r>
            <a:r>
              <a:rPr lang="fi-FI" dirty="0"/>
              <a:t> laitteiden kehittämistä.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u="sng" dirty="0"/>
              <a:t>Nykyään monet filosofit tuovat esiin, että identiteetti ei ole pelkkä yksilöpsykologinen asia, vaan myös poliittisen kamppailun kysymys</a:t>
            </a:r>
            <a:r>
              <a:rPr lang="fi-FI" dirty="0"/>
              <a:t>.</a:t>
            </a:r>
          </a:p>
          <a:p>
            <a:pPr>
              <a:buSzPct val="100000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875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E58EF7-B849-43AF-BEBC-8DA845B1D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Identiteetti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F4A322-BC7A-4F61-88A0-5B4F7D859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Identiteettikysymys on tärkeämpi nykyään kuin ennen, koska yksilön elämää ei enää samassa määrin määritä se, mihin perheeseen hän syntyy, eli sosiaalinen liikkuvuus on suurempaa.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u="sng" dirty="0"/>
              <a:t>Sosiaalinen identiteetti </a:t>
            </a:r>
            <a:r>
              <a:rPr lang="fi-FI" dirty="0"/>
              <a:t>vs. </a:t>
            </a:r>
            <a:r>
              <a:rPr lang="fi-FI" u="sng" dirty="0"/>
              <a:t>persoonallinen identiteetti</a:t>
            </a:r>
            <a:r>
              <a:rPr lang="fi-FI" dirty="0"/>
              <a:t>.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Sosiaalisen ja persoonallisen identiteetin välillä voi olla jännitteitä (yksilöön kohdistuvat ahdistavat tai sortavat sosiaaliset odotukset tai vaatimukset).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b="1" dirty="0"/>
              <a:t>Identiteettipolitiikka</a:t>
            </a:r>
            <a:r>
              <a:rPr lang="fi-FI" dirty="0"/>
              <a:t>: identiteettiryhmän taistelu yhdenvertaisuuden ja tunnustetuksi tulemisen puolesta.</a:t>
            </a:r>
          </a:p>
          <a:p>
            <a:pPr>
              <a:buSzPct val="100000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97931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4F75FE-8A40-4253-8A19-2F89F1D3E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Identiteetti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9E2B8A4-4746-4DA0-9384-560468490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Monikulttuurisuus voi olla tosiasia tai ihanne.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Jännitteitä aiheuttaa kysymys monikulttuurisuuden suhteesta kansalaisoikeuksiin.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u="sng" dirty="0"/>
              <a:t>Kulttuurisen omimisen eli </a:t>
            </a:r>
            <a:r>
              <a:rPr lang="fi-FI" u="sng" dirty="0" err="1"/>
              <a:t>appropriaation</a:t>
            </a:r>
            <a:r>
              <a:rPr lang="fi-FI" u="sng" dirty="0"/>
              <a:t> ongelma</a:t>
            </a:r>
            <a:r>
              <a:rPr lang="fi-FI" dirty="0"/>
              <a:t>: missä määrin on sallittua lainata tai omaksua toisen kulttuuripiirin luomuksia omaan käyttöön?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Taloudellinen riisto ja halveksunta eivät ole hyväksyttäviä, mutta lainaaminen ja vaikutteiden saaminen ovat aina kuuluneet kulttuurien väliseen vuorovaikutukseen.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b="1" dirty="0" err="1"/>
              <a:t>Toiseuttaminen</a:t>
            </a:r>
            <a:r>
              <a:rPr lang="fi-FI" dirty="0"/>
              <a:t>: toisen kulttuurin tai ryhmän pitäminen alempiarvoisena.</a:t>
            </a:r>
          </a:p>
          <a:p>
            <a:pPr>
              <a:buSzPct val="100000"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259791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EA3F6F-EB59-400D-883F-EE1E18139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Sukupuoli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021D4FC-937B-42CA-89E9-52AC74AD6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Keskustelu naisen asemasta alkoi valistuksen aikana.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Simone de </a:t>
            </a:r>
            <a:r>
              <a:rPr lang="fi-FI" dirty="0" err="1"/>
              <a:t>Beauvorin</a:t>
            </a:r>
            <a:r>
              <a:rPr lang="fi-FI" dirty="0"/>
              <a:t> teos </a:t>
            </a:r>
            <a:r>
              <a:rPr lang="fi-FI" i="1" dirty="0"/>
              <a:t>Toinen sukupuoli </a:t>
            </a:r>
            <a:r>
              <a:rPr lang="fi-FI" dirty="0"/>
              <a:t>oli modernin feminismin lähtölaukaus. ”Naiseksi ei synnytä, naiseksi tullaan.”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Miessukupuoli on ollut ihmisyyden malli ja normi, naissukupuoli siihen nähden toinen, alempiarvoinen ja väheksytty. 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60-luvun feminismille tärkeä erottelu: biologinen sukupuoli (</a:t>
            </a:r>
            <a:r>
              <a:rPr lang="fi-FI" i="1" dirty="0" err="1"/>
              <a:t>sex</a:t>
            </a:r>
            <a:r>
              <a:rPr lang="fi-FI" dirty="0"/>
              <a:t>) vs. sosiaaliset sukupuoliroolit (</a:t>
            </a:r>
            <a:r>
              <a:rPr lang="fi-FI" i="1" dirty="0" err="1"/>
              <a:t>gender</a:t>
            </a:r>
            <a:r>
              <a:rPr lang="fi-FI" dirty="0"/>
              <a:t>). 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dirty="0" err="1"/>
              <a:t>Judith</a:t>
            </a:r>
            <a:r>
              <a:rPr lang="fi-FI" dirty="0"/>
              <a:t> Butler: </a:t>
            </a:r>
            <a:r>
              <a:rPr lang="fi-FI" dirty="0" err="1"/>
              <a:t>sex</a:t>
            </a:r>
            <a:r>
              <a:rPr lang="fi-FI" dirty="0"/>
              <a:t>/</a:t>
            </a:r>
            <a:r>
              <a:rPr lang="fi-FI" dirty="0" err="1"/>
              <a:t>gender</a:t>
            </a:r>
            <a:r>
              <a:rPr lang="fi-FI" dirty="0"/>
              <a:t>-erottelu ei ole ongelmaton. Käsityksiin biologisesta sukupuolesta on jo kietoutunut sosiaalisia merkityksiä. Sukupuoli on teko, odotusten mukaisen käyttäytymisen seuraus.</a:t>
            </a:r>
          </a:p>
          <a:p>
            <a:pPr>
              <a:buSzPct val="100000"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820527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62CCD2-A749-4CBA-AA30-7CD823620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Sukupuoli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5D6784-1A32-4C1B-8041-889E2BC23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Sukupuolijärjestelmä: kulttuurinen ja poliittinen kokonaisuus, joka tuottaa miehen miehenä ja naisen naisena.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Queer-liike korostaa sukupuolten ja seksuaalisten suuntautumisten moninaisuutta.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Intersektionaalinen feminismi tähdentää, että syrjintää tapahtuu monista eri syistä ja sen vaikutukset kasautuvat. Esimerkiksi vähävaraisen tummaihoisen naisen asemaan vaikuttavat sukupuolen lisäksi myös ihonväri sekä taloudelliset tekijät.</a:t>
            </a:r>
          </a:p>
          <a:p>
            <a:pPr>
              <a:buSzPct val="100000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936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88F0B2-3465-4884-8FCA-E615C1640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Sukupuoli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60593E-7608-4588-9361-2830F47CAD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Naisen asema Suomessa ja Pohjoismaissa parani 1900-luvun mittaan monin osin: saatiin äänioikeus ja tehtiin sosiaalisia uudistuksia, kuten päivähoito ja äitiysloma. Myös julkisuudessa naista halventavaan puheeseen kiinnitetään aiempaa herkemmin huomiota.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Kaikki ei ole silti hyvin: palkkaerot, johtopaikoilla aliedustus, syrjinnän ja ahdistelun jatkuminen.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u="sng" dirty="0"/>
              <a:t>Feminismin ydin piilee sukupuolen ja vallan suhdetta koskevissa kysymyksissä</a:t>
            </a:r>
            <a:r>
              <a:rPr lang="fi-FI" dirty="0"/>
              <a:t>, ei niihin annetuissa yhdenmukaisissa vastauksissa. Feminismejä on siis monta.</a:t>
            </a:r>
          </a:p>
          <a:p>
            <a:pPr>
              <a:buSzPct val="100000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59194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4B7821-4057-427C-9AA3-25CC0E745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Ekologia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75A4AA-FD1D-488D-A97C-76522895F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Tietoisuus ympäristöongelmista alkoi kasvaa 1960-luvulla. 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1970-luvulla </a:t>
            </a:r>
            <a:r>
              <a:rPr lang="fi-FI" i="1" dirty="0"/>
              <a:t>Kasvun rajat</a:t>
            </a:r>
            <a:r>
              <a:rPr lang="fi-FI" dirty="0"/>
              <a:t>-raportti: maapallon kantokyky suhteessa väestönkasvuun ja luonnonresursseihin.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Filosofit ja yhteiskuntatieteilijät ovat antaneet erilaisia vastauksia siihen, mikä on ekologisten ongelmien perussyy.</a:t>
            </a:r>
          </a:p>
          <a:p>
            <a:pPr marL="1028700" lvl="1" indent="-457200">
              <a:spcBef>
                <a:spcPts val="0"/>
              </a:spcBef>
              <a:buSzPct val="100000"/>
              <a:buFont typeface="Calibri" panose="020F0502020204030204" pitchFamily="34" charset="0"/>
              <a:buChar char="̶"/>
            </a:pPr>
            <a:r>
              <a:rPr lang="fi-FI" sz="2800" dirty="0"/>
              <a:t>Pentti Linkola: ihmisen ahneus ja biologinen hirviömäisyys.</a:t>
            </a:r>
          </a:p>
          <a:p>
            <a:pPr marL="1028700" lvl="1" indent="-457200">
              <a:spcBef>
                <a:spcPts val="0"/>
              </a:spcBef>
              <a:buSzPct val="100000"/>
              <a:buFont typeface="Calibri" panose="020F0502020204030204" pitchFamily="34" charset="0"/>
              <a:buChar char="̶"/>
            </a:pPr>
            <a:r>
              <a:rPr lang="fi-FI" sz="2800" dirty="0"/>
              <a:t>Karl Marx: kapitalismin pakko; jatkuva kasvu ja rahalliset resurssit eivät ole kestävä yhdistelmä.</a:t>
            </a:r>
          </a:p>
          <a:p>
            <a:pPr marL="1028700" lvl="1" indent="-457200">
              <a:spcBef>
                <a:spcPts val="0"/>
              </a:spcBef>
              <a:buSzPct val="100000"/>
              <a:buFont typeface="Calibri" panose="020F0502020204030204" pitchFamily="34" charset="0"/>
              <a:buChar char="̶"/>
            </a:pPr>
            <a:r>
              <a:rPr lang="fi-FI" sz="2800" dirty="0"/>
              <a:t>Martin </a:t>
            </a:r>
            <a:r>
              <a:rPr lang="fi-FI" sz="2800" dirty="0" err="1"/>
              <a:t>Heidegger</a:t>
            </a:r>
            <a:r>
              <a:rPr lang="fi-FI" sz="2800" dirty="0"/>
              <a:t>: moderni teknologia on maailmasuhde, jossa luonto on ihmisen resurssi ja väline.</a:t>
            </a:r>
          </a:p>
          <a:p>
            <a:pPr>
              <a:buSzPct val="100000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40278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814447-BDA9-40D9-A82D-5AE002A76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Ekologia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842925-BC9D-468A-ABAA-AE73E7262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Arne </a:t>
            </a:r>
            <a:r>
              <a:rPr lang="fi-FI" dirty="0" err="1"/>
              <a:t>Naessin</a:t>
            </a:r>
            <a:r>
              <a:rPr lang="fi-FI" dirty="0"/>
              <a:t> syväekologia: luonnon itseisarvon tunnustaminen ja sen huomioon ottaminen niin politiikassa kuin elämänratkaisuissa.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Ilmastonmuutoksen vastaisen kamppailun perusongelma: ilmastonmuutos ja sen vakavuus myönnetään laajasti, silti juuri mitään ei tehdä, koska valtiot pelkäävät menettävänsä asemansa kansainvälisessä kilpailussa.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Toisaalta voidaan sanoa, että vihreä siirtymä luo uutta teknologiaa ja uusia työpaikkoja. Sen ensimmäiset toteuttajat saisivat näissä suhteissa nimenomaan kilpailuedun, koska muut seuraavat perässä ennemmin tai myöhemmin.</a:t>
            </a:r>
          </a:p>
          <a:p>
            <a:pPr>
              <a:buSzPct val="100000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03583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779864A8E53F6459A7BFA8B82C39053" ma:contentTypeVersion="11" ma:contentTypeDescription="Luo uusi asiakirja." ma:contentTypeScope="" ma:versionID="ae284c7e5eef1f2e29b82cd30f72fc24">
  <xsd:schema xmlns:xsd="http://www.w3.org/2001/XMLSchema" xmlns:xs="http://www.w3.org/2001/XMLSchema" xmlns:p="http://schemas.microsoft.com/office/2006/metadata/properties" xmlns:ns2="f4750cce-e850-4c6e-b990-1a1612c71b49" xmlns:ns3="f0974581-4bbf-443e-902f-14073e9fb4f6" targetNamespace="http://schemas.microsoft.com/office/2006/metadata/properties" ma:root="true" ma:fieldsID="a755875a2f3ca324a7c49bc594a1c5db" ns2:_="" ns3:_="">
    <xsd:import namespace="f4750cce-e850-4c6e-b990-1a1612c71b49"/>
    <xsd:import namespace="f0974581-4bbf-443e-902f-14073e9fb4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750cce-e850-4c6e-b990-1a1612c71b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Kuvien tunnisteet" ma:readOnly="false" ma:fieldId="{5cf76f15-5ced-4ddc-b409-7134ff3c332f}" ma:taxonomyMulti="true" ma:sspId="4d49524a-21d1-44ef-b988-918b9b4337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974581-4bbf-443e-902f-14073e9fb4f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8741ba6-63af-4df1-8658-072236ec27dc}" ma:internalName="TaxCatchAll" ma:showField="CatchAllData" ma:web="84800065-3590-4970-a684-5ccec33c54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974581-4bbf-443e-902f-14073e9fb4f6" xsi:nil="true"/>
    <lcf76f155ced4ddcb4097134ff3c332f xmlns="f4750cce-e850-4c6e-b990-1a1612c71b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B6B43FB-3AE7-4559-8452-E2D285D3B9F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131F72-888B-4F06-89FC-8688FF329A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750cce-e850-4c6e-b990-1a1612c71b49"/>
    <ds:schemaRef ds:uri="f0974581-4bbf-443e-902f-14073e9fb4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475805E-9856-425B-B2CF-920BEA1A7FD7}">
  <ds:schemaRefs>
    <ds:schemaRef ds:uri="http://schemas.microsoft.com/office/2006/metadata/properties"/>
    <ds:schemaRef ds:uri="http://schemas.microsoft.com/office/infopath/2007/PartnerControls"/>
    <ds:schemaRef ds:uri="f0974581-4bbf-443e-902f-14073e9fb4f6"/>
    <ds:schemaRef ds:uri="f4750cce-e850-4c6e-b990-1a1612c71b4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494</TotalTime>
  <Words>772</Words>
  <Application>Microsoft Office PowerPoint</Application>
  <PresentationFormat>Laajakuva</PresentationFormat>
  <Paragraphs>58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Office-teema</vt:lpstr>
      <vt:lpstr>Mukautettu suunnittelumalli</vt:lpstr>
      <vt:lpstr>1_Mukautettu suunnittelumalli</vt:lpstr>
      <vt:lpstr>PowerPoint-esitys</vt:lpstr>
      <vt:lpstr>Yhteiskuntafilosofiasta</vt:lpstr>
      <vt:lpstr>Identiteetti</vt:lpstr>
      <vt:lpstr>Identiteetti</vt:lpstr>
      <vt:lpstr>Sukupuoli</vt:lpstr>
      <vt:lpstr>Sukupuoli</vt:lpstr>
      <vt:lpstr>Sukupuoli</vt:lpstr>
      <vt:lpstr>Ekologia</vt:lpstr>
      <vt:lpstr>Ekologia</vt:lpstr>
      <vt:lpstr>Tekoäly</vt:lpstr>
      <vt:lpstr>Tekoäly</vt:lpstr>
      <vt:lpstr>PowerPoint-esitys</vt:lpstr>
      <vt:lpstr>PowerPoint-esitys</vt:lpstr>
      <vt:lpstr>Taito: Natsikortin käyttö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Riina Lahtinen</dc:creator>
  <cp:lastModifiedBy>Marja Valkama</cp:lastModifiedBy>
  <cp:revision>32</cp:revision>
  <dcterms:created xsi:type="dcterms:W3CDTF">2021-02-17T11:51:00Z</dcterms:created>
  <dcterms:modified xsi:type="dcterms:W3CDTF">2025-09-12T08:47:43Z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0x0101000779864A8E53F6459A7BFA8B82C39053</vt:lpwstr>
  </property>
</Properties>
</file>