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5"/>
  </p:notesMasterIdLst>
  <p:sldIdLst>
    <p:sldId id="276" r:id="rId7"/>
    <p:sldId id="260" r:id="rId8"/>
    <p:sldId id="277" r:id="rId9"/>
    <p:sldId id="262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F7F3-C6E3-4924-8F28-91E6F9EB810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6FD6-3C1C-446C-8BD8-EAB2E75B3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e3dda7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1e3dda7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acf27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acf278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DF3BA5-5307-4F42-AD0B-B0C702694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1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uva.fi/keskustelu/4405909/ketju/mita_hyotya_on_filosofiasta_nykyaan" TargetMode="External"/><Relationship Id="rId2" Type="http://schemas.openxmlformats.org/officeDocument/2006/relationships/hyperlink" Target="http://keskustelu.suomi24.fi/tiede-ja-teknologia/tiede/filosof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1532727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200" dirty="0"/>
              <a:t>6. Vallan osatekijät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200" dirty="0"/>
              <a:t>Ydinsisällöt</a:t>
            </a:r>
          </a:p>
        </p:txBody>
      </p:sp>
    </p:spTree>
    <p:extLst>
      <p:ext uri="{BB962C8B-B14F-4D97-AF65-F5344CB8AC3E}">
        <p14:creationId xmlns:p14="http://schemas.microsoft.com/office/powerpoint/2010/main" val="288981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083930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-FI" dirty="0"/>
              <a:t>Vallan määritelmä</a:t>
            </a:r>
            <a:br>
              <a:rPr lang="fi-FI" dirty="0"/>
            </a:br>
            <a:endParaRPr dirty="0">
              <a:latin typeface="+mn-lt"/>
            </a:endParaRPr>
          </a:p>
          <a:p>
            <a:r>
              <a:rPr lang="fi" sz="3200" dirty="0">
                <a:latin typeface="+mn-lt"/>
              </a:rPr>
              <a:t>Valta on kykyä muuttaa olosuhteita esim.</a:t>
            </a:r>
            <a:endParaRPr sz="3200" dirty="0">
              <a:latin typeface="+mn-lt"/>
            </a:endParaRPr>
          </a:p>
          <a:p>
            <a:pPr marL="609585" indent="-541853">
              <a:buFont typeface="Arial" panose="020B0604020202020204" pitchFamily="34" charset="0"/>
              <a:buChar char="•"/>
            </a:pPr>
            <a:r>
              <a:rPr lang="fi" sz="3200" dirty="0">
                <a:latin typeface="+mn-lt"/>
              </a:rPr>
              <a:t>organisoimalla</a:t>
            </a:r>
            <a:endParaRPr sz="3200" dirty="0">
              <a:latin typeface="+mn-lt"/>
            </a:endParaRPr>
          </a:p>
          <a:p>
            <a:pPr marL="609585" indent="-541853">
              <a:buFont typeface="Arial" panose="020B0604020202020204" pitchFamily="34" charset="0"/>
              <a:buChar char="•"/>
            </a:pPr>
            <a:r>
              <a:rPr lang="fi" sz="3200" dirty="0">
                <a:latin typeface="+mn-lt"/>
              </a:rPr>
              <a:t>palkitsemalla</a:t>
            </a:r>
            <a:endParaRPr sz="3200" dirty="0">
              <a:latin typeface="+mn-lt"/>
            </a:endParaRPr>
          </a:p>
          <a:p>
            <a:pPr marL="609585" indent="-541853">
              <a:buFont typeface="Arial" panose="020B0604020202020204" pitchFamily="34" charset="0"/>
              <a:buChar char="•"/>
            </a:pPr>
            <a:r>
              <a:rPr lang="fi" sz="3200" dirty="0">
                <a:latin typeface="+mn-lt"/>
              </a:rPr>
              <a:t>tiedon avulla.</a:t>
            </a:r>
            <a:endParaRPr sz="3200" dirty="0">
              <a:latin typeface="+mn-lt"/>
            </a:endParaRPr>
          </a:p>
          <a:p>
            <a:endParaRPr sz="3200" dirty="0">
              <a:latin typeface="+mn-lt"/>
            </a:endParaRPr>
          </a:p>
          <a:p>
            <a:r>
              <a:rPr lang="fi" sz="3200" b="1" dirty="0">
                <a:latin typeface="+mn-lt"/>
              </a:rPr>
              <a:t>Valta on aina kaksisuuntaista</a:t>
            </a:r>
            <a:r>
              <a:rPr lang="fi" sz="3200" dirty="0">
                <a:latin typeface="+mn-lt"/>
              </a:rPr>
              <a:t>; joku käyttää valtaa ja toinen on vallankäytön kohteena.</a:t>
            </a:r>
            <a:endParaRPr sz="3200" dirty="0">
              <a:latin typeface="+mn-lt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945D27-3809-4A15-AC1D-B1097A8D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Vallankäytön 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E9D66-306A-4EC0-90EB-E5223ED7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791"/>
            <a:ext cx="10515600" cy="4351338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Organisoiva vallankäyttö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Väkivalta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Fyysisen tai henkisen voiman käyttö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Uhkaaminen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Kiristäminen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Palkitseminen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Kyky tiedon avulla vaikuttaa toisiin ihmisiin tai maailmaan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Kyky karisman avulla vaikuttaa toisiin ihmisiin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Lailliseen asemaan perustuva valta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fi-FI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-FI" b="1" dirty="0"/>
              <a:t>KEKSI ESIMERKKEJÄ VALLANKÄYTÖN ERI MUODOISTA.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8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7172460" y="797647"/>
            <a:ext cx="3948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Max Weber: Vallan oikeuttamisen lähteet </a:t>
            </a:r>
            <a:endParaRPr dirty="0">
              <a:latin typeface="+mn-lt"/>
            </a:endParaRPr>
          </a:p>
          <a:p>
            <a:endParaRPr dirty="0">
              <a:latin typeface="+mn-lt"/>
            </a:endParaRPr>
          </a:p>
          <a:p>
            <a:pPr marL="609585" indent="-507987">
              <a:lnSpc>
                <a:spcPct val="115000"/>
              </a:lnSpc>
              <a:buClr>
                <a:schemeClr val="tx1"/>
              </a:buClr>
              <a:buSzPts val="2400"/>
              <a:buAutoNum type="arabicPeriod"/>
            </a:pPr>
            <a:r>
              <a:rPr lang="fi" sz="3200" dirty="0">
                <a:latin typeface="+mn-lt"/>
              </a:rPr>
              <a:t>perinne</a:t>
            </a:r>
            <a:endParaRPr sz="3200" dirty="0">
              <a:latin typeface="+mn-lt"/>
            </a:endParaRPr>
          </a:p>
          <a:p>
            <a:pPr marL="609585" indent="-507987">
              <a:lnSpc>
                <a:spcPct val="115000"/>
              </a:lnSpc>
              <a:buClr>
                <a:schemeClr val="tx1"/>
              </a:buClr>
              <a:buSzPts val="2400"/>
              <a:buAutoNum type="arabicPeriod"/>
            </a:pPr>
            <a:r>
              <a:rPr lang="fi" sz="3200" dirty="0">
                <a:latin typeface="+mn-lt"/>
              </a:rPr>
              <a:t>laillisuus</a:t>
            </a:r>
            <a:endParaRPr sz="3200" dirty="0">
              <a:latin typeface="+mn-lt"/>
            </a:endParaRPr>
          </a:p>
          <a:p>
            <a:pPr marL="609585" indent="-507987">
              <a:lnSpc>
                <a:spcPct val="115000"/>
              </a:lnSpc>
              <a:buClr>
                <a:schemeClr val="tx1"/>
              </a:buClr>
              <a:buSzPts val="2400"/>
              <a:buAutoNum type="arabicPeriod"/>
            </a:pPr>
            <a:r>
              <a:rPr lang="fi" sz="3200" dirty="0">
                <a:latin typeface="+mn-lt"/>
              </a:rPr>
              <a:t>karisma</a:t>
            </a:r>
            <a:endParaRPr sz="3200" dirty="0">
              <a:latin typeface="+mn-lt"/>
            </a:endParaRPr>
          </a:p>
          <a:p>
            <a:pPr>
              <a:spcBef>
                <a:spcPts val="2133"/>
              </a:spcBef>
            </a:pPr>
            <a:endParaRPr dirty="0"/>
          </a:p>
        </p:txBody>
      </p:sp>
      <p:pic>
        <p:nvPicPr>
          <p:cNvPr id="3" name="Kuva 2" descr="Kuva, joka sisältää kohteen teksti, säilö&#10;&#10;Kuvaus luotu automaattisesti">
            <a:extLst>
              <a:ext uri="{FF2B5EF4-FFF2-40B4-BE49-F238E27FC236}">
                <a16:creationId xmlns:a16="http://schemas.microsoft.com/office/drawing/2014/main" id="{9FCEEB4B-D1C0-4BEC-9CE7-FAEAF579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3" y="1016499"/>
            <a:ext cx="5356162" cy="40175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F6502-067C-46BF-8A56-104997C9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Intersubjektiivisuus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A9C0BB-24A5-482B-9C8B-D53C0B6BC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err="1"/>
              <a:t>Intersubjektiivisuus</a:t>
            </a:r>
            <a:r>
              <a:rPr lang="fi-FI" dirty="0"/>
              <a:t> tarkoittaa sananmukaisesti ”subjektien välissä olevaa”, käytännössä siis ”ihmistenvälistä”.</a:t>
            </a:r>
          </a:p>
          <a:p>
            <a:pPr>
              <a:spcBef>
                <a:spcPts val="1600"/>
              </a:spcBef>
            </a:pPr>
            <a:r>
              <a:rPr lang="fi-FI" b="1" dirty="0"/>
              <a:t>Subjektiiviset asiat </a:t>
            </a:r>
            <a:r>
              <a:rPr lang="fi-FI" dirty="0"/>
              <a:t>ovat yksilöstä riippuvaisia, kuten ”minusta valkosipulijäätelö on hyvää”. </a:t>
            </a:r>
          </a:p>
          <a:p>
            <a:pPr>
              <a:spcBef>
                <a:spcPts val="1600"/>
              </a:spcBef>
            </a:pPr>
            <a:r>
              <a:rPr lang="fi-FI" b="1" dirty="0"/>
              <a:t>Objektiiviset asiat </a:t>
            </a:r>
            <a:r>
              <a:rPr lang="fi-FI" dirty="0"/>
              <a:t>ovat ihmisten mielipiteistä tai uskomuksista riippumattomia, kuten 15+27-3 = 39.</a:t>
            </a:r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fi-FI" dirty="0"/>
              <a:t>Esimerkiksi </a:t>
            </a:r>
            <a:r>
              <a:rPr lang="fi-FI" b="1" dirty="0"/>
              <a:t>rahan arvo on </a:t>
            </a:r>
            <a:r>
              <a:rPr lang="fi-FI" b="1" dirty="0" err="1"/>
              <a:t>intersubjektiivinen</a:t>
            </a:r>
            <a:r>
              <a:rPr lang="fi-FI" b="1" dirty="0"/>
              <a:t> </a:t>
            </a:r>
            <a:r>
              <a:rPr lang="fi-FI" dirty="0"/>
              <a:t>asia. Kukaan yksilö ei voi päättää, minkä arvoinen yksi euro on, mutta euron arvo on täysin kiinni siitä, mihin ihmiset ovat valmiita sen vaihtamaan.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85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B3CB7BE-550B-4300-B532-C25CFEBD0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9" y="2289167"/>
            <a:ext cx="10756902" cy="2279666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D640114B-8DC5-48C9-9E08-E022A66C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72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9623F-2C82-4458-AD84-D347C403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Taito: Ihmiseen kohdistuvien argumenttien välttäminen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7AA503-0603-41B4-9A61-F600C3B59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457200">
              <a:spcBef>
                <a:spcPts val="0"/>
              </a:spcBef>
              <a:buSzPts val="2400"/>
            </a:pPr>
            <a:r>
              <a:rPr lang="fi-FI" sz="3200" i="1" dirty="0" err="1"/>
              <a:t>Ad</a:t>
            </a:r>
            <a:r>
              <a:rPr lang="fi-FI" sz="3200" i="1" dirty="0"/>
              <a:t> </a:t>
            </a:r>
            <a:r>
              <a:rPr lang="fi-FI" sz="3200" i="1" dirty="0" err="1"/>
              <a:t>hominem</a:t>
            </a:r>
            <a:r>
              <a:rPr lang="fi-FI" sz="3200" i="1" dirty="0"/>
              <a:t> </a:t>
            </a:r>
            <a:r>
              <a:rPr lang="fi-FI" sz="3200" dirty="0"/>
              <a:t>-argumentissa puhutaan asian sijaan argumentin esittäjästä.</a:t>
            </a:r>
          </a:p>
          <a:p>
            <a:pPr marL="533400" indent="-457200">
              <a:spcBef>
                <a:spcPts val="0"/>
              </a:spcBef>
              <a:buSzPts val="2400"/>
            </a:pPr>
            <a:r>
              <a:rPr lang="fi-FI" sz="3200" dirty="0"/>
              <a:t>Esim. ”Vastustat opintotuen leikkauksia vain, koska olet itse köyhä opiskelija.”</a:t>
            </a:r>
          </a:p>
          <a:p>
            <a:pPr marL="533400" indent="-457200">
              <a:spcBef>
                <a:spcPts val="0"/>
              </a:spcBef>
              <a:buSzPts val="2400"/>
            </a:pPr>
            <a:r>
              <a:rPr lang="fi-FI" sz="3200" dirty="0"/>
              <a:t>Ihannetapauksessa asiat keskustelevat, eivät ihmiset.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5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490D1-3667-4C72-98F3-D3577CB8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Ad hominem -argumentit verkkokeskusteluissa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E694BB-F1FB-4067-BAFD-91A55EDF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/>
              <a:t>Käykää tutustumassa johonkin filosofia-aiheiseen keskustelupalstaan kuten </a:t>
            </a:r>
            <a:r>
              <a:rPr lang="fi-FI" u="sng" dirty="0">
                <a:solidFill>
                  <a:schemeClr val="hlink"/>
                </a:solidFill>
                <a:hlinkClick r:id="rId2"/>
              </a:rPr>
              <a:t>http://keskustelu.suomi24.fi/tiede-ja-teknologia/tiede/filosofia</a:t>
            </a:r>
            <a:r>
              <a:rPr lang="fi-FI" dirty="0"/>
              <a:t> tai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http://www.vauva.fi/keskustelu/4405909/ketju/mita_hyotya_on_filosofiasta_nykyaan</a:t>
            </a: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Löytyykö keskustelusta </a:t>
            </a:r>
            <a:r>
              <a:rPr lang="fi-FI" i="1" dirty="0" err="1"/>
              <a:t>ad</a:t>
            </a:r>
            <a:r>
              <a:rPr lang="fi-FI" i="1" dirty="0"/>
              <a:t> </a:t>
            </a:r>
            <a:r>
              <a:rPr lang="fi-FI" i="1" dirty="0" err="1"/>
              <a:t>hominem</a:t>
            </a:r>
            <a:r>
              <a:rPr lang="fi-FI" dirty="0"/>
              <a:t> -argumentteja?</a:t>
            </a:r>
          </a:p>
        </p:txBody>
      </p:sp>
    </p:spTree>
    <p:extLst>
      <p:ext uri="{BB962C8B-B14F-4D97-AF65-F5344CB8AC3E}">
        <p14:creationId xmlns:p14="http://schemas.microsoft.com/office/powerpoint/2010/main" val="104579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7CCF5-BC0F-40E3-A3DC-07CE34F1C251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26FCF5D0-79D0-46FC-8E15-B6ABC736C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DC9A8-7E8B-4C29-8105-EF26E216C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247</Words>
  <Application>Microsoft Office PowerPoint</Application>
  <PresentationFormat>Laajakuva</PresentationFormat>
  <Paragraphs>39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Vallan määritelmä  Valta on kykyä muuttaa olosuhteita esim. organisoimalla palkitsemalla tiedon avulla.  Valta on aina kaksisuuntaista; joku käyttää valtaa ja toinen on vallankäytön kohteena. </vt:lpstr>
      <vt:lpstr>Vallankäytön muotoja</vt:lpstr>
      <vt:lpstr>Max Weber: Vallan oikeuttamisen lähteet   perinne laillisuus karisma </vt:lpstr>
      <vt:lpstr>Intersubjektiivisuus</vt:lpstr>
      <vt:lpstr>PowerPoint-esitys</vt:lpstr>
      <vt:lpstr>Taito: Ihmiseen kohdistuvien argumenttien välttäminen</vt:lpstr>
      <vt:lpstr>Ad hominem -argumentit verkkokeskusteluissa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29</cp:revision>
  <dcterms:created xsi:type="dcterms:W3CDTF">2021-02-17T11:51:00Z</dcterms:created>
  <dcterms:modified xsi:type="dcterms:W3CDTF">2025-09-12T08:37:11Z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