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5"/>
  </p:notesMasterIdLst>
  <p:sldIdLst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F7F3-C6E3-4924-8F28-91E6F9EB8100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6FD6-3C1C-446C-8BD8-EAB2E75B3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8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cb4955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cb4955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cb4955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cb4955a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3F8E6C9-F2A0-45BC-AF77-F2F82785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7B40B6-91D1-4AD8-97E9-E618007B2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2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585F7E-E306-4912-A4F2-812B801F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3AEE822-CD48-42E0-9C11-3259B85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E322E67-B8C6-43CC-BE3D-399C06E6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784E-DD33-4EEE-9B33-C8292A6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E7894-2931-4155-82E9-9B2467E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ECAED-EC38-4819-91F5-2031958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16A764-8AB4-429B-BCA7-27FD518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54DAD-CE4F-44BE-8516-D480766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3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91B76-A0C6-408D-B763-D239EB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EDEAD-7A00-4E06-A0BB-47FED736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2D0B6-9038-49E7-8DC2-BEA1CA2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5E03-F424-4129-9FC2-B3BA1BA5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1C6B0-3540-4F94-95D7-4F8C8448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8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A9C3-2C78-419C-ACC7-A9AB3235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A5F29-F566-4614-AF7B-DEEE91E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16059-704B-45ED-8E7B-995A707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73652-1EEF-47B8-B7DD-3B5865D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30AD8-61FA-47DC-B369-F46098E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5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1960C-8EB7-463A-8722-98FA2BD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C31B-1E8E-4B18-A7F8-8B28EBFE1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DB31FF-1D51-47A5-97CA-316BB0B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2011D-D3D6-4313-B6DB-6D9C021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877FE-114E-47B0-A35D-FFFD587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E26D1-5D3B-4E59-AEDF-EA2ADC3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5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6EEF2-ECBB-44DF-BB85-9B3514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1DF64-272D-49D2-A643-5396F400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EAA2A9-804E-4F8F-89D2-4108F4BE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C4F727-D12A-44ED-A58D-E8B0086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2C50C-B5E4-481D-AF73-04E65966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2A08A-CFFA-4927-B056-B109375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09F169-D686-4E5D-9992-56A7EF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F18907-A901-485C-B35A-6BE060B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7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E4699-FB43-459E-8399-19379D2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05585-9FD8-44C8-AAF2-B5403C9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2337CD-32A0-4B2B-8E7B-4A49C18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9C32C3-4503-4357-A5E4-A57E981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37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5D98E5-C275-47C8-95D5-6ABA0CE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5AD964-B8C3-4443-A006-49AD98B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03DF2-AB59-4A95-8749-FA5B816C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2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5008-03D0-46F3-93BC-DE4D2D34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1A0AB-12C9-4270-8FEA-BBBB8E44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D128F-1DAC-4AAF-88B5-04E60C3B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A224FB-428D-4648-82CE-C1DAF9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FE88C-4911-46D8-95AD-B4018AF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E9819-7FCA-4DE2-BB3D-B4934579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79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2B89-87CB-46C6-AE7C-225A89D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A5DA60-EFAE-4C5A-A141-672930D6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114402-B39F-41BC-8EFE-9C5E8B19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FF1810-F0F8-49A6-BE3C-FD049C4B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FE843-7836-44A0-9980-A1FF787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2F0B61-7EC8-4F6D-B7B4-BF05780A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22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FD46B-E98C-4037-99AC-6A270650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B3565-4EF4-401E-8599-DB66B13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B6698-F121-4901-8A6E-92EC241E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61C23-B3BA-4DE3-976C-625B71A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9933A-C1E3-4523-9C8E-4340ACF6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35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543111-AC0D-494A-910B-937089F5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252DB8-F143-44F1-910D-346EBC71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08FD1C-A865-468B-9278-786766B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D863D-17F4-459B-840C-DE01FDD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53948-31A9-4C47-BA6E-3ED85071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6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A88CEC-B302-40E4-830D-D303CBFBED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572A89-9006-43DB-9827-711161CC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F865CE-9C83-493A-B802-D462587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89895-1279-46C5-9F03-0651BD17C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97B0B-1C00-47DE-84CB-0109CB07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FF816-DD10-4FF2-904C-CA92246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094"/>
            <a:ext cx="10515600" cy="2585323"/>
          </a:xfrm>
        </p:spPr>
        <p:txBody>
          <a:bodyPr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14. Oikeistolaiset ja </a:t>
            </a:r>
            <a:r>
              <a:rPr lang="fi" sz="6000" dirty="0"/>
              <a:t>konservatiiviset </a:t>
            </a: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aatteet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Ydinsisällöt</a:t>
            </a:r>
          </a:p>
        </p:txBody>
      </p:sp>
    </p:spTree>
    <p:extLst>
      <p:ext uri="{BB962C8B-B14F-4D97-AF65-F5344CB8AC3E}">
        <p14:creationId xmlns:p14="http://schemas.microsoft.com/office/powerpoint/2010/main" val="159961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210303-534E-4993-B2AB-6397AB3E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Liberalismi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08FB3-1E6A-45E3-A4A6-F8034127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935462" cy="4351338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Aatesuunta, joka painottaa vapautta.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Syntyi 1600−1700-luvuilla sääty-yhteiskunnan ja kirkon vallan kritiikkinä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Vaatii kansalaisten yhdenvertaisuutta lain edessä, uskonnollista ja poliittista suvaitsevaisuutta, laajoja kansalaisoikeuksia ja markkinoiden vapautta.</a:t>
            </a:r>
          </a:p>
          <a:p>
            <a:endParaRPr lang="fi-FI" dirty="0"/>
          </a:p>
        </p:txBody>
      </p:sp>
      <p:pic>
        <p:nvPicPr>
          <p:cNvPr id="6" name="Kuva 5" descr="Kuva, joka sisältää kohteen taivas, ulko, auringonlasku, pilvet&#10;&#10;Kuvaus luotu automaattisesti">
            <a:extLst>
              <a:ext uri="{FF2B5EF4-FFF2-40B4-BE49-F238E27FC236}">
                <a16:creationId xmlns:a16="http://schemas.microsoft.com/office/drawing/2014/main" id="{ED317482-2CBC-4384-B26C-D13D0489B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11" y="2113416"/>
            <a:ext cx="4808208" cy="32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B5AB91-9D39-4636-A28A-A9CE56C22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F7558533-C9D4-4A78-8901-57B94E730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1" y="1085706"/>
            <a:ext cx="9937377" cy="4203048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DB364D49-1C55-41EE-A769-0B1FEB47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1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/>
              <a:t>Nationalismi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2104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Aatesuunta, joka painottaa kansallismielisyyttä.</a:t>
            </a:r>
            <a:endParaRPr dirty="0"/>
          </a:p>
          <a:p>
            <a:r>
              <a:rPr lang="fi" dirty="0"/>
              <a:t>Syntyi 1800-luvun alussa saksalaisen romantiikan ja kansallisvaltioiden muotoutumisen yhteydessä. </a:t>
            </a:r>
            <a:endParaRPr dirty="0"/>
          </a:p>
          <a:p>
            <a:r>
              <a:rPr lang="fi" dirty="0"/>
              <a:t>Vaatii samaa kieltä puhuvan ja samaa kulttuuria edustavan kansa etujen ajamista.</a:t>
            </a:r>
            <a:endParaRPr dirty="0"/>
          </a:p>
          <a:p>
            <a:r>
              <a:rPr lang="fi" dirty="0"/>
              <a:t>Liberaali nationalismi ajaa tietyn valtion kansalaisten etuja kieleen tai kulttuuriin katsomatta. </a:t>
            </a:r>
            <a:endParaRPr dirty="0"/>
          </a:p>
        </p:txBody>
      </p:sp>
      <p:sp>
        <p:nvSpPr>
          <p:cNvPr id="92" name="Google Shape;92;p19"/>
          <p:cNvSpPr txBox="1"/>
          <p:nvPr/>
        </p:nvSpPr>
        <p:spPr>
          <a:xfrm>
            <a:off x="7761833" y="5534689"/>
            <a:ext cx="3598400" cy="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Johann Gottfried von Herder</a:t>
            </a:r>
            <a:endParaRPr dirty="0"/>
          </a:p>
        </p:txBody>
      </p:sp>
      <p:pic>
        <p:nvPicPr>
          <p:cNvPr id="3" name="Kuva 2" descr="Kuva, joka sisältää kohteen teksti, henkilö, mies, puku&#10;&#10;Kuvaus luotu automaattisesti">
            <a:extLst>
              <a:ext uri="{FF2B5EF4-FFF2-40B4-BE49-F238E27FC236}">
                <a16:creationId xmlns:a16="http://schemas.microsoft.com/office/drawing/2014/main" id="{B5F5CBEF-A2C8-453C-AB0A-6358D4AA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33" y="1050067"/>
            <a:ext cx="3763807" cy="448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66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/>
              <a:t>Konservatismi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540567" y="1356967"/>
            <a:ext cx="7236000" cy="47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 dirty="0"/>
              <a:t>Aatesuunta, joka puolustaa perinteisiä arvoja.</a:t>
            </a:r>
            <a:endParaRPr dirty="0"/>
          </a:p>
          <a:p>
            <a:r>
              <a:rPr lang="fi" dirty="0"/>
              <a:t>Syntyi 1700-luvun lopussa vastustamaan Ranskan vallankumouksen uudistuspyrkimyksiä.</a:t>
            </a:r>
            <a:endParaRPr dirty="0"/>
          </a:p>
          <a:p>
            <a:r>
              <a:rPr lang="fi" dirty="0"/>
              <a:t>Vaatii paluuta perinteisiin arvoihin (esim. ydinperhe, monarkia, uskonto, isänmaallisuus) ja vastustaa vallankumousta sekä yleistä vapaamielisyyttä.</a:t>
            </a:r>
            <a:endParaRPr dirty="0"/>
          </a:p>
        </p:txBody>
      </p:sp>
      <p:sp>
        <p:nvSpPr>
          <p:cNvPr id="100" name="Google Shape;100;p20"/>
          <p:cNvSpPr txBox="1"/>
          <p:nvPr/>
        </p:nvSpPr>
        <p:spPr>
          <a:xfrm>
            <a:off x="619166" y="4773790"/>
            <a:ext cx="2182800" cy="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i"/>
              <a:t>Edmund Burke</a:t>
            </a:r>
            <a:endParaRPr/>
          </a:p>
        </p:txBody>
      </p:sp>
      <p:pic>
        <p:nvPicPr>
          <p:cNvPr id="3" name="Kuva 2" descr="Kuva, joka sisältää kohteen teksti, viivapiirustus&#10;&#10;Kuvaus luotu automaattisesti">
            <a:extLst>
              <a:ext uri="{FF2B5EF4-FFF2-40B4-BE49-F238E27FC236}">
                <a16:creationId xmlns:a16="http://schemas.microsoft.com/office/drawing/2014/main" id="{53EDB154-EA84-4206-A49A-62508F96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8" y="1802248"/>
            <a:ext cx="3058194" cy="305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9F525D-FCC7-4401-976A-7BD43FBC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Populismi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091C89-1E85-4F78-85EE-EB28BB88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8526" cy="4351338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Aatesuunta, joka painottaa tavallisen kansan näkökulmaa ja sen vastakkainasettelua eliitin kanssa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Syntyi 1800-luvulla demokratian yleistyessä valtiomuotona.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Vaatii yksinkertaisiin iskulauseisiin vedoten kansan sorretun enemmistön etujen huomioimista ja vastustaa kaikenlaista eliittiä.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0C36283-ABE2-49F2-A245-0C91F054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66" y="1941147"/>
            <a:ext cx="4350437" cy="35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B027DCF-EF54-423E-872D-B0ED67016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5" y="2655409"/>
            <a:ext cx="9464860" cy="203471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FE1835F-2955-42A8-B6F9-570D200A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38" y="4633677"/>
            <a:ext cx="9389094" cy="1559701"/>
          </a:xfrm>
          <a:prstGeom prst="rect">
            <a:avLst/>
          </a:prstGeo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247964-5284-466F-86D2-51605C58F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73" y="669519"/>
            <a:ext cx="9388654" cy="2042337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BF0AAABD-9262-41BB-A497-8C48EFA9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18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C16F4-6921-4862-8694-2C0B3ABF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Taito: Reilu argumentaatio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887D08-BFEB-4AD7-B63B-20A9C1B6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Teknisen toimivuuden lisäksi hyvän argumentaation tulee olla reilua.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Millä tahansa keinolla, kuten esimerkiksi pelottelulla, toisen vakuuttaminen tai yleisön manipulointi eivät ole reilua argumentaatiota.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dirty="0"/>
              <a:t>Reilussa argumentaatiossa argumentin esittäjä</a:t>
            </a:r>
          </a:p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2800" dirty="0"/>
              <a:t>- uskoo itse esittämiinsä väitteisiin tai arvoihin</a:t>
            </a:r>
          </a:p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2800" dirty="0"/>
              <a:t>- muotoilee sanottavansa ymmärrettävästi </a:t>
            </a:r>
          </a:p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i-FI" sz="2800" dirty="0"/>
              <a:t>- välttää tietoisesti manipulointia ja muuta epäreilua vakuuttamista.</a:t>
            </a: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2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9D8A4-D4A7-46BC-BE9B-09CA6E76738A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8D2C4A52-3B48-46DF-8132-015D0EB34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004FAC-D82A-4D73-A751-4FBC031CC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214</Words>
  <Application>Microsoft Office PowerPoint</Application>
  <PresentationFormat>Laajakuva</PresentationFormat>
  <Paragraphs>29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Mukautettu suunnittelumalli</vt:lpstr>
      <vt:lpstr>1_Mukautettu suunnittelumalli</vt:lpstr>
      <vt:lpstr>PowerPoint-esitys</vt:lpstr>
      <vt:lpstr>Liberalismi</vt:lpstr>
      <vt:lpstr>PowerPoint-esitys</vt:lpstr>
      <vt:lpstr>Nationalismi</vt:lpstr>
      <vt:lpstr>Konservatismi</vt:lpstr>
      <vt:lpstr>Populismi</vt:lpstr>
      <vt:lpstr>PowerPoint-esitys</vt:lpstr>
      <vt:lpstr>Taito: Reilu argumentaatio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Marja Valkama</cp:lastModifiedBy>
  <cp:revision>25</cp:revision>
  <dcterms:created xsi:type="dcterms:W3CDTF">2021-02-17T11:51:00Z</dcterms:created>
  <dcterms:modified xsi:type="dcterms:W3CDTF">2025-09-12T10:22:41Z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