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3"/>
  </p:notesMasterIdLst>
  <p:sldIdLst>
    <p:sldId id="256" r:id="rId2"/>
    <p:sldId id="265" r:id="rId3"/>
    <p:sldId id="266" r:id="rId4"/>
    <p:sldId id="258" r:id="rId5"/>
    <p:sldId id="267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2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251B72-27CE-40BA-9C7A-A17EE35F0844}" type="datetimeFigureOut">
              <a:rPr lang="fi-FI" smtClean="0"/>
              <a:t>12.2.2024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9EC046-1BB7-4E45-8F24-472DD13F566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0709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0456B212-E7C3-4D49-875F-706B0DDCC97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156" y="-25397"/>
            <a:ext cx="12238590" cy="6883397"/>
          </a:xfrm>
          <a:prstGeom prst="rect">
            <a:avLst/>
          </a:prstGeom>
        </p:spPr>
      </p:pic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8B0DB0-714D-4942-B3F0-071849A47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37976D-1FE4-411A-B9DE-4B386732B109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DC707A0-A39C-4F26-82CD-CD00F91F6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496EA5F-C6A1-4ECC-B2D1-BC45C4EB9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D52959-2333-471C-8BD5-D73F1AEEC588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5066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C9200AB-15F9-4B69-8522-367850418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C1535-D07A-48B2-B81F-47091F4A8213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C3A185-7F0B-4ACE-BBEE-4A6138819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EDCC385-2570-4919-BCB0-4066596E2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01FB1B-E8C8-4B5E-B1C1-0BFDAE84AB6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0788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F15B99-E9C6-4283-AEC2-84D98F549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10306-BF33-458B-AEEC-97D1C75F8B7A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43E1310-6A79-4BDB-8D36-3FF3B87F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08A27-1B83-40A1-9376-89239C901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6C3E0-6CEA-4058-931F-EEEE5E3076D5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1076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11F5300B-6543-4872-921F-3E94D0721F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21E21-EE90-48C8-9739-E9C3378D6B02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A3DB2936-B3DE-4AE1-A618-D0B2F9315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6CADAEFC-99F6-4E28-A64B-2B24D131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BDFBB9-9B24-4BF5-828E-D0A91B1327C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785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7708C4E4-3B30-4811-9D8D-36BAEF346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A92BED-0DB6-42EE-B747-808002DC8CBE}" type="datetime1">
              <a:rPr lang="fi-FI" smtClean="0"/>
              <a:t>12.2.2024</a:t>
            </a:fld>
            <a:endParaRPr lang="fi-FI"/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80BD086-619A-47AA-9420-14FE939D0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7423806F-4DC8-48FA-9DFC-38EA2285B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1AF6A-3AD8-4608-A88D-DE5912880D4D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8734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3">
            <a:extLst>
              <a:ext uri="{FF2B5EF4-FFF2-40B4-BE49-F238E27FC236}">
                <a16:creationId xmlns:a16="http://schemas.microsoft.com/office/drawing/2014/main" id="{7C2F5586-E500-47F6-A295-1BB262FCCC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C716A1-0C38-45E6-8E03-D273B94F3FD5}" type="datetime1">
              <a:rPr lang="fi-FI" smtClean="0"/>
              <a:t>12.2.2024</a:t>
            </a:fld>
            <a:endParaRPr lang="fi-FI"/>
          </a:p>
        </p:txBody>
      </p:sp>
      <p:sp>
        <p:nvSpPr>
          <p:cNvPr id="4" name="Alatunnisteen paikkamerkki 4">
            <a:extLst>
              <a:ext uri="{FF2B5EF4-FFF2-40B4-BE49-F238E27FC236}">
                <a16:creationId xmlns:a16="http://schemas.microsoft.com/office/drawing/2014/main" id="{DA567EE0-BDCC-458E-B0DA-591E1FF9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5" name="Dian numeron paikkamerkki 5">
            <a:extLst>
              <a:ext uri="{FF2B5EF4-FFF2-40B4-BE49-F238E27FC236}">
                <a16:creationId xmlns:a16="http://schemas.microsoft.com/office/drawing/2014/main" id="{3C1BFC34-80DF-4991-B6FB-579AED686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318B9D-E9A1-420E-A508-E539CFAF85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3954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3">
            <a:extLst>
              <a:ext uri="{FF2B5EF4-FFF2-40B4-BE49-F238E27FC236}">
                <a16:creationId xmlns:a16="http://schemas.microsoft.com/office/drawing/2014/main" id="{F4B3C23E-6667-4184-8840-3675D28FF2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D4F02A-0059-4319-A0E0-C702CDFAF2F7}" type="datetime1">
              <a:rPr lang="fi-FI" smtClean="0"/>
              <a:t>12.2.2024</a:t>
            </a:fld>
            <a:endParaRPr lang="fi-FI"/>
          </a:p>
        </p:txBody>
      </p:sp>
      <p:sp>
        <p:nvSpPr>
          <p:cNvPr id="3" name="Alatunnisteen paikkamerkki 4">
            <a:extLst>
              <a:ext uri="{FF2B5EF4-FFF2-40B4-BE49-F238E27FC236}">
                <a16:creationId xmlns:a16="http://schemas.microsoft.com/office/drawing/2014/main" id="{488046CA-5570-4D5E-BBA4-674FDD243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4" name="Dian numeron paikkamerkki 5">
            <a:extLst>
              <a:ext uri="{FF2B5EF4-FFF2-40B4-BE49-F238E27FC236}">
                <a16:creationId xmlns:a16="http://schemas.microsoft.com/office/drawing/2014/main" id="{96D59866-23FD-41E2-B8EC-9B511ED9F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1A44CC-96F3-4320-801D-EB5DB229DA6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024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E2ED750D-FD58-4404-B6A5-30CDDB54F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8BC36-3C15-4B89-9268-4AC712E390E5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F87D7741-E6DB-4A50-BA24-590674835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C29A21E4-6838-42C9-812C-052181A0A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86DF0D-19BD-4C54-9BE4-9779AF01D9B3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038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3">
            <a:extLst>
              <a:ext uri="{FF2B5EF4-FFF2-40B4-BE49-F238E27FC236}">
                <a16:creationId xmlns:a16="http://schemas.microsoft.com/office/drawing/2014/main" id="{965EA9AC-E186-41C8-8B52-422C7FB25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28778-579E-46D1-8B25-06221A02F480}" type="datetime1">
              <a:rPr lang="fi-FI" smtClean="0"/>
              <a:t>12.2.2024</a:t>
            </a:fld>
            <a:endParaRPr lang="fi-FI"/>
          </a:p>
        </p:txBody>
      </p:sp>
      <p:sp>
        <p:nvSpPr>
          <p:cNvPr id="6" name="Alatunnisteen paikkamerkki 4">
            <a:extLst>
              <a:ext uri="{FF2B5EF4-FFF2-40B4-BE49-F238E27FC236}">
                <a16:creationId xmlns:a16="http://schemas.microsoft.com/office/drawing/2014/main" id="{2F1276AF-C27E-409F-AACA-002938501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2C5E2F57-3B6F-480B-ABBB-7EBFC06A4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FFEBD6-6EEF-4875-877D-BE29F49C479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4241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BBC0CDC-B2E4-4A41-B3A8-90B22D14E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5E9CD-2D45-4BEE-8187-40A5ED417C02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34DCEAF-0DCB-4DCD-99F3-820A7FBB6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23DE28B-6A38-448D-9294-E8A4F63E9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13331-8653-43C8-9822-FB20E43CF9A1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2450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1160CE1-60C2-4D2A-B118-66EF38BE6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780299-4BB3-4B3A-B920-C54FDF3555B3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1F67DC0-D192-41D8-8EF3-D7F120C47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5802C89-204C-4A25-AD71-13353D35C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94E661-F3A9-4381-BAE1-A1A8773D1572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858923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EE430C20-4639-48C3-80C8-1104405B6061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121"/>
            <a:ext cx="12192000" cy="6857194"/>
          </a:xfrm>
          <a:prstGeom prst="rect">
            <a:avLst/>
          </a:prstGeom>
        </p:spPr>
      </p:pic>
      <p:sp>
        <p:nvSpPr>
          <p:cNvPr id="1026" name="Otsikon paikkamerkki 1">
            <a:extLst>
              <a:ext uri="{FF2B5EF4-FFF2-40B4-BE49-F238E27FC236}">
                <a16:creationId xmlns:a16="http://schemas.microsoft.com/office/drawing/2014/main" id="{14085B97-98C2-49A5-8470-E778B42E57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</a:t>
            </a:r>
            <a:r>
              <a:rPr lang="fi-FI" altLang="fi-FI" dirty="0" err="1"/>
              <a:t>ots</a:t>
            </a:r>
            <a:r>
              <a:rPr lang="fi-FI" altLang="fi-FI" dirty="0"/>
              <a:t>. </a:t>
            </a:r>
            <a:r>
              <a:rPr lang="fi-FI" altLang="fi-FI" dirty="0" err="1"/>
              <a:t>perustyyl</a:t>
            </a:r>
            <a:r>
              <a:rPr lang="fi-FI" altLang="fi-FI" dirty="0"/>
              <a:t>. </a:t>
            </a:r>
            <a:r>
              <a:rPr lang="fi-FI" altLang="fi-FI" dirty="0" err="1"/>
              <a:t>napsautt</a:t>
            </a:r>
            <a:r>
              <a:rPr lang="fi-FI" altLang="fi-FI" dirty="0"/>
              <a:t>.</a:t>
            </a:r>
          </a:p>
        </p:txBody>
      </p:sp>
      <p:sp>
        <p:nvSpPr>
          <p:cNvPr id="1027" name="Tekstin paikkamerkki 2">
            <a:extLst>
              <a:ext uri="{FF2B5EF4-FFF2-40B4-BE49-F238E27FC236}">
                <a16:creationId xmlns:a16="http://schemas.microsoft.com/office/drawing/2014/main" id="{6978D60B-4095-4493-8799-E92A10BBC2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 dirty="0"/>
              <a:t>Muokkaa tekstin perustyylejä napsauttamalla</a:t>
            </a:r>
          </a:p>
          <a:p>
            <a:pPr lvl="1"/>
            <a:r>
              <a:rPr lang="fi-FI" altLang="fi-FI" dirty="0"/>
              <a:t>toinen taso</a:t>
            </a:r>
          </a:p>
          <a:p>
            <a:pPr lvl="2"/>
            <a:r>
              <a:rPr lang="fi-FI" altLang="fi-FI" dirty="0"/>
              <a:t>kolmas taso</a:t>
            </a:r>
          </a:p>
          <a:p>
            <a:pPr lvl="3"/>
            <a:r>
              <a:rPr lang="fi-FI" altLang="fi-FI" dirty="0"/>
              <a:t>neljäs taso</a:t>
            </a:r>
          </a:p>
          <a:p>
            <a:pPr lvl="4"/>
            <a:r>
              <a:rPr lang="fi-FI" altLang="fi-FI" dirty="0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31D57F6-CAAD-41DC-BC20-4CD2ABA676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10A29C-5172-4C9E-A016-C00453EBD476}" type="datetime1">
              <a:rPr lang="fi-FI" smtClean="0"/>
              <a:t>12.2.2024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FD9B32-E1DD-402A-9940-16925565B3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D74DED2-AF73-4178-B310-59C4B70BB2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C5D05AB-3EA4-4E98-908F-7F30D17DE006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200" kern="1200">
          <a:solidFill>
            <a:schemeClr val="tx1"/>
          </a:solidFill>
          <a:latin typeface="+mn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rtl="0" fontAlgn="base">
        <a:lnSpc>
          <a:spcPct val="90000"/>
        </a:lnSpc>
        <a:spcBef>
          <a:spcPts val="500"/>
        </a:spcBef>
        <a:spcAft>
          <a:spcPct val="0"/>
        </a:spcAft>
        <a:buFont typeface="Calibri" panose="020F0502020204030204" pitchFamily="34" charset="0"/>
        <a:buChar char="̶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uva 3">
            <a:extLst>
              <a:ext uri="{FF2B5EF4-FFF2-40B4-BE49-F238E27FC236}">
                <a16:creationId xmlns:a16="http://schemas.microsoft.com/office/drawing/2014/main" id="{BD3F8719-C9C6-4FFD-8878-4515793A89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3434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66D694EB-E207-48D4-A508-CBBE8382F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fi-FI" sz="4800" dirty="0">
                <a:latin typeface="+mn-lt"/>
              </a:rPr>
              <a:t>9. Hyvät seuraukset</a:t>
            </a:r>
          </a:p>
        </p:txBody>
      </p:sp>
      <p:sp>
        <p:nvSpPr>
          <p:cNvPr id="2051" name="Alaotsikko 2">
            <a:extLst>
              <a:ext uri="{FF2B5EF4-FFF2-40B4-BE49-F238E27FC236}">
                <a16:creationId xmlns:a16="http://schemas.microsoft.com/office/drawing/2014/main" id="{527B8528-272B-4F1B-9BC7-4390F3F102F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altLang="fi-FI" sz="3200" dirty="0"/>
              <a:t>Ydinsisällöt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9B4B92C-15F8-4166-8038-D64D1E0EB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Seurausetiikka</a:t>
            </a:r>
          </a:p>
        </p:txBody>
      </p:sp>
      <p:pic>
        <p:nvPicPr>
          <p:cNvPr id="7" name="Sisällön paikkamerkki 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0A42836B-CB68-42BE-B30F-81D2D67674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7633" y="1690688"/>
            <a:ext cx="9645554" cy="2138216"/>
          </a:xfrm>
        </p:spPr>
      </p:pic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DB7E3E6-42BA-4B10-9E0C-8E6FEA344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67E34B3-A7EA-4AE9-ADF4-D329B1AC0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2</a:t>
            </a:fld>
            <a:endParaRPr lang="fi-FI"/>
          </a:p>
        </p:txBody>
      </p:sp>
      <p:sp>
        <p:nvSpPr>
          <p:cNvPr id="8" name="Sisällön paikkamerkki 2">
            <a:extLst>
              <a:ext uri="{FF2B5EF4-FFF2-40B4-BE49-F238E27FC236}">
                <a16:creationId xmlns:a16="http://schemas.microsoft.com/office/drawing/2014/main" id="{C088DFC2-A8D0-466F-A7D1-AEE70EE2D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316396"/>
            <a:ext cx="10515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Calibri" panose="020F0502020204030204" pitchFamily="34" charset="0"/>
              <a:buChar char="̶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/>
            <a:r>
              <a:rPr lang="fi-FI" altLang="fi-FI" sz="2400" dirty="0"/>
              <a:t>Utilitarismi on seurausetiikan teoria.</a:t>
            </a:r>
          </a:p>
        </p:txBody>
      </p:sp>
    </p:spTree>
    <p:extLst>
      <p:ext uri="{BB962C8B-B14F-4D97-AF65-F5344CB8AC3E}">
        <p14:creationId xmlns:p14="http://schemas.microsoft.com/office/powerpoint/2010/main" val="3400523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71E0FD-6B4B-4B0E-B9D3-91D93ACE2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Utilitarismin synty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19DAFFD-DED9-4A03-B88C-B2B18C2651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431971" cy="4351338"/>
          </a:xfrm>
        </p:spPr>
        <p:txBody>
          <a:bodyPr/>
          <a:lstStyle/>
          <a:p>
            <a:r>
              <a:rPr lang="fi-FI" sz="2800" dirty="0"/>
              <a:t>Utilitarismi syntyi alun perin lainsäädännön ohjenuoraksi: valtion olisi laadittava lakeja, jotka tuottavat mahdollisimman paljon hyvää mahdollisimman monelle ja mahdollisimman vähän pahaa mahdollisimman harvalle.</a:t>
            </a:r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F550A981-E878-41C1-A7B8-CB1AD8642E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18DB420-1E0F-4163-A63A-6CCC4391A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3</a:t>
            </a:fld>
            <a:endParaRPr lang="fi-FI"/>
          </a:p>
        </p:txBody>
      </p:sp>
      <p:pic>
        <p:nvPicPr>
          <p:cNvPr id="7" name="Kuva 6" descr="Kuva, joka sisältää kohteen rakennus, ulko, pylväikkö, kivi&#10;&#10;Kuvaus luotu automaattisesti">
            <a:extLst>
              <a:ext uri="{FF2B5EF4-FFF2-40B4-BE49-F238E27FC236}">
                <a16:creationId xmlns:a16="http://schemas.microsoft.com/office/drawing/2014/main" id="{6A7FF70D-36D8-4B5A-B02D-AD45EB853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323" y="1141324"/>
            <a:ext cx="3292929" cy="487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218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D5E8627-697C-4F76-B5DC-A205B93D6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Myöhempi utilitarismi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99C88C2-9350-45B9-A1EB-0D3FDFCD4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10046" cy="4351338"/>
          </a:xfrm>
        </p:spPr>
        <p:txBody>
          <a:bodyPr/>
          <a:lstStyle/>
          <a:p>
            <a:r>
              <a:rPr lang="fi-FI" sz="2800" dirty="0"/>
              <a:t>Myöhemmin utilitarismia on kehitelty myös yksilöeettisenä teoriana, joka vastaa kysymykseen, miten yksilön tulisi toimia arjen moraalisissa valinnoissaan.</a:t>
            </a:r>
          </a:p>
          <a:p>
            <a:r>
              <a:rPr lang="fi-FI" sz="2800" dirty="0"/>
              <a:t>Muun muassa tästä on seurannut tarve erotella toisistaan teko- ja sääntöutilitarismi.</a:t>
            </a:r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AACE3D34-E090-4150-8693-821CB5220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37045AC-31E0-494E-A3C7-4119BABCE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4</a:t>
            </a:fld>
            <a:endParaRPr lang="fi-FI"/>
          </a:p>
        </p:txBody>
      </p:sp>
      <p:pic>
        <p:nvPicPr>
          <p:cNvPr id="7" name="Kuva 6" descr="Kuva, joka sisältää kohteen henkilö, punainen&#10;&#10;Kuvaus luotu automaattisesti">
            <a:extLst>
              <a:ext uri="{FF2B5EF4-FFF2-40B4-BE49-F238E27FC236}">
                <a16:creationId xmlns:a16="http://schemas.microsoft.com/office/drawing/2014/main" id="{25449C58-18FD-4002-BB04-44D4F9C5C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246" y="1027906"/>
            <a:ext cx="3325954" cy="498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247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604F1BD-F388-4916-B18D-FAB61928F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7" name="Sisällön paikkamerkki 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5034446D-E58E-4FA6-AF62-9F967003A72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27413"/>
            <a:ext cx="10515600" cy="3540026"/>
          </a:xfrm>
        </p:spPr>
      </p:pic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C4C01F3-58F7-4B76-9F5E-4269A7B05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9D8B5D7-D970-475E-9D97-8B8DFD169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64673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AC854A-8E0E-41F1-A9CE-0FD7FC34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Tekoutilitarismi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0206BC4-0576-4CC9-88BA-D43B37D3D4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Jokaisen teon kohdalla tulee harkita, mitkä sen seuraukset ovat ja mikä teko tuottaisi mahdollisimman paljon hyvää.</a:t>
            </a:r>
          </a:p>
          <a:p>
            <a:pPr lvl="1"/>
            <a:r>
              <a:rPr lang="fi-FI" sz="2800" dirty="0"/>
              <a:t>Filosofi Jeremy </a:t>
            </a:r>
            <a:r>
              <a:rPr lang="fi-FI" sz="2800" dirty="0" err="1"/>
              <a:t>Bentham</a:t>
            </a:r>
            <a:r>
              <a:rPr lang="fi-FI" sz="2800" dirty="0"/>
              <a:t> kehitteli jopa eräänlaista ”moraalin laskukaavaa”, jonka avulla seurausten suhteellista painoa voitaisiin laskea.</a:t>
            </a:r>
          </a:p>
          <a:p>
            <a:pPr lvl="1"/>
            <a:r>
              <a:rPr lang="fi-FI" sz="2800" dirty="0"/>
              <a:t>Sopii parhaiten lainsäädännön kaltaisiin kysymyksiin, joiden kohdalla asioita voidaan tarkastella monipuolisesti ja ajan kanssa.</a:t>
            </a:r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C34A108-5EC0-45BE-ABBC-B8B448962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05D8B75-30D6-4DAA-996D-80681A870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98714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4BDCAC-460F-463F-AD46-484838066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Sääntöutilitarismi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F659A37-24A9-48A5-9E33-A54D1430A0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Ihmiset ovat oppineet historian kuluessa, että tietyt yleiset moraalisäännöt johtavat yleensä parempiin seurauksiin kuin niiden noudattamatta jättäminen: niinpä </a:t>
            </a:r>
            <a:r>
              <a:rPr lang="fi-FI" sz="2800" b="1" dirty="0"/>
              <a:t>näitä hyviksi havaittuja sääntöjä voidaan seurata arjessa.</a:t>
            </a:r>
          </a:p>
          <a:p>
            <a:r>
              <a:rPr lang="fi-FI" sz="2800" b="1" dirty="0"/>
              <a:t>Vasta kun kaksi (tai useampi) yleisesti hyväksi koettu moraalisääntö joutuu ristiriitaan keskenään, on erikseen laskettava ja punnittava seurauksia</a:t>
            </a:r>
            <a:r>
              <a:rPr lang="fi-FI" sz="2800" dirty="0"/>
              <a:t>.</a:t>
            </a:r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2350F12-5D5A-47CA-B4D5-D0BB5EBDCD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892535BA-32CE-4A3C-82A9-D9C5A0AE3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107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6958B8-DF64-450E-9D5B-CCFC24D4F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Utilitarismi ja hyvä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85D2A40-7C66-4B13-B64C-7D32352A4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Eri utilitaristit ovat pitäneet perimmäisenä tavoiteltavana hyvänä muun muassa:</a:t>
            </a:r>
          </a:p>
          <a:p>
            <a:pPr lvl="1"/>
            <a:r>
              <a:rPr lang="fi-FI" sz="2800" dirty="0"/>
              <a:t>mielihyvää ja nautintoa</a:t>
            </a:r>
          </a:p>
          <a:p>
            <a:pPr lvl="1"/>
            <a:r>
              <a:rPr lang="fi-FI" sz="2800" dirty="0"/>
              <a:t>onnellisuutta ja henkisesti syvällistä hyvää elämää</a:t>
            </a:r>
          </a:p>
          <a:p>
            <a:pPr lvl="1"/>
            <a:r>
              <a:rPr lang="fi-FI" sz="2800" dirty="0"/>
              <a:t>ihmisten yleistä hyvinvointia</a:t>
            </a:r>
          </a:p>
          <a:p>
            <a:pPr lvl="1"/>
            <a:r>
              <a:rPr lang="fi-FI" sz="2800" dirty="0"/>
              <a:t>yksilön vapautta tavoitella omien mieltymyksiensä toteuttamista.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BCA85E4-3C11-40D4-8313-6B2463F632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D81D242B-51F1-492D-A579-D40DDCCA52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8933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2D2459A-6BF4-4300-BF98-3628D709A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Utilitarismin vaativuus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B2F2C5E-2C3D-4C80-877A-9F4F3DB04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Utilitarismin perinteinen lähtökohta on, että kaikkien ihmisten hyvä on samanarvoista.</a:t>
            </a:r>
          </a:p>
          <a:p>
            <a:pPr lvl="1"/>
            <a:r>
              <a:rPr lang="fi-FI" sz="2800" dirty="0"/>
              <a:t>Saako lainsäätäjä arvottaa eri ihmisryhmien hyvää eri tavoin?</a:t>
            </a:r>
          </a:p>
          <a:p>
            <a:pPr lvl="1"/>
            <a:r>
              <a:rPr lang="fi-FI" sz="2800" dirty="0"/>
              <a:t>Entä jos utilitarismia käytetään yksilöiden tekojen arviointiin, saako ihminen arvottaa eri tavoin eri ihmisten hyvää?</a:t>
            </a:r>
          </a:p>
          <a:p>
            <a:endParaRPr lang="fi-FI" sz="2800" dirty="0"/>
          </a:p>
          <a:p>
            <a:endParaRPr lang="fi-FI" sz="2800" dirty="0"/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07DEE7B-A4B9-4216-9B20-421918F87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E5C1D29-4176-4665-894D-CF92F24CA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6463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5531FB-4433-456C-94E1-D6F5A11B9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Teon seurausten ennakoiminen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6C4CDE8-DCF4-4EBB-9CC6-355E8E847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Jos teosta seuraa pahaa, teko on utilitarismin mukaan paha.</a:t>
            </a:r>
          </a:p>
          <a:p>
            <a:r>
              <a:rPr lang="fi-FI" sz="2800" dirty="0"/>
              <a:t>Jos tekijä ei tehnyt pahaa tarkoituksella, teon pahuudesta ei seuraa automaattisesti tekijän pahuutta.</a:t>
            </a:r>
          </a:p>
          <a:p>
            <a:r>
              <a:rPr lang="fi-FI" sz="2800" dirty="0"/>
              <a:t>Voidaanko tekijä vapauttaa moraalisesta syyllisyydestä missä tahansa tapauksessa, jossa tapahtunut oli vahinko tai teolla oli seurauksia, joita tekijä ei osannut arvioida?</a:t>
            </a:r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4CB4BAD3-64F9-4EDE-A522-18C1D52FE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4E70D105-E528-4E84-8709-05D92EDF5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178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02432F6-4768-4627-A9F0-93EF99A47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Taito: Hyödyn laskeminen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8206383-05AD-4D9B-81BB-68052E6249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 dirty="0"/>
              <a:t>Hyötykalkyylissä listataan teon hyvät ja huonot seuraukset. Lisäksi huomioidaan</a:t>
            </a:r>
          </a:p>
          <a:p>
            <a:pPr lvl="1"/>
            <a:r>
              <a:rPr lang="fi-FI" sz="2800" dirty="0"/>
              <a:t>teon tuottaman nautinnon tai tuskan vahvuus</a:t>
            </a:r>
          </a:p>
          <a:p>
            <a:pPr lvl="1"/>
            <a:r>
              <a:rPr lang="fi-FI" sz="2800" dirty="0"/>
              <a:t>hyvien tai huonojen seurausten todennäköisyys</a:t>
            </a:r>
          </a:p>
          <a:p>
            <a:pPr lvl="1"/>
            <a:r>
              <a:rPr lang="fi-FI" sz="2800" dirty="0"/>
              <a:t>hyvien tai huonojen seurausten läheisyys ja ajallinen kesto</a:t>
            </a:r>
          </a:p>
          <a:p>
            <a:pPr lvl="1"/>
            <a:r>
              <a:rPr lang="fi-FI" sz="2800" dirty="0"/>
              <a:t>nautinnon tai kärsimyksen puhtaus </a:t>
            </a:r>
          </a:p>
          <a:p>
            <a:pPr lvl="1"/>
            <a:r>
              <a:rPr lang="fi-FI" sz="2800" dirty="0"/>
              <a:t>teon hedelmällisyys.</a:t>
            </a:r>
          </a:p>
          <a:p>
            <a:r>
              <a:rPr lang="fi-FI" sz="2800" dirty="0"/>
              <a:t>Lopuksi vähennetään haitat hyödyistä. Jääkö mitään jäljelle?</a:t>
            </a:r>
          </a:p>
          <a:p>
            <a:endParaRPr lang="fi-FI" sz="280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36E61663-33A9-4648-80E3-0EA213211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fi-FI"/>
              <a:t>9. Hyvät seuraukset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3968931-52F2-42B6-A0D8-1CA1FFE45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01FB1B-E8C8-4B5E-B1C1-0BFDAE84AB66}" type="slidenum">
              <a:rPr lang="fi-FI" smtClean="0"/>
              <a:pPr>
                <a:defRPr/>
              </a:pPr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23656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401</Words>
  <Application>Microsoft Office PowerPoint</Application>
  <PresentationFormat>Laajakuva</PresentationFormat>
  <Paragraphs>60</Paragraphs>
  <Slides>11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Office-teema</vt:lpstr>
      <vt:lpstr>9. Hyvät seuraukset</vt:lpstr>
      <vt:lpstr>Seurausetiikka</vt:lpstr>
      <vt:lpstr>Utilitarismin synty</vt:lpstr>
      <vt:lpstr>Myöhempi utilitarismi</vt:lpstr>
      <vt:lpstr>PowerPoint-esitys</vt:lpstr>
      <vt:lpstr>Tekoutilitarismi</vt:lpstr>
      <vt:lpstr>Sääntöutilitarismi</vt:lpstr>
      <vt:lpstr>Utilitarismi ja hyvä</vt:lpstr>
      <vt:lpstr>Utilitarismin vaativuus</vt:lpstr>
      <vt:lpstr>Teon seurausten ennakoiminen</vt:lpstr>
      <vt:lpstr>Taito: Hyödyn laskeminen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Diaesityksen otsikko, koko 48</dc:title>
  <dc:creator>Taina Vuokko</dc:creator>
  <cp:lastModifiedBy>Marja Valkama</cp:lastModifiedBy>
  <cp:revision>15</cp:revision>
  <dcterms:created xsi:type="dcterms:W3CDTF">2021-06-01T16:07:13Z</dcterms:created>
  <dcterms:modified xsi:type="dcterms:W3CDTF">2024-02-12T12:57:59Z</dcterms:modified>
</cp:coreProperties>
</file>