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isa Heinlahti" initials="" lastIdx="5" clrIdx="0"/>
  <p:cmAuthor id="2" name="Ukri Pulliaine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0e36948d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0e36948d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110e36948de_0_3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0e36948d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10e36948d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110e36948de_0_3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10e36948d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10e36948d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110e36948de_0_14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10e36948d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10e36948d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110e36948de_0_76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57A6D-2F24-49F6-9E2A-625C386BDBE5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4DA5C-A35B-4935-9313-88528A257C63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10E32-1C1B-45AE-AA64-EC6E7229A07C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B13B-5B64-4C28-9CB3-1F244A21D1C7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B826F-3139-465B-A7AD-C9FE53BFAD08}" type="datetime1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4F70E-23F2-49CE-8CB9-628CFF122220}" type="datetime1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46333-85A2-4ACB-87BD-3531FA157E02}" type="datetime1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3E013-DE48-4C6A-8AD8-17D03D84BB94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B093F-D683-4B8A-871A-78EAC8E6308D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577F7-586A-46E3-A4B5-8941EC1F98D6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D49A6-AE6B-4E8C-BEBC-2BB63EB47416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11296650" y="6218238"/>
            <a:ext cx="73236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1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321B0B-22FA-4187-A392-1EAEC596B11B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8. Normatiivinen etiikka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Normatiivinen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etiikka</a:t>
            </a:r>
            <a:endParaRPr dirty="0"/>
          </a:p>
        </p:txBody>
      </p:sp>
      <p:sp>
        <p:nvSpPr>
          <p:cNvPr id="164" name="Google Shape;164;p26"/>
          <p:cNvSpPr txBox="1"/>
          <p:nvPr/>
        </p:nvSpPr>
        <p:spPr>
          <a:xfrm>
            <a:off x="838199" y="1773237"/>
            <a:ext cx="10515599" cy="417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Normatiivinen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etiikka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moraalifilosofian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alue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jossa</a:t>
            </a:r>
            <a:endParaRPr sz="2800" dirty="0"/>
          </a:p>
          <a:p>
            <a:pPr marL="914400" lvl="1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‒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esitetään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perusteltuja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näkemyksiä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siitä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millaisia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ihmisten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olla ja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mihin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heidän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pyrittävä</a:t>
            </a:r>
            <a:endParaRPr sz="2800" dirty="0"/>
          </a:p>
          <a:p>
            <a:pPr marL="914400" lvl="1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‒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yritetään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vastata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siihen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ihmisen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toimia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ollakseen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moraalinen</a:t>
            </a:r>
            <a:endParaRPr sz="2800" dirty="0"/>
          </a:p>
          <a:p>
            <a:pPr marL="914400" lvl="1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‒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pyritään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perustelemaan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moraalinormeja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selventämään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niihin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liittyviä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käsitteitä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5C5EA9-BCFA-46C3-AB8D-9440505B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B8E6D3-500E-449F-A8D9-79DA6EDA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838200" y="356370"/>
            <a:ext cx="10515600" cy="1325563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 err="1"/>
              <a:t>Heikkotahtoisuus</a:t>
            </a:r>
            <a:r>
              <a:rPr lang="en-US" dirty="0"/>
              <a:t> ja </a:t>
            </a:r>
            <a:r>
              <a:rPr lang="en-US" dirty="0" err="1"/>
              <a:t>moraalinen</a:t>
            </a:r>
            <a:r>
              <a:rPr lang="en-US" dirty="0"/>
              <a:t> </a:t>
            </a:r>
            <a:r>
              <a:rPr lang="en-US" dirty="0" err="1"/>
              <a:t>sankaruus</a:t>
            </a:r>
            <a:endParaRPr dirty="0"/>
          </a:p>
        </p:txBody>
      </p:sp>
      <p:sp>
        <p:nvSpPr>
          <p:cNvPr id="171" name="Google Shape;171;p2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dirty="0" err="1"/>
              <a:t>Heikkotahtoinen</a:t>
            </a:r>
            <a:r>
              <a:rPr lang="en-US" sz="2800" dirty="0"/>
              <a:t> </a:t>
            </a:r>
            <a:r>
              <a:rPr lang="en-US" sz="2800" dirty="0" err="1"/>
              <a:t>ei</a:t>
            </a:r>
            <a:r>
              <a:rPr lang="en-US" sz="2800" dirty="0"/>
              <a:t> </a:t>
            </a:r>
            <a:r>
              <a:rPr lang="en-US" sz="2800" dirty="0" err="1"/>
              <a:t>toimi</a:t>
            </a:r>
            <a:r>
              <a:rPr lang="en-US" sz="2800" dirty="0"/>
              <a:t> </a:t>
            </a:r>
            <a:r>
              <a:rPr lang="en-US" sz="2800" dirty="0" err="1"/>
              <a:t>sen</a:t>
            </a:r>
            <a:r>
              <a:rPr lang="en-US" sz="2800" dirty="0"/>
              <a:t> </a:t>
            </a:r>
            <a:r>
              <a:rPr lang="en-US" sz="2800" dirty="0" err="1"/>
              <a:t>mukaan</a:t>
            </a:r>
            <a:r>
              <a:rPr lang="en-US" sz="2800" dirty="0"/>
              <a:t>, </a:t>
            </a:r>
            <a:r>
              <a:rPr lang="en-US" sz="2800" dirty="0" err="1"/>
              <a:t>mitä</a:t>
            </a:r>
            <a:r>
              <a:rPr lang="en-US" sz="2800" dirty="0"/>
              <a:t> </a:t>
            </a:r>
            <a:r>
              <a:rPr lang="en-US" sz="2800" dirty="0" err="1"/>
              <a:t>tietää</a:t>
            </a:r>
            <a:r>
              <a:rPr lang="en-US" sz="2800" dirty="0"/>
              <a:t> </a:t>
            </a:r>
            <a:r>
              <a:rPr lang="en-US" sz="2800" dirty="0" err="1"/>
              <a:t>oikeaksi</a:t>
            </a:r>
            <a:r>
              <a:rPr lang="en-US" sz="2800" dirty="0"/>
              <a:t>.</a:t>
            </a:r>
            <a:endParaRPr sz="2800" dirty="0"/>
          </a:p>
          <a:p>
            <a:r>
              <a:rPr lang="en-US" sz="2800" dirty="0" err="1"/>
              <a:t>Moraalinen</a:t>
            </a:r>
            <a:r>
              <a:rPr lang="en-US" sz="2800" dirty="0"/>
              <a:t> </a:t>
            </a:r>
            <a:r>
              <a:rPr lang="en-US" sz="2800" dirty="0" err="1"/>
              <a:t>sankari</a:t>
            </a:r>
            <a:r>
              <a:rPr lang="en-US" sz="2800" dirty="0"/>
              <a:t> </a:t>
            </a:r>
            <a:r>
              <a:rPr lang="en-US" sz="2800" dirty="0" err="1"/>
              <a:t>toimii</a:t>
            </a:r>
            <a:r>
              <a:rPr lang="en-US" sz="2800" dirty="0"/>
              <a:t> </a:t>
            </a:r>
            <a:r>
              <a:rPr lang="en-US" sz="2800" dirty="0" err="1"/>
              <a:t>tavallista</a:t>
            </a:r>
            <a:r>
              <a:rPr lang="en-US" sz="2800" dirty="0"/>
              <a:t> </a:t>
            </a:r>
            <a:r>
              <a:rPr lang="en-US" sz="2800" dirty="0" err="1"/>
              <a:t>oikeaa</a:t>
            </a:r>
            <a:r>
              <a:rPr lang="en-US" sz="2800" dirty="0"/>
              <a:t> </a:t>
            </a:r>
            <a:r>
              <a:rPr lang="en-US" sz="2800" dirty="0" err="1"/>
              <a:t>toimintaa</a:t>
            </a:r>
            <a:r>
              <a:rPr lang="en-US" sz="2800" dirty="0"/>
              <a:t> </a:t>
            </a:r>
            <a:r>
              <a:rPr lang="en-US" sz="2800" dirty="0" err="1"/>
              <a:t>paremmin</a:t>
            </a:r>
            <a:r>
              <a:rPr lang="en-US" sz="2800" dirty="0"/>
              <a:t> </a:t>
            </a:r>
            <a:r>
              <a:rPr lang="en-US" sz="2800" dirty="0" err="1"/>
              <a:t>eli</a:t>
            </a:r>
            <a:r>
              <a:rPr lang="en-US" sz="2800" dirty="0"/>
              <a:t> </a:t>
            </a:r>
            <a:r>
              <a:rPr lang="en-US" sz="2800" dirty="0" err="1"/>
              <a:t>supererogatorisesti</a:t>
            </a:r>
            <a:r>
              <a:rPr lang="en-US" sz="2800" dirty="0"/>
              <a:t>.</a:t>
            </a:r>
            <a:endParaRPr sz="28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9106B8F-54B7-4770-8728-34EEA30C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C7CC7056-DE0D-4578-A61E-2BFDE36BE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8A60BC-0D65-46FC-B304-A7267BDFE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4A4D9F2-16B2-436E-9EDE-4A27E5B12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138" y="868878"/>
            <a:ext cx="9159610" cy="4805363"/>
          </a:xfr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02A00BC-53B4-45AA-A3FA-A2DD1F804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B9EBDE6-4432-46D1-9B86-5EC79FC2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Banaali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tai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arkipäiväinen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paha</a:t>
            </a:r>
            <a:endParaRPr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4804C75-3A76-409F-9591-0B48BCCA9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1137" cy="4351338"/>
          </a:xfrm>
        </p:spPr>
        <p:txBody>
          <a:bodyPr/>
          <a:lstStyle/>
          <a:p>
            <a:r>
              <a:rPr lang="fi-FI" sz="2800" dirty="0"/>
              <a:t>Banaali paha on arkipäiväistä.</a:t>
            </a:r>
          </a:p>
          <a:p>
            <a:pPr lvl="1"/>
            <a:r>
              <a:rPr lang="fi-FI" sz="2800" dirty="0"/>
              <a:t>pahan tapahtumisen mahdollistaminen tai välinpitämättömyys sitä kohtaan</a:t>
            </a:r>
          </a:p>
          <a:p>
            <a:pPr lvl="1"/>
            <a:r>
              <a:rPr lang="fi-FI" sz="2800" dirty="0"/>
              <a:t>nousee konformismista ja ajattelemattomuudesta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0E3424E-5381-4E67-8226-ED2FA2A5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88D0C8-01E7-433C-85A4-7572CF116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  <p:pic>
        <p:nvPicPr>
          <p:cNvPr id="6" name="Kuva 5" descr="Kuva, joka sisältää kohteen viivapiirustus&#10;&#10;Kuvaus luotu automaattisesti">
            <a:extLst>
              <a:ext uri="{FF2B5EF4-FFF2-40B4-BE49-F238E27FC236}">
                <a16:creationId xmlns:a16="http://schemas.microsoft.com/office/drawing/2014/main" id="{6115C62A-1915-495A-8786-7A15B68D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653" y="1108188"/>
            <a:ext cx="2743200" cy="4641624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5B60CB7D-078E-4803-A197-B6B94B580760}"/>
              </a:ext>
            </a:extLst>
          </p:cNvPr>
          <p:cNvSpPr txBox="1"/>
          <p:nvPr/>
        </p:nvSpPr>
        <p:spPr>
          <a:xfrm>
            <a:off x="8847884" y="5751262"/>
            <a:ext cx="1614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Hannah </a:t>
            </a:r>
            <a:r>
              <a:rPr lang="fi-FI" dirty="0" err="1"/>
              <a:t>Arendt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6F0F65-3004-4966-99E8-019A48CE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80A2F01-4CD6-4A52-A04D-C7C2F5E29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322" y="1014843"/>
            <a:ext cx="9613355" cy="4118860"/>
          </a:xfr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58A2FFB-E6BA-4DB0-8048-F2E4CE5F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993463D-9179-4E4C-B356-2A0D4742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Traaginen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valinta</a:t>
            </a:r>
            <a:endParaRPr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C38D49C-01E1-4E59-80B2-7BE88BF7C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Traaginen valinta on tilanne, jossa jokainen mahdollinen valinta rikkoo jotakin oleellista moraaliperiaatetta.</a:t>
            </a:r>
            <a:endParaRPr lang="fi-FI" sz="2800" dirty="0"/>
          </a:p>
          <a:p>
            <a:pPr marL="457200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Traaginen valinta ei ole sama asia kuin mikä tahansa vaikea moraalinen valinta.</a:t>
            </a:r>
            <a:endParaRPr lang="fi-FI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i-FI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fi-FI" sz="28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5A3F29D-3C06-48E3-B49C-C03CDEDF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CE3C296-F356-4A1F-A267-F6579706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Moraalinen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arviointi</a:t>
            </a:r>
            <a:endParaRPr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1DEE176-CC19-45CD-93A1-21CE402F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Onko tekojen moraalisuutta arvioitava niiden </a:t>
            </a:r>
            <a:r>
              <a:rPr lang="fi-FI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seurausten</a:t>
            </a: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kautta vai sen perusteella, olivatko teot </a:t>
            </a:r>
            <a:r>
              <a:rPr lang="fi-FI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moraalisten periaatteiden </a:t>
            </a: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mukaisia?</a:t>
            </a:r>
            <a:endParaRPr lang="fi-FI" sz="2800" dirty="0"/>
          </a:p>
          <a:p>
            <a:pPr marL="45720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Usein nämä ovat sopusoinnussa keskenään, mutta miten arvioida tekoja, jos perusteet ovat ristiriidassa toistensa kanssa?</a:t>
            </a:r>
            <a:endParaRPr lang="fi-FI" sz="2800" dirty="0"/>
          </a:p>
          <a:p>
            <a:pPr>
              <a:lnSpc>
                <a:spcPct val="100000"/>
              </a:lnSpc>
            </a:pPr>
            <a:endParaRPr lang="fi-FI" sz="28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C3F3F62-3B69-4B8A-B2A1-0B2D6889E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025E627-5F20-4E8D-AB41-85F614AA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60D61A-4BBD-4F9C-82A8-EC63CAB3D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9F0F11C6-739A-45F6-BCD3-DA0CD6961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01" y="1122417"/>
            <a:ext cx="11758798" cy="3867593"/>
          </a:xfr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3E0DDF9-E04A-467E-8A25-57598FDF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DC1FC1F-A755-483C-AB0D-FC58F7E08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Seurausetiikka</a:t>
            </a:r>
            <a:endParaRPr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BC4AD6D-F235-458E-BDDF-F02373556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Seurausetiikka painottaa tekojen seurauksia.</a:t>
            </a:r>
            <a:endParaRPr lang="fi-FI" sz="2800" dirty="0"/>
          </a:p>
          <a:p>
            <a:pPr marL="45720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Seurausetiikalle oleellista on hyvän lisääminen ja pahan vähentäminen.</a:t>
            </a:r>
            <a:endParaRPr lang="fi-FI" sz="2800" dirty="0"/>
          </a:p>
          <a:p>
            <a:pPr>
              <a:lnSpc>
                <a:spcPct val="100000"/>
              </a:lnSpc>
              <a:buSzPct val="100000"/>
            </a:pPr>
            <a:endParaRPr lang="fi-FI" sz="2800" dirty="0"/>
          </a:p>
        </p:txBody>
      </p:sp>
      <p:pic>
        <p:nvPicPr>
          <p:cNvPr id="4" name="Kuva 3" descr="Kuva, joka sisältää kohteen ruoho, ulko, rehevä&#10;&#10;Kuvaus luotu automaattisesti">
            <a:extLst>
              <a:ext uri="{FF2B5EF4-FFF2-40B4-BE49-F238E27FC236}">
                <a16:creationId xmlns:a16="http://schemas.microsoft.com/office/drawing/2014/main" id="{E5901FBD-28DA-4220-9590-C63E6ADB7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663" y="3237991"/>
            <a:ext cx="4608559" cy="3073909"/>
          </a:xfrm>
          <a:prstGeom prst="rect">
            <a:avLst/>
          </a:prstGeom>
        </p:spPr>
      </p:pic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A3042F-5EDB-4BE9-A4C3-7A9EFFED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8B943B-439C-4ACB-880B-3204DD37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Velvollisuusetiikka</a:t>
            </a:r>
            <a:endParaRPr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A53C58A-DE51-4A9E-A8BF-839F6FC05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Velvollisuusetiikka painottaa moraaliperiaatteita ja niiden noudattamista.</a:t>
            </a:r>
            <a:endParaRPr lang="fi-FI" sz="2800" dirty="0"/>
          </a:p>
          <a:p>
            <a:pPr marL="457200" indent="-3683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Velvollisuusetiikalle oleellista on oikein tekeminen ja väärin tekemisen välttäminen.</a:t>
            </a:r>
            <a:endParaRPr lang="fi-FI" sz="2800" dirty="0"/>
          </a:p>
          <a:p>
            <a:pPr>
              <a:buSzPct val="100000"/>
            </a:pPr>
            <a:endParaRPr lang="fi-FI" sz="2800" dirty="0"/>
          </a:p>
        </p:txBody>
      </p:sp>
      <p:pic>
        <p:nvPicPr>
          <p:cNvPr id="225" name="Google Shape;22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3968" y="3303044"/>
            <a:ext cx="2017712" cy="340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EA0CFFE-4FED-474A-A581-A0C1116C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F36E24-766C-4AEE-9968-EB6879E4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64AFC9-A98D-4392-9266-F4D0F9C32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CDCB1C3-B644-440B-9623-3CD7123E7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55" y="1150422"/>
            <a:ext cx="10729890" cy="4557155"/>
          </a:xfrm>
          <a:prstGeom prst="rect">
            <a:avLst/>
          </a:prstGeo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EB8F374-0A14-42DF-97B5-EC893299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68B9569-6AB5-4CFC-8A7D-469EE2BA3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12</a:t>
            </a:fld>
            <a:endParaRPr lang="fi-FI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Taito: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Aidot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väärät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dilemmat</a:t>
            </a:r>
            <a:endParaRPr dirty="0"/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9FF1A8A-306C-43C9-BE6B-614779876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Aidossa dilemmassa pohditaan valintaa kahden tai useamman vaihtoehdon väliltä.</a:t>
            </a:r>
          </a:p>
          <a:p>
            <a:r>
              <a:rPr lang="fi-FI" sz="2800" dirty="0"/>
              <a:t>Väärässä dilemmassa tilanne luodaan näyttämään virheellisesti siltä, että vaihtoehtoja on vain kaksi.</a:t>
            </a:r>
          </a:p>
          <a:p>
            <a:endParaRPr lang="fi-FI" sz="28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A35BA1B-DCEC-4B75-9E8C-2670D7D2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8. Normatiivinen etiikka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5DA778E-23B6-4BDE-967E-B803B4F5C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286</Words>
  <Application>Microsoft Office PowerPoint</Application>
  <PresentationFormat>Laajakuva</PresentationFormat>
  <Paragraphs>58</Paragraphs>
  <Slides>13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Office-teema</vt:lpstr>
      <vt:lpstr>8. Normatiivinen etiikka</vt:lpstr>
      <vt:lpstr>Normatiivinen etiikka</vt:lpstr>
      <vt:lpstr>Heikkotahtoisuus ja moraalinen sankaruus</vt:lpstr>
      <vt:lpstr>PowerPoint-esitys</vt:lpstr>
      <vt:lpstr>Banaali tai arkipäiväinen paha</vt:lpstr>
      <vt:lpstr>PowerPoint-esitys</vt:lpstr>
      <vt:lpstr>Traaginen valinta</vt:lpstr>
      <vt:lpstr>Moraalinen arviointi</vt:lpstr>
      <vt:lpstr>PowerPoint-esitys</vt:lpstr>
      <vt:lpstr>Seurausetiikka</vt:lpstr>
      <vt:lpstr>Velvollisuusetiikka</vt:lpstr>
      <vt:lpstr>PowerPoint-esitys</vt:lpstr>
      <vt:lpstr>Taito: Aidot ja väärät dilemmat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Marja Valkama</cp:lastModifiedBy>
  <cp:revision>18</cp:revision>
  <dcterms:created xsi:type="dcterms:W3CDTF">2021-06-01T16:07:13Z</dcterms:created>
  <dcterms:modified xsi:type="dcterms:W3CDTF">2024-02-12T12:56:29Z</dcterms:modified>
</cp:coreProperties>
</file>