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56" y="-25397"/>
            <a:ext cx="12238590" cy="6883397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72CD4-12EC-45A4-B7A2-C8495B4C49AE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EE078-DAB6-4589-A6B1-A0594D52B8A1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2AFD-B183-47F2-8DE5-24861CF0BCFB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9169F-951B-48C9-823F-440334E222FA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6F2B-1DBE-42B3-B23E-3F7084E362CB}" type="datetime1">
              <a:rPr lang="fi-FI" smtClean="0"/>
              <a:t>12.2.2024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0BB51-959E-4C9A-8ECC-FE227269989E}" type="datetime1">
              <a:rPr lang="fi-FI" smtClean="0"/>
              <a:t>12.2.2024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16976-876B-4927-8214-41357E5A94BA}" type="datetime1">
              <a:rPr lang="fi-FI" smtClean="0"/>
              <a:t>12.2.2024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58A1F-07AE-404F-B709-8826F6FE8939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9D4E4-1960-4AC1-B102-C077978739A1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D7CB5-8938-42F5-8AF6-2235BB4AB658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D2CC-D47C-44B4-9177-78DDF77708C8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98267A-EA0B-4DEC-AD67-73BB635B4AD0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6. Hyvä, parempi, paras</a:t>
            </a: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7E3C4C-B023-4078-B569-1BC58A125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Arviointiperusteet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43389F-D762-4DE4-8C84-EF34EA3EC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Objektiivinen arviointiperuste on arvioijasta riippumaton asia.</a:t>
            </a:r>
          </a:p>
          <a:p>
            <a:r>
              <a:rPr lang="fi-FI" sz="2800" dirty="0"/>
              <a:t>Subjektiivinen arviointiperuste on sidoksissa arvioijaan.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CEB28B4-4206-47AC-A447-7092ABCDF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D2022D7-48BE-4E17-8669-FBEA785C4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  <p:pic>
        <p:nvPicPr>
          <p:cNvPr id="6" name="Google Shape;151;p24" descr="C:\Users\tav\Downloads\shutterstock_230067382.jpg">
            <a:extLst>
              <a:ext uri="{FF2B5EF4-FFF2-40B4-BE49-F238E27FC236}">
                <a16:creationId xmlns:a16="http://schemas.microsoft.com/office/drawing/2014/main" id="{AEB899AB-ED0A-4CF2-B0D9-20C3928CD2A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6516" y="3256105"/>
            <a:ext cx="4438968" cy="2828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046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F01565-51D7-420D-BE62-9D1DBD806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Arvioinnin ongelmia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DCF7BE-149E-4621-8130-4B501113C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714"/>
            <a:ext cx="8249356" cy="4351338"/>
          </a:xfrm>
        </p:spPr>
        <p:txBody>
          <a:bodyPr/>
          <a:lstStyle/>
          <a:p>
            <a:r>
              <a:rPr lang="fi-FI" sz="2400" b="1" dirty="0"/>
              <a:t>Jos kriteeri on itsestään selvä ja helposti objektiivisesti mitattavissa</a:t>
            </a:r>
            <a:r>
              <a:rPr lang="fi-FI" sz="2400" dirty="0"/>
              <a:t>, arviointi ei ole ongelma.</a:t>
            </a:r>
          </a:p>
          <a:p>
            <a:pPr lvl="1"/>
            <a:r>
              <a:rPr lang="fi-FI" sz="2400" dirty="0"/>
              <a:t>Esim. Kumpi joukkue teki enemmän koreja koripallo-ottelussa.</a:t>
            </a:r>
          </a:p>
          <a:p>
            <a:r>
              <a:rPr lang="fi-FI" sz="2400" b="1" dirty="0"/>
              <a:t>Jos kriteeri on itsestään selvä, mutta mittaaminen edellyttää subjektiivista puntarointia</a:t>
            </a:r>
            <a:r>
              <a:rPr lang="fi-FI" sz="2400" dirty="0"/>
              <a:t>, arviointi ei ole ongelma, kunhan </a:t>
            </a:r>
            <a:r>
              <a:rPr lang="fi-FI" sz="2400" b="1" dirty="0"/>
              <a:t>arvioijat tuntevat alan riittävän hyvin</a:t>
            </a:r>
            <a:r>
              <a:rPr lang="fi-FI" sz="2400" dirty="0"/>
              <a:t>.</a:t>
            </a:r>
          </a:p>
          <a:p>
            <a:pPr lvl="1"/>
            <a:r>
              <a:rPr lang="fi-FI" sz="2400" dirty="0"/>
              <a:t>Esim. Kuka valmisti </a:t>
            </a:r>
            <a:r>
              <a:rPr lang="fi-FI" sz="2400" dirty="0" err="1"/>
              <a:t>croque</a:t>
            </a:r>
            <a:r>
              <a:rPr lang="fi-FI" sz="2400" dirty="0"/>
              <a:t> monsieur -leivän parhaiten.</a:t>
            </a:r>
          </a:p>
          <a:p>
            <a:r>
              <a:rPr lang="fi-FI" sz="2400" b="1" dirty="0"/>
              <a:t>Jos arviointikriteeri ei ole itsestään selvä tai on otettava huomioon useita tekijöitä, arviointi muuttuu vaikeaksi, vaikka sen tekisivät ammattilaiset</a:t>
            </a:r>
            <a:r>
              <a:rPr lang="fi-FI" sz="2400" dirty="0"/>
              <a:t>.</a:t>
            </a:r>
          </a:p>
          <a:p>
            <a:pPr lvl="1"/>
            <a:r>
              <a:rPr lang="fi-FI" sz="2400" dirty="0"/>
              <a:t>Esim. Kilpailijan kala oli täydellisesti valmistettua, mutta esillepano oli tylsä ja perunamuussi vetistä.</a:t>
            </a:r>
          </a:p>
          <a:p>
            <a:endParaRPr lang="fi-FI" sz="2400" dirty="0"/>
          </a:p>
          <a:p>
            <a:pPr lvl="1"/>
            <a:endParaRPr lang="fi-FI" sz="2400" dirty="0"/>
          </a:p>
          <a:p>
            <a:endParaRPr lang="fi-FI" sz="24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2EF63DC-F85A-42C5-8E7E-5DB7F9E4B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8F8745A-4E57-47AA-ABBA-04DF828C2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  <p:pic>
        <p:nvPicPr>
          <p:cNvPr id="6" name="Google Shape;158;p25" descr="C:\Users\tav\Downloads\shutterstock_374084455.jpg">
            <a:extLst>
              <a:ext uri="{FF2B5EF4-FFF2-40B4-BE49-F238E27FC236}">
                <a16:creationId xmlns:a16="http://schemas.microsoft.com/office/drawing/2014/main" id="{0542EB16-B816-4CB4-9D1C-9682597452B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28113" y="1689101"/>
            <a:ext cx="2325687" cy="4487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479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92CB1C-84D3-49EE-BB37-DA9FE2409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Relativismi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F9A4FF-E68F-423E-AEDB-1BA5E18E2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Hyvyyttä ja arvoa koskevat arvioinnit ovat suhteellisia (</a:t>
            </a:r>
            <a:r>
              <a:rPr lang="fi-FI" sz="2800" dirty="0" err="1"/>
              <a:t>eng</a:t>
            </a:r>
            <a:r>
              <a:rPr lang="fi-FI" sz="2800" dirty="0"/>
              <a:t>. </a:t>
            </a:r>
            <a:r>
              <a:rPr lang="fi-FI" sz="2800" dirty="0" err="1"/>
              <a:t>relative</a:t>
            </a:r>
            <a:r>
              <a:rPr lang="fi-FI" sz="2800" dirty="0"/>
              <a:t>).</a:t>
            </a:r>
          </a:p>
          <a:p>
            <a:r>
              <a:rPr lang="fi-FI" sz="2800" dirty="0"/>
              <a:t>Koska ei ole mitään yleistä mittapuuta (objektiivisia arvoja), johon erilaisia näkemyksiä voisi verrata, mikään hyvä tai arvo ei ole itsessään toista parempi.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DA11B94-1604-4AC9-8342-921FB194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30343BA-C3D6-4E44-9A17-1C014DCE9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6073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92CB1C-84D3-49EE-BB37-DA9FE2409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Kulttuurirelativismi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F9A4FF-E68F-423E-AEDB-1BA5E18E2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Jokaisella kulttuurilla on omat arvonsa: arvot syntyvät yhteisössä ja ovat kunkin kulttuurin historiallisen kehityksen tuloksia</a:t>
            </a:r>
          </a:p>
          <a:p>
            <a:r>
              <a:rPr lang="fi-FI" sz="2800" dirty="0"/>
              <a:t>Eri kulttuurien keskinäistä paremmuutta tai oikeutta ei voida arvioida, koska ei ole näitä kulttuurisia näkemyksiä ylittävää näkökulmaa siihen, mikä on oikein.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DA11B94-1604-4AC9-8342-921FB194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30343BA-C3D6-4E44-9A17-1C014DCE9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7621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85ABF5-9C17-42ED-820D-23A8C458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Taito: Arvokeskustelu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ED9483-1041-45BC-9737-5BCAB5C66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Arvokeskustelussa keskeiset erimielisyydet eivät koske tosiasioita vaan arvoja.</a:t>
            </a:r>
          </a:p>
          <a:p>
            <a:r>
              <a:rPr lang="fi-FI" sz="2800" dirty="0"/>
              <a:t>Eri näkemysten taustalla vaikuttavien arvojen esiin kaivaminen on tärkeää, jotta tiedetään, mitä erimielisyys todella koskee.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846DE85-0280-4B7E-BD17-A38FD7D8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954ACF1-D776-4C87-B550-2C4B40336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442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E6FB25-AB20-4284-B600-80DEAD7F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F88A402E-DB08-4462-B5D8-C2BA891DF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879" y="1414145"/>
            <a:ext cx="6476241" cy="4351338"/>
          </a:xfrm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7E13D6-90FD-4474-8419-402948CF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6. Hyvä, parempi, paras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AAA34A1-8138-4732-8EA5-BCDAEADE9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8913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278</Words>
  <Application>Microsoft Office PowerPoint</Application>
  <PresentationFormat>Laajakuva</PresentationFormat>
  <Paragraphs>34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Office-teema</vt:lpstr>
      <vt:lpstr>6. Hyvä, parempi, paras</vt:lpstr>
      <vt:lpstr>Arviointiperusteet</vt:lpstr>
      <vt:lpstr>Arvioinnin ongelmia</vt:lpstr>
      <vt:lpstr>Relativismi</vt:lpstr>
      <vt:lpstr>Kulttuurirelativismi</vt:lpstr>
      <vt:lpstr>Taito: Arvokeskustelu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Marja Valkama</cp:lastModifiedBy>
  <cp:revision>18</cp:revision>
  <dcterms:created xsi:type="dcterms:W3CDTF">2021-06-01T16:07:13Z</dcterms:created>
  <dcterms:modified xsi:type="dcterms:W3CDTF">2024-02-12T12:54:44Z</dcterms:modified>
</cp:coreProperties>
</file>