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4" roundtripDataSignature="AMtx7mi01smDh3J8oJ9zXiSwoJCtp+2Um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isa Heinlahti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8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0dba82f2b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0dba82f2b2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g10dba82f2b2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0dba82f2b2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0dba82f2b2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g10dba82f2b2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5156" y="-25397"/>
            <a:ext cx="12238590" cy="688339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san ylätunniste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ailu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sisältö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kuva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pystysuora teksti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ystysuora otsikko ja teksti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body" idx="1"/>
          </p:nvPr>
        </p:nvSpPr>
        <p:spPr>
          <a:xfrm>
            <a:off x="415600" y="1536634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/>
            </a:lvl1pPr>
            <a:lvl2pPr marL="914400" lvl="1" indent="-406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/>
            </a:lvl2pPr>
            <a:lvl3pPr marL="1371600" lvl="2" indent="-381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/>
            </a:lvl4pPr>
            <a:lvl5pPr marL="2286000" lvl="4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/>
            </a:lvl5pPr>
            <a:lvl6pPr marL="2743200" lvl="5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6pPr>
            <a:lvl7pPr marL="3200400" lvl="6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7pPr>
            <a:lvl8pPr marL="3657600" lvl="7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8pPr>
            <a:lvl9pPr marL="4114800" lvl="8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sldNum" idx="12"/>
          </p:nvPr>
        </p:nvSpPr>
        <p:spPr>
          <a:xfrm>
            <a:off x="11296650" y="6218238"/>
            <a:ext cx="732367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0" y="-6121"/>
            <a:ext cx="12192000" cy="685719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̶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343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Calibri"/>
                <a:ea typeface="Calibri"/>
                <a:cs typeface="Calibri"/>
                <a:sym typeface="Calibri"/>
              </a:rPr>
              <a:t>4. Monenlaisia hyviä</a:t>
            </a:r>
            <a:endParaRPr/>
          </a:p>
        </p:txBody>
      </p:sp>
      <p:sp>
        <p:nvSpPr>
          <p:cNvPr id="96" name="Google Shape;96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-US" sz="3200" dirty="0" err="1"/>
              <a:t>Ydinsisällöt</a:t>
            </a:r>
            <a:endParaRPr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Hyvän merkitykset</a:t>
            </a:r>
            <a:endParaRPr/>
          </a:p>
        </p:txBody>
      </p:sp>
      <p:sp>
        <p:nvSpPr>
          <p:cNvPr id="102" name="Google Shape;102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Kun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puhutaan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jonkin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asian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hyvyydestä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voidaan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viitata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monenlaisiin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ominaisuuksiin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165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" name="Google Shape;103;p2" descr="C:\Users\tav\Downloads\shutterstock_21957554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65586" y="3033132"/>
            <a:ext cx="4660828" cy="314383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4. Monenlaisia hyviä</a:t>
            </a:r>
            <a:endParaRPr/>
          </a:p>
        </p:txBody>
      </p:sp>
      <p:sp>
        <p:nvSpPr>
          <p:cNvPr id="105" name="Google Shape;105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Erilaiset hyvät</a:t>
            </a:r>
            <a:endParaRPr/>
          </a:p>
        </p:txBody>
      </p:sp>
      <p:pic>
        <p:nvPicPr>
          <p:cNvPr id="111" name="Google Shape;111;p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143055" y="1111582"/>
            <a:ext cx="5905890" cy="509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4. Monenlaisia hyviä</a:t>
            </a:r>
            <a:endParaRPr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Arvot</a:t>
            </a:r>
            <a:endParaRPr/>
          </a:p>
        </p:txBody>
      </p:sp>
      <p:sp>
        <p:nvSpPr>
          <p:cNvPr id="119" name="Google Shape;1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29788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800" dirty="0" err="1"/>
              <a:t>Arvot</a:t>
            </a:r>
            <a:r>
              <a:rPr lang="en-US" sz="2800" dirty="0"/>
              <a:t> </a:t>
            </a:r>
            <a:r>
              <a:rPr lang="en-US" sz="2800" dirty="0" err="1"/>
              <a:t>ilmaisevat</a:t>
            </a:r>
            <a:r>
              <a:rPr lang="en-US" sz="2800" dirty="0"/>
              <a:t> </a:t>
            </a:r>
            <a:r>
              <a:rPr lang="en-US" sz="2800" dirty="0" err="1"/>
              <a:t>hyviä</a:t>
            </a:r>
            <a:r>
              <a:rPr lang="en-US" sz="2800" dirty="0"/>
              <a:t> tai </a:t>
            </a:r>
            <a:r>
              <a:rPr lang="en-US" sz="2800" dirty="0" err="1"/>
              <a:t>arvokkaina</a:t>
            </a:r>
            <a:r>
              <a:rPr lang="en-US" sz="2800" dirty="0"/>
              <a:t> </a:t>
            </a:r>
            <a:r>
              <a:rPr lang="en-US" sz="2800" dirty="0" err="1"/>
              <a:t>pidettyjä</a:t>
            </a:r>
            <a:r>
              <a:rPr lang="en-US" sz="2800" dirty="0"/>
              <a:t> </a:t>
            </a:r>
            <a:r>
              <a:rPr lang="en-US" sz="2800" dirty="0" err="1"/>
              <a:t>asioita</a:t>
            </a:r>
            <a:r>
              <a:rPr lang="en-US" sz="2800" dirty="0"/>
              <a:t>.</a:t>
            </a:r>
            <a:endParaRPr sz="2800"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̶"/>
            </a:pPr>
            <a:r>
              <a:rPr lang="en-US" sz="2800" b="1" dirty="0" err="1"/>
              <a:t>Itseisarvo</a:t>
            </a:r>
            <a:r>
              <a:rPr lang="en-US" sz="2800" dirty="0"/>
              <a:t> on </a:t>
            </a:r>
            <a:r>
              <a:rPr lang="en-US" sz="2800" dirty="0" err="1"/>
              <a:t>arvokas</a:t>
            </a:r>
            <a:r>
              <a:rPr lang="en-US" sz="2800" dirty="0"/>
              <a:t> </a:t>
            </a:r>
            <a:r>
              <a:rPr lang="en-US" sz="2800" dirty="0" err="1"/>
              <a:t>itsessään</a:t>
            </a:r>
            <a:r>
              <a:rPr lang="en-US" sz="2800" dirty="0"/>
              <a:t>, </a:t>
            </a:r>
            <a:r>
              <a:rPr lang="en-US" sz="2800" dirty="0" err="1"/>
              <a:t>sitä</a:t>
            </a:r>
            <a:r>
              <a:rPr lang="en-US" sz="2800" dirty="0"/>
              <a:t> </a:t>
            </a:r>
            <a:r>
              <a:rPr lang="en-US" sz="2800" dirty="0" err="1"/>
              <a:t>ei</a:t>
            </a:r>
            <a:r>
              <a:rPr lang="en-US" sz="2800" dirty="0"/>
              <a:t> </a:t>
            </a:r>
            <a:r>
              <a:rPr lang="en-US" sz="2800" dirty="0" err="1"/>
              <a:t>tavoitella</a:t>
            </a:r>
            <a:r>
              <a:rPr lang="en-US" sz="2800" dirty="0"/>
              <a:t> </a:t>
            </a:r>
            <a:r>
              <a:rPr lang="en-US" sz="2800" dirty="0" err="1"/>
              <a:t>minkään</a:t>
            </a:r>
            <a:r>
              <a:rPr lang="en-US" sz="2800" dirty="0"/>
              <a:t> </a:t>
            </a:r>
            <a:r>
              <a:rPr lang="en-US" sz="2800" dirty="0" err="1"/>
              <a:t>muun</a:t>
            </a:r>
            <a:r>
              <a:rPr lang="en-US" sz="2800" dirty="0"/>
              <a:t> </a:t>
            </a:r>
            <a:r>
              <a:rPr lang="en-US" sz="2800" dirty="0" err="1"/>
              <a:t>asian</a:t>
            </a:r>
            <a:r>
              <a:rPr lang="en-US" sz="2800" dirty="0"/>
              <a:t> </a:t>
            </a:r>
            <a:r>
              <a:rPr lang="en-US" sz="2800" dirty="0" err="1"/>
              <a:t>vuoksi</a:t>
            </a:r>
            <a:r>
              <a:rPr lang="en-US" sz="2800" dirty="0"/>
              <a:t> (</a:t>
            </a:r>
            <a:r>
              <a:rPr lang="en-US" sz="2800" dirty="0" err="1"/>
              <a:t>esim</a:t>
            </a:r>
            <a:r>
              <a:rPr lang="en-US" sz="2800" dirty="0"/>
              <a:t>. </a:t>
            </a:r>
            <a:r>
              <a:rPr lang="en-US" sz="2800" dirty="0" err="1"/>
              <a:t>onnellisuus</a:t>
            </a:r>
            <a:r>
              <a:rPr lang="en-US" sz="2800" dirty="0"/>
              <a:t>).</a:t>
            </a:r>
            <a:endParaRPr sz="2800"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̶"/>
            </a:pPr>
            <a:r>
              <a:rPr lang="en-US" sz="2800" b="1" dirty="0" err="1"/>
              <a:t>Välinearvo</a:t>
            </a:r>
            <a:r>
              <a:rPr lang="en-US" sz="2800" dirty="0"/>
              <a:t> on </a:t>
            </a:r>
            <a:r>
              <a:rPr lang="en-US" sz="2800" dirty="0" err="1"/>
              <a:t>arvokas</a:t>
            </a:r>
            <a:r>
              <a:rPr lang="en-US" sz="2800" dirty="0"/>
              <a:t> </a:t>
            </a:r>
            <a:r>
              <a:rPr lang="en-US" sz="2800" dirty="0" err="1"/>
              <a:t>jonkin</a:t>
            </a:r>
            <a:r>
              <a:rPr lang="en-US" sz="2800" dirty="0"/>
              <a:t> </a:t>
            </a:r>
            <a:r>
              <a:rPr lang="en-US" sz="2800" dirty="0" err="1"/>
              <a:t>muun</a:t>
            </a:r>
            <a:r>
              <a:rPr lang="en-US" sz="2800" dirty="0"/>
              <a:t> </a:t>
            </a:r>
            <a:r>
              <a:rPr lang="en-US" sz="2800" dirty="0" err="1"/>
              <a:t>asian</a:t>
            </a:r>
            <a:r>
              <a:rPr lang="en-US" sz="2800" dirty="0"/>
              <a:t> </a:t>
            </a:r>
            <a:r>
              <a:rPr lang="en-US" sz="2800" dirty="0" err="1"/>
              <a:t>saavuttamiseksi</a:t>
            </a:r>
            <a:r>
              <a:rPr lang="en-US" sz="2800" dirty="0"/>
              <a:t> (</a:t>
            </a:r>
            <a:r>
              <a:rPr lang="en-US" sz="2800" dirty="0" err="1"/>
              <a:t>esim</a:t>
            </a:r>
            <a:r>
              <a:rPr lang="en-US" sz="2800" dirty="0"/>
              <a:t>. </a:t>
            </a:r>
            <a:r>
              <a:rPr lang="en-US" sz="2800" dirty="0" err="1"/>
              <a:t>raha</a:t>
            </a:r>
            <a:r>
              <a:rPr lang="en-US" sz="2800" dirty="0"/>
              <a:t>).</a:t>
            </a:r>
            <a:endParaRPr sz="2800"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̶"/>
            </a:pPr>
            <a:r>
              <a:rPr lang="en-US" sz="2800" b="1" dirty="0" err="1"/>
              <a:t>Perustava</a:t>
            </a:r>
            <a:r>
              <a:rPr lang="en-US" sz="2800" b="1" dirty="0"/>
              <a:t> </a:t>
            </a:r>
            <a:r>
              <a:rPr lang="en-US" sz="2800" b="1" dirty="0" err="1"/>
              <a:t>arvo</a:t>
            </a:r>
            <a:r>
              <a:rPr lang="en-US" sz="2800" b="1" dirty="0"/>
              <a:t> </a:t>
            </a:r>
            <a:r>
              <a:rPr lang="en-US" sz="2800" dirty="0" err="1"/>
              <a:t>mahdollistaa</a:t>
            </a:r>
            <a:r>
              <a:rPr lang="en-US" sz="2800" dirty="0"/>
              <a:t> </a:t>
            </a:r>
            <a:r>
              <a:rPr lang="en-US" sz="2800" dirty="0" err="1"/>
              <a:t>muiden</a:t>
            </a:r>
            <a:r>
              <a:rPr lang="en-US" sz="2800" dirty="0"/>
              <a:t> </a:t>
            </a:r>
            <a:r>
              <a:rPr lang="en-US" sz="2800" dirty="0" err="1"/>
              <a:t>arvojen</a:t>
            </a:r>
            <a:r>
              <a:rPr lang="en-US" sz="2800" dirty="0"/>
              <a:t> </a:t>
            </a:r>
            <a:r>
              <a:rPr lang="en-US" sz="2800" dirty="0" err="1"/>
              <a:t>toteutumisen</a:t>
            </a:r>
            <a:r>
              <a:rPr lang="en-US" sz="2800" dirty="0"/>
              <a:t> (</a:t>
            </a:r>
            <a:r>
              <a:rPr lang="en-US" sz="2800" dirty="0" err="1"/>
              <a:t>esim</a:t>
            </a:r>
            <a:r>
              <a:rPr lang="en-US" sz="2800" dirty="0"/>
              <a:t>. </a:t>
            </a:r>
            <a:r>
              <a:rPr lang="en-US" sz="2800" dirty="0" err="1"/>
              <a:t>terveys</a:t>
            </a:r>
            <a:r>
              <a:rPr lang="en-US" sz="2800" dirty="0"/>
              <a:t>).</a:t>
            </a:r>
            <a:endParaRPr sz="2800" dirty="0"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800" dirty="0"/>
          </a:p>
        </p:txBody>
      </p:sp>
      <p:sp>
        <p:nvSpPr>
          <p:cNvPr id="120" name="Google Shape;120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4. Monenlaisia hyviä</a:t>
            </a:r>
            <a:endParaRPr/>
          </a:p>
        </p:txBody>
      </p:sp>
      <p:sp>
        <p:nvSpPr>
          <p:cNvPr id="121" name="Google Shape;121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0dba82f2b2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g10dba82f2b2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g10dba82f2b2_0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pic>
        <p:nvPicPr>
          <p:cNvPr id="3" name="Kuva 2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D4801C9B-046E-4A3B-A9F5-1E5983921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70350"/>
            <a:ext cx="10379402" cy="239268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Taito: 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Tosiasioiden ja arvojen erottaminen</a:t>
            </a:r>
            <a:endParaRPr/>
          </a:p>
        </p:txBody>
      </p:sp>
      <p:sp>
        <p:nvSpPr>
          <p:cNvPr id="135" name="Google Shape;1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Char char="•"/>
            </a:pP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Tosiasia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maailmassa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vallitseva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asiantila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ja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arvo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tärkeä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tai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tavoittelemisen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arvoisena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pidetty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asia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Char char="•"/>
            </a:pPr>
            <a:r>
              <a:rPr lang="en-US" sz="2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Humen</a:t>
            </a:r>
            <a:r>
              <a:rPr lang="en-US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giljotiini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-US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Tosiasioista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johtaa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arvoja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Siitä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mikä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on,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päätellä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miten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asioiden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tulisi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olla (”no ought from is”).</a:t>
            </a:r>
            <a:endParaRPr sz="2800" dirty="0"/>
          </a:p>
          <a:p>
            <a:pPr marL="342900" lvl="0" indent="-139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4. Monenlaisia hyviä</a:t>
            </a:r>
            <a:endParaRPr/>
          </a:p>
        </p:txBody>
      </p:sp>
      <p:sp>
        <p:nvSpPr>
          <p:cNvPr id="137" name="Google Shape;137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BA77DC-8917-4472-8B3E-D4A714B0C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6C5F1E5-AF8F-4875-BDA1-E37BA4FC93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CCF15B1-5C03-48B2-8A98-661CDD8B22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  <p:pic>
        <p:nvPicPr>
          <p:cNvPr id="6" name="Kuva 5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4A36D08D-A8E7-4E0B-BE0E-2523B0B60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975" y="1230439"/>
            <a:ext cx="7773074" cy="43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771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Taito: Tosiasioiden ja arvojen erottaminen</a:t>
            </a:r>
            <a:endParaRPr/>
          </a:p>
        </p:txBody>
      </p:sp>
      <p:sp>
        <p:nvSpPr>
          <p:cNvPr id="143" name="Google Shape;143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Char char="•"/>
            </a:pP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Esimerkki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800" dirty="0"/>
          </a:p>
          <a:p>
            <a:pPr marL="800100" lvl="1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200"/>
              <a:buChar char="̶"/>
            </a:pP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Siitä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tosiasiasta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että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suurin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ihmisistä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syö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lihaa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voida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päätellä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että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ihmisten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tulisi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syödä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lihaa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tai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että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olisi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automaattisesti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moraalisesti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oikein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 dirty="0"/>
          </a:p>
          <a:p>
            <a:pPr marL="800100" lvl="1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200"/>
              <a:buChar char="̶"/>
            </a:pP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Huomaa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että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samasta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tosiasiasta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myöskään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päätellä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että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lihansyönti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olisi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väärin</a:t>
            </a:r>
            <a:r>
              <a:rPr lang="en-US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800" dirty="0"/>
          </a:p>
          <a:p>
            <a:pPr marL="228600" lvl="0" indent="-215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139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4. Monenlaisia hyviä</a:t>
            </a:r>
            <a:endParaRPr/>
          </a:p>
        </p:txBody>
      </p:sp>
      <p:sp>
        <p:nvSpPr>
          <p:cNvPr id="145" name="Google Shape;14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0dba82f2b2_0_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Tieto: </a:t>
            </a:r>
            <a:r>
              <a:rPr lang="en-US" dirty="0" err="1"/>
              <a:t>Tuoko</a:t>
            </a:r>
            <a:r>
              <a:rPr lang="en-US" dirty="0"/>
              <a:t> </a:t>
            </a:r>
            <a:r>
              <a:rPr lang="en-US" dirty="0" err="1"/>
              <a:t>kehittyvä</a:t>
            </a:r>
            <a:r>
              <a:rPr lang="en-US" dirty="0"/>
              <a:t> </a:t>
            </a:r>
            <a:r>
              <a:rPr lang="en-US" dirty="0" err="1"/>
              <a:t>tekniikka</a:t>
            </a:r>
            <a:r>
              <a:rPr lang="en-US" dirty="0"/>
              <a:t> </a:t>
            </a:r>
            <a:r>
              <a:rPr lang="en-US" dirty="0" err="1"/>
              <a:t>mukanaan</a:t>
            </a:r>
            <a:r>
              <a:rPr lang="en-US" dirty="0"/>
              <a:t> </a:t>
            </a:r>
            <a:r>
              <a:rPr lang="en-US" dirty="0" err="1"/>
              <a:t>uudenlaisia</a:t>
            </a:r>
            <a:r>
              <a:rPr lang="en-US" dirty="0"/>
              <a:t> </a:t>
            </a:r>
            <a:r>
              <a:rPr lang="en-US" dirty="0" err="1"/>
              <a:t>ongelmia</a:t>
            </a:r>
            <a:r>
              <a:rPr lang="en-US" dirty="0"/>
              <a:t>?</a:t>
            </a:r>
            <a:endParaRPr dirty="0"/>
          </a:p>
        </p:txBody>
      </p:sp>
      <p:sp>
        <p:nvSpPr>
          <p:cNvPr id="152" name="Google Shape;152;g10dba82f2b2_0_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ct val="100000"/>
            </a:pPr>
            <a:r>
              <a:rPr lang="en-US" sz="2800" dirty="0" err="1"/>
              <a:t>Tekniikan</a:t>
            </a:r>
            <a:r>
              <a:rPr lang="en-US" sz="2800" dirty="0"/>
              <a:t> </a:t>
            </a:r>
            <a:r>
              <a:rPr lang="en-US" sz="2800" dirty="0" err="1"/>
              <a:t>kehittymisen</a:t>
            </a:r>
            <a:r>
              <a:rPr lang="en-US" sz="2800" dirty="0"/>
              <a:t> </a:t>
            </a:r>
            <a:r>
              <a:rPr lang="en-US" sz="2800" dirty="0" err="1"/>
              <a:t>synnyttämiä</a:t>
            </a:r>
            <a:r>
              <a:rPr lang="en-US" sz="2800" dirty="0"/>
              <a:t> </a:t>
            </a:r>
            <a:r>
              <a:rPr lang="en-US" sz="2800" dirty="0" err="1"/>
              <a:t>filosofisia</a:t>
            </a:r>
            <a:r>
              <a:rPr lang="en-US" sz="2800" dirty="0"/>
              <a:t> </a:t>
            </a:r>
            <a:r>
              <a:rPr lang="en-US" sz="2800" dirty="0" err="1"/>
              <a:t>kysymyksiä</a:t>
            </a:r>
            <a:r>
              <a:rPr lang="en-US" sz="2800" dirty="0"/>
              <a:t>:</a:t>
            </a:r>
            <a:endParaRPr sz="2800" dirty="0"/>
          </a:p>
          <a:p>
            <a:pPr lvl="1" algn="l" rtl="0">
              <a:spcBef>
                <a:spcPts val="0"/>
              </a:spcBef>
              <a:spcAft>
                <a:spcPts val="0"/>
              </a:spcAft>
              <a:buSzPct val="100000"/>
              <a:buFont typeface="Calibri" panose="020F0502020204030204" pitchFamily="34" charset="0"/>
              <a:buChar char="̶"/>
            </a:pPr>
            <a:r>
              <a:rPr lang="en-US" sz="2800" dirty="0" err="1"/>
              <a:t>Miten</a:t>
            </a:r>
            <a:r>
              <a:rPr lang="en-US" sz="2800" dirty="0"/>
              <a:t> </a:t>
            </a:r>
            <a:r>
              <a:rPr lang="en-US" sz="2800" dirty="0" err="1"/>
              <a:t>kaikkialle</a:t>
            </a:r>
            <a:r>
              <a:rPr lang="en-US" sz="2800" dirty="0"/>
              <a:t> </a:t>
            </a:r>
            <a:r>
              <a:rPr lang="en-US" sz="2800" dirty="0" err="1"/>
              <a:t>ulottuva</a:t>
            </a:r>
            <a:r>
              <a:rPr lang="en-US" sz="2800" dirty="0"/>
              <a:t> </a:t>
            </a:r>
            <a:r>
              <a:rPr lang="en-US" sz="2800" dirty="0" err="1"/>
              <a:t>tekniikka</a:t>
            </a:r>
            <a:r>
              <a:rPr lang="en-US" sz="2800" dirty="0"/>
              <a:t> </a:t>
            </a:r>
            <a:r>
              <a:rPr lang="en-US" sz="2800" dirty="0" err="1"/>
              <a:t>vaikuttaa</a:t>
            </a:r>
            <a:r>
              <a:rPr lang="en-US" sz="2800" dirty="0"/>
              <a:t> </a:t>
            </a:r>
            <a:r>
              <a:rPr lang="en-US" sz="2800" dirty="0" err="1"/>
              <a:t>ihmisiin</a:t>
            </a:r>
            <a:r>
              <a:rPr lang="en-US" sz="2800" dirty="0"/>
              <a:t>?</a:t>
            </a:r>
            <a:endParaRPr sz="2800" dirty="0"/>
          </a:p>
          <a:p>
            <a:pPr lvl="1" algn="l" rtl="0">
              <a:spcBef>
                <a:spcPts val="0"/>
              </a:spcBef>
              <a:spcAft>
                <a:spcPts val="0"/>
              </a:spcAft>
              <a:buSzPct val="100000"/>
              <a:buFont typeface="Calibri" panose="020F0502020204030204" pitchFamily="34" charset="0"/>
              <a:buChar char="̶"/>
            </a:pPr>
            <a:r>
              <a:rPr lang="en-US" sz="2800" dirty="0"/>
              <a:t>Voiko </a:t>
            </a:r>
            <a:r>
              <a:rPr lang="en-US" sz="2800" dirty="0" err="1"/>
              <a:t>hoivarobotti</a:t>
            </a:r>
            <a:r>
              <a:rPr lang="en-US" sz="2800" dirty="0"/>
              <a:t> </a:t>
            </a:r>
            <a:r>
              <a:rPr lang="en-US" sz="2800" dirty="0" err="1"/>
              <a:t>korvata</a:t>
            </a:r>
            <a:r>
              <a:rPr lang="en-US" sz="2800" dirty="0"/>
              <a:t> </a:t>
            </a:r>
            <a:r>
              <a:rPr lang="en-US" sz="2800" dirty="0" err="1"/>
              <a:t>inhimillistä</a:t>
            </a:r>
            <a:r>
              <a:rPr lang="en-US" sz="2800" dirty="0"/>
              <a:t> </a:t>
            </a:r>
            <a:r>
              <a:rPr lang="en-US" sz="2800" dirty="0" err="1"/>
              <a:t>vuorovaikutusta</a:t>
            </a:r>
            <a:r>
              <a:rPr lang="en-US" sz="2800" dirty="0"/>
              <a:t>?</a:t>
            </a:r>
            <a:endParaRPr sz="2800" dirty="0"/>
          </a:p>
          <a:p>
            <a:pPr lvl="1" algn="l" rtl="0">
              <a:spcBef>
                <a:spcPts val="0"/>
              </a:spcBef>
              <a:spcAft>
                <a:spcPts val="0"/>
              </a:spcAft>
              <a:buSzPct val="100000"/>
              <a:buFont typeface="Calibri" panose="020F0502020204030204" pitchFamily="34" charset="0"/>
              <a:buChar char="̶"/>
            </a:pPr>
            <a:r>
              <a:rPr lang="en-US" sz="2800" dirty="0" err="1"/>
              <a:t>Minkälaisia</a:t>
            </a:r>
            <a:r>
              <a:rPr lang="en-US" sz="2800" dirty="0"/>
              <a:t> ”</a:t>
            </a:r>
            <a:r>
              <a:rPr lang="en-US" sz="2800" dirty="0" err="1"/>
              <a:t>eettisiä</a:t>
            </a:r>
            <a:r>
              <a:rPr lang="en-US" sz="2800" dirty="0"/>
              <a:t> </a:t>
            </a:r>
            <a:r>
              <a:rPr lang="en-US" sz="2800" dirty="0" err="1"/>
              <a:t>valintoja</a:t>
            </a:r>
            <a:r>
              <a:rPr lang="en-US" sz="2800" dirty="0"/>
              <a:t>” </a:t>
            </a:r>
            <a:r>
              <a:rPr lang="en-US" sz="2800" dirty="0" err="1"/>
              <a:t>itseään</a:t>
            </a:r>
            <a:r>
              <a:rPr lang="en-US" sz="2800" dirty="0"/>
              <a:t> </a:t>
            </a:r>
            <a:r>
              <a:rPr lang="en-US" sz="2800" dirty="0" err="1"/>
              <a:t>ohjaavat</a:t>
            </a:r>
            <a:r>
              <a:rPr lang="en-US" sz="2800" dirty="0"/>
              <a:t> </a:t>
            </a:r>
            <a:r>
              <a:rPr lang="en-US" sz="2800" dirty="0" err="1"/>
              <a:t>kulkuneuvot</a:t>
            </a:r>
            <a:r>
              <a:rPr lang="en-US" sz="2800" dirty="0"/>
              <a:t> </a:t>
            </a:r>
            <a:r>
              <a:rPr lang="en-US" sz="2800" dirty="0" err="1"/>
              <a:t>tulisi</a:t>
            </a:r>
            <a:r>
              <a:rPr lang="en-US" sz="2800" dirty="0"/>
              <a:t> </a:t>
            </a:r>
            <a:r>
              <a:rPr lang="en-US" sz="2800" dirty="0" err="1"/>
              <a:t>ohjelmoida</a:t>
            </a:r>
            <a:r>
              <a:rPr lang="en-US" sz="2800" dirty="0"/>
              <a:t> </a:t>
            </a:r>
            <a:r>
              <a:rPr lang="en-US" sz="2800" dirty="0" err="1"/>
              <a:t>tekemään</a:t>
            </a:r>
            <a:r>
              <a:rPr lang="en-US" sz="2800" dirty="0"/>
              <a:t>?</a:t>
            </a:r>
            <a:endParaRPr sz="2800" dirty="0"/>
          </a:p>
          <a:p>
            <a:pPr lvl="1" algn="l" rtl="0">
              <a:spcBef>
                <a:spcPts val="0"/>
              </a:spcBef>
              <a:spcAft>
                <a:spcPts val="0"/>
              </a:spcAft>
              <a:buSzPct val="100000"/>
              <a:buFont typeface="Calibri" panose="020F0502020204030204" pitchFamily="34" charset="0"/>
              <a:buChar char="̶"/>
            </a:pPr>
            <a:r>
              <a:rPr lang="en-US" sz="2800" dirty="0" err="1"/>
              <a:t>Mikä</a:t>
            </a:r>
            <a:r>
              <a:rPr lang="en-US" sz="2800" dirty="0"/>
              <a:t> on </a:t>
            </a:r>
            <a:r>
              <a:rPr lang="en-US" sz="2800" dirty="0" err="1"/>
              <a:t>robottien</a:t>
            </a:r>
            <a:r>
              <a:rPr lang="en-US" sz="2800" dirty="0"/>
              <a:t> </a:t>
            </a:r>
            <a:r>
              <a:rPr lang="en-US" sz="2800" dirty="0" err="1"/>
              <a:t>asema</a:t>
            </a:r>
            <a:r>
              <a:rPr lang="en-US" sz="2800" dirty="0"/>
              <a:t> </a:t>
            </a:r>
            <a:r>
              <a:rPr lang="en-US" sz="2800" dirty="0" err="1"/>
              <a:t>yhteiskunnassa</a:t>
            </a:r>
            <a:r>
              <a:rPr lang="en-US" sz="2800" dirty="0"/>
              <a:t>?</a:t>
            </a:r>
            <a:endParaRPr sz="2800" dirty="0"/>
          </a:p>
          <a:p>
            <a:pPr lvl="1" algn="l" rtl="0">
              <a:spcBef>
                <a:spcPts val="0"/>
              </a:spcBef>
              <a:spcAft>
                <a:spcPts val="0"/>
              </a:spcAft>
              <a:buSzPct val="100000"/>
              <a:buFont typeface="Calibri" panose="020F0502020204030204" pitchFamily="34" charset="0"/>
              <a:buChar char="̶"/>
            </a:pPr>
            <a:r>
              <a:rPr lang="en-US" sz="2800" dirty="0" err="1"/>
              <a:t>Mitä</a:t>
            </a:r>
            <a:r>
              <a:rPr lang="en-US" sz="2800" dirty="0"/>
              <a:t> </a:t>
            </a:r>
            <a:r>
              <a:rPr lang="en-US" sz="2800" dirty="0" err="1"/>
              <a:t>riskejä</a:t>
            </a:r>
            <a:r>
              <a:rPr lang="en-US" sz="2800" dirty="0"/>
              <a:t> </a:t>
            </a:r>
            <a:r>
              <a:rPr lang="en-US" sz="2800" dirty="0" err="1"/>
              <a:t>liittyy</a:t>
            </a:r>
            <a:r>
              <a:rPr lang="en-US" sz="2800" dirty="0"/>
              <a:t> </a:t>
            </a:r>
            <a:r>
              <a:rPr lang="en-US" sz="2800" dirty="0" err="1"/>
              <a:t>verkon</a:t>
            </a:r>
            <a:r>
              <a:rPr lang="en-US" sz="2800" dirty="0"/>
              <a:t> </a:t>
            </a:r>
            <a:r>
              <a:rPr lang="en-US" sz="2800" dirty="0" err="1"/>
              <a:t>käyttäjistä</a:t>
            </a:r>
            <a:r>
              <a:rPr lang="en-US" sz="2800" dirty="0"/>
              <a:t> </a:t>
            </a:r>
            <a:r>
              <a:rPr lang="en-US" sz="2800" dirty="0" err="1"/>
              <a:t>kerättävään</a:t>
            </a:r>
            <a:r>
              <a:rPr lang="en-US" sz="2800" dirty="0"/>
              <a:t> </a:t>
            </a:r>
            <a:r>
              <a:rPr lang="en-US" sz="2800" dirty="0" err="1"/>
              <a:t>tietoon</a:t>
            </a:r>
            <a:r>
              <a:rPr lang="en-US" sz="2800" dirty="0"/>
              <a:t> ja </a:t>
            </a:r>
            <a:r>
              <a:rPr lang="en-US" sz="2800" dirty="0" err="1"/>
              <a:t>sen</a:t>
            </a:r>
            <a:r>
              <a:rPr lang="en-US" sz="2800" dirty="0"/>
              <a:t> </a:t>
            </a:r>
            <a:r>
              <a:rPr lang="en-US" sz="2800" dirty="0" err="1"/>
              <a:t>mahdolliseen</a:t>
            </a:r>
            <a:r>
              <a:rPr lang="en-US" sz="2800" dirty="0"/>
              <a:t> </a:t>
            </a:r>
            <a:r>
              <a:rPr lang="en-US" sz="2800" dirty="0" err="1"/>
              <a:t>väärinkäyttöön</a:t>
            </a:r>
            <a:r>
              <a:rPr lang="en-US" sz="2800" dirty="0"/>
              <a:t>?</a:t>
            </a:r>
            <a:endParaRPr sz="28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800" dirty="0"/>
          </a:p>
        </p:txBody>
      </p:sp>
      <p:sp>
        <p:nvSpPr>
          <p:cNvPr id="153" name="Google Shape;153;g10dba82f2b2_0_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257</Words>
  <Application>Microsoft Office PowerPoint</Application>
  <PresentationFormat>Laajakuva</PresentationFormat>
  <Paragraphs>39</Paragraphs>
  <Slides>9</Slides>
  <Notes>8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Office-teema</vt:lpstr>
      <vt:lpstr>4. Monenlaisia hyviä</vt:lpstr>
      <vt:lpstr>Hyvän merkitykset</vt:lpstr>
      <vt:lpstr>Erilaiset hyvät</vt:lpstr>
      <vt:lpstr>Arvot</vt:lpstr>
      <vt:lpstr>PowerPoint-esitys</vt:lpstr>
      <vt:lpstr>Taito: Tosiasioiden ja arvojen erottaminen</vt:lpstr>
      <vt:lpstr>PowerPoint-esitys</vt:lpstr>
      <vt:lpstr>Taito: Tosiasioiden ja arvojen erottaminen</vt:lpstr>
      <vt:lpstr>Tieto: Tuoko kehittyvä tekniikka mukanaan uudenlaisia ongelmia?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 Monenlaisia hyviä</dc:title>
  <dc:creator>Taina Vuokko</dc:creator>
  <cp:lastModifiedBy>Riikka Kujanen</cp:lastModifiedBy>
  <cp:revision>1</cp:revision>
  <dcterms:created xsi:type="dcterms:W3CDTF">2021-06-01T16:07:13Z</dcterms:created>
  <dcterms:modified xsi:type="dcterms:W3CDTF">2022-02-03T12:43:39Z</dcterms:modified>
</cp:coreProperties>
</file>