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6" r:id="rId4"/>
    <p:sldId id="267" r:id="rId5"/>
    <p:sldId id="268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51B72-27CE-40BA-9C7A-A17EE35F0844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EC046-1BB7-4E45-8F24-472DD13F56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070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df201b59f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df201b59f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df201b59fc_0_0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df201b59f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df201b59f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df201b59fc_0_6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0456B212-E7C3-4D49-875F-706B0DDCC9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8B0DB0-714D-4942-B3F0-071849A4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86065-30B7-4D5D-A6DD-0E141A9A29EB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C707A0-A39C-4F26-82CD-CD00F91F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96EA5F-C6A1-4ECC-B2D1-BC45C4EB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959-2333-471C-8BD5-D73F1AEEC58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506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9200AB-15F9-4B69-8522-367850418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BB0E3-4E75-4B0E-9630-09B707295BCB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C3A185-7F0B-4ACE-BBEE-4A613881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DCC385-2570-4919-BCB0-4066596E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1FB1B-E8C8-4B5E-B1C1-0BFDAE84AB6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078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F15B99-E9C6-4283-AEC2-84D98F54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25153-75A3-4DE5-986C-EF88C9F0A1A1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3E1310-6A79-4BDB-8D36-3FF3B87F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08A27-1B83-40A1-9376-89239C90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C3E0-6CEA-4058-931F-EEEE5E3076D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107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11F5300B-6543-4872-921F-3E94D0721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10EA3-BCAD-4485-9184-0B0B4FB49A32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3DB2936-B3DE-4AE1-A618-D0B2F931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6CADAEFC-99F6-4E28-A64B-2B24D131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DFBB9-9B24-4BF5-828E-D0A91B1327C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85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08C4E4-3B30-4811-9D8D-36BAEF34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70494-4015-4096-9D5C-F8D39BE60BA3}" type="datetime1">
              <a:rPr lang="fi-FI" smtClean="0"/>
              <a:t>12.2.2024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80BD086-619A-47AA-9420-14FE939D0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7423806F-4DC8-48FA-9DFC-38EA2285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1AF6A-3AD8-4608-A88D-DE5912880D4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873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C2F5586-E500-47F6-A295-1BB262FCC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434CA-2ED6-42BB-B403-1DEF415B7FBB}" type="datetime1">
              <a:rPr lang="fi-FI" smtClean="0"/>
              <a:t>12.2.2024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A567EE0-BDCC-458E-B0DA-591E1FF9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C1BFC34-80DF-4991-B6FB-579AED68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18B9D-E9A1-420E-A508-E539CFAF85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95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F4B3C23E-6667-4184-8840-3675D28F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2BC7E-7B9B-4CA0-97BB-C4E429516796}" type="datetime1">
              <a:rPr lang="fi-FI" smtClean="0"/>
              <a:t>12.2.2024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488046CA-5570-4D5E-BBA4-674FDD24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96D59866-23FD-41E2-B8EC-9B511ED9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A44CC-96F3-4320-801D-EB5DB229DA6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24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E2ED750D-FD58-4404-B6A5-30CDDB54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55091-7113-4A10-ACCD-BEE60B8C2B55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F87D7741-E6DB-4A50-BA24-59067483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C29A21E4-6838-42C9-812C-052181A0A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6DF0D-19BD-4C54-9BE4-9779AF01D9B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038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65EA9AC-E186-41C8-8B52-422C7FB2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5DF69-AD92-41B2-83EF-3BA3FE683060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2F1276AF-C27E-409F-AACA-00293850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5E2F57-3B6F-480B-ABBB-7EBFC06A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EBD6-6EEF-4875-877D-BE29F49C47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24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BBC0CDC-B2E4-4A41-B3A8-90B22D14E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0A02C-E5E3-4ACE-9EFE-E1910067F470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4DCEAF-0DCB-4DCD-99F3-820A7FBB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3DE28B-6A38-448D-9294-E8A4F63E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13331-8653-43C8-9822-FB20E43CF9A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245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160CE1-60C2-4D2A-B118-66EF38BE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6CAA6-07E5-4768-9BEB-430F7AA79B5D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F67DC0-D192-41D8-8EF3-D7F120C47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02C89-204C-4A25-AD71-13353D35C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4E661-F3A9-4381-BAE1-A1A8773D157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5892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415600" y="1536634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/>
            </a:lvl1pPr>
            <a:lvl2pPr marL="914400" lvl="1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/>
            </a:lvl2pPr>
            <a:lvl3pPr marL="1371600" lvl="2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/>
            </a:lvl4pPr>
            <a:lvl5pPr marL="2286000" lvl="4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/>
            </a:lvl5pPr>
            <a:lvl6pPr marL="2743200" lvl="5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6pPr>
            <a:lvl7pPr marL="3200400" lvl="6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7pPr>
            <a:lvl8pPr marL="3657600" lvl="7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8pPr>
            <a:lvl9pPr marL="4114800" lvl="8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11296650" y="6218238"/>
            <a:ext cx="732367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52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E430C20-4639-48C3-80C8-1104405B606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21"/>
            <a:ext cx="12192000" cy="6857194"/>
          </a:xfrm>
          <a:prstGeom prst="rect">
            <a:avLst/>
          </a:prstGeom>
        </p:spPr>
      </p:pic>
      <p:sp>
        <p:nvSpPr>
          <p:cNvPr id="1026" name="Otsikon paikkamerkki 1">
            <a:extLst>
              <a:ext uri="{FF2B5EF4-FFF2-40B4-BE49-F238E27FC236}">
                <a16:creationId xmlns:a16="http://schemas.microsoft.com/office/drawing/2014/main" id="{14085B97-98C2-49A5-8470-E778B42E5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</a:t>
            </a:r>
            <a:r>
              <a:rPr lang="fi-FI" altLang="fi-FI" dirty="0" err="1"/>
              <a:t>ots</a:t>
            </a:r>
            <a:r>
              <a:rPr lang="fi-FI" altLang="fi-FI" dirty="0"/>
              <a:t>. </a:t>
            </a:r>
            <a:r>
              <a:rPr lang="fi-FI" altLang="fi-FI" dirty="0" err="1"/>
              <a:t>perustyyl</a:t>
            </a:r>
            <a:r>
              <a:rPr lang="fi-FI" altLang="fi-FI" dirty="0"/>
              <a:t>. </a:t>
            </a:r>
            <a:r>
              <a:rPr lang="fi-FI" altLang="fi-FI" dirty="0" err="1"/>
              <a:t>napsautt</a:t>
            </a:r>
            <a:r>
              <a:rPr lang="fi-FI" altLang="fi-FI" dirty="0"/>
              <a:t>.</a:t>
            </a:r>
          </a:p>
        </p:txBody>
      </p:sp>
      <p:sp>
        <p:nvSpPr>
          <p:cNvPr id="1027" name="Tekstin paikkamerkki 2">
            <a:extLst>
              <a:ext uri="{FF2B5EF4-FFF2-40B4-BE49-F238E27FC236}">
                <a16:creationId xmlns:a16="http://schemas.microsoft.com/office/drawing/2014/main" id="{6978D60B-4095-4493-8799-E92A10BBC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tekstin perustyylejä napsauttamalla</a:t>
            </a:r>
          </a:p>
          <a:p>
            <a:pPr lvl="1"/>
            <a:r>
              <a:rPr lang="fi-FI" altLang="fi-FI" dirty="0"/>
              <a:t>toinen taso</a:t>
            </a:r>
          </a:p>
          <a:p>
            <a:pPr lvl="2"/>
            <a:r>
              <a:rPr lang="fi-FI" altLang="fi-FI" dirty="0"/>
              <a:t>kolmas taso</a:t>
            </a:r>
          </a:p>
          <a:p>
            <a:pPr lvl="3"/>
            <a:r>
              <a:rPr lang="fi-FI" altLang="fi-FI" dirty="0"/>
              <a:t>neljäs taso</a:t>
            </a:r>
          </a:p>
          <a:p>
            <a:pPr lvl="4"/>
            <a:r>
              <a:rPr lang="fi-FI" alt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1D57F6-CAAD-41DC-BC20-4CD2ABA676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CC9025-16DA-48A7-9926-24B543C36C4C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FD9B32-E1DD-402A-9940-16925565B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74DED2-AF73-4178-B310-59C4B70BB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5D05AB-3EA4-4E98-908F-7F30D17DE00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BD3F8719-C9C6-4FFD-8878-4515793A8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D694EB-E207-48D4-A508-CBBE8382F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800" dirty="0"/>
              <a:t>2. Moraalinen toimija ja teot</a:t>
            </a:r>
            <a:endParaRPr lang="fi-FI" sz="4800" dirty="0">
              <a:latin typeface="+mn-lt"/>
            </a:endParaRPr>
          </a:p>
        </p:txBody>
      </p:sp>
      <p:sp>
        <p:nvSpPr>
          <p:cNvPr id="2051" name="Alaotsikko 2">
            <a:extLst>
              <a:ext uri="{FF2B5EF4-FFF2-40B4-BE49-F238E27FC236}">
                <a16:creationId xmlns:a16="http://schemas.microsoft.com/office/drawing/2014/main" id="{527B8528-272B-4F1B-9BC7-4390F3F102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altLang="fi-FI" sz="3200" dirty="0"/>
              <a:t>Ydinsisällöt</a:t>
            </a:r>
          </a:p>
          <a:p>
            <a:endParaRPr lang="fi-FI" altLang="fi-FI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marL="546100" indent="-342900"/>
            <a:r>
              <a:rPr lang="en-US" sz="2800" dirty="0" err="1"/>
              <a:t>Havainto</a:t>
            </a:r>
            <a:r>
              <a:rPr lang="en-US" sz="2800" dirty="0"/>
              <a:t>, </a:t>
            </a:r>
            <a:r>
              <a:rPr lang="en-US" sz="2800" dirty="0" err="1"/>
              <a:t>että</a:t>
            </a:r>
            <a:r>
              <a:rPr lang="en-US" sz="2800" dirty="0"/>
              <a:t> on </a:t>
            </a:r>
            <a:r>
              <a:rPr lang="en-US" sz="2800" dirty="0" err="1"/>
              <a:t>toiminut</a:t>
            </a:r>
            <a:r>
              <a:rPr lang="en-US" sz="2800" dirty="0"/>
              <a:t> </a:t>
            </a:r>
            <a:r>
              <a:rPr lang="en-US" sz="2800" dirty="0" err="1"/>
              <a:t>yhteisön</a:t>
            </a:r>
            <a:r>
              <a:rPr lang="en-US" sz="2800" dirty="0"/>
              <a:t> </a:t>
            </a:r>
            <a:r>
              <a:rPr lang="en-US" sz="2800" dirty="0" err="1"/>
              <a:t>odotuksia</a:t>
            </a:r>
            <a:r>
              <a:rPr lang="en-US" sz="2800" dirty="0"/>
              <a:t> </a:t>
            </a:r>
            <a:r>
              <a:rPr lang="en-US" sz="2800" dirty="0" err="1"/>
              <a:t>vastaan</a:t>
            </a:r>
            <a:r>
              <a:rPr lang="en-US" sz="2800" dirty="0"/>
              <a:t>, </a:t>
            </a:r>
            <a:r>
              <a:rPr lang="en-US" sz="2800" dirty="0" err="1"/>
              <a:t>saa</a:t>
            </a:r>
            <a:r>
              <a:rPr lang="en-US" sz="2800" dirty="0"/>
              <a:t> </a:t>
            </a:r>
            <a:r>
              <a:rPr lang="en-US" sz="2800" dirty="0" err="1"/>
              <a:t>tuntemaan</a:t>
            </a:r>
            <a:r>
              <a:rPr lang="en-US" sz="2800" dirty="0"/>
              <a:t> </a:t>
            </a:r>
            <a:r>
              <a:rPr lang="en-US" sz="2800" dirty="0" err="1"/>
              <a:t>häpeä</a:t>
            </a:r>
            <a:r>
              <a:rPr lang="en-US" sz="2800" dirty="0"/>
              <a:t> ja </a:t>
            </a:r>
            <a:r>
              <a:rPr lang="en-US" sz="2800" dirty="0" err="1"/>
              <a:t>syyllisyyttä</a:t>
            </a:r>
            <a:r>
              <a:rPr lang="en-US" sz="2800" dirty="0"/>
              <a:t>.</a:t>
            </a:r>
          </a:p>
          <a:p>
            <a:pPr marL="546100" indent="-342900"/>
            <a:r>
              <a:rPr lang="en-US" sz="2800" dirty="0" err="1"/>
              <a:t>Häpeä</a:t>
            </a:r>
            <a:r>
              <a:rPr lang="en-US" sz="2800" dirty="0"/>
              <a:t> on </a:t>
            </a:r>
            <a:r>
              <a:rPr lang="en-US" sz="2800" dirty="0" err="1"/>
              <a:t>tunne</a:t>
            </a:r>
            <a:r>
              <a:rPr lang="en-US" sz="2800" dirty="0"/>
              <a:t> </a:t>
            </a:r>
            <a:r>
              <a:rPr lang="en-US" sz="2800" dirty="0" err="1"/>
              <a:t>omasta</a:t>
            </a:r>
            <a:r>
              <a:rPr lang="en-US" sz="2800" dirty="0"/>
              <a:t> </a:t>
            </a:r>
            <a:r>
              <a:rPr lang="en-US" sz="2800" dirty="0" err="1"/>
              <a:t>kelpaamattomuudesta</a:t>
            </a:r>
            <a:r>
              <a:rPr lang="en-US" sz="2800" dirty="0"/>
              <a:t>.</a:t>
            </a:r>
          </a:p>
          <a:p>
            <a:pPr marL="546100" indent="-342900"/>
            <a:r>
              <a:rPr lang="en-US" sz="2800" dirty="0" err="1"/>
              <a:t>Syyllisyys</a:t>
            </a:r>
            <a:r>
              <a:rPr lang="en-US" sz="2800" dirty="0"/>
              <a:t> </a:t>
            </a:r>
            <a:r>
              <a:rPr lang="en-US" sz="2800" dirty="0" err="1"/>
              <a:t>herää</a:t>
            </a:r>
            <a:r>
              <a:rPr lang="en-US" sz="2800" dirty="0"/>
              <a:t>, </a:t>
            </a:r>
            <a:r>
              <a:rPr lang="en-US" sz="2800" dirty="0" err="1"/>
              <a:t>kun</a:t>
            </a:r>
            <a:r>
              <a:rPr lang="en-US" sz="2800" dirty="0"/>
              <a:t> </a:t>
            </a:r>
            <a:r>
              <a:rPr lang="en-US" sz="2800" dirty="0" err="1"/>
              <a:t>ymmärtää</a:t>
            </a:r>
            <a:r>
              <a:rPr lang="en-US" sz="2800" dirty="0"/>
              <a:t> </a:t>
            </a:r>
            <a:r>
              <a:rPr lang="en-US" sz="2800" dirty="0" err="1"/>
              <a:t>toimineensa</a:t>
            </a:r>
            <a:r>
              <a:rPr lang="en-US" sz="2800" dirty="0"/>
              <a:t> </a:t>
            </a:r>
            <a:r>
              <a:rPr lang="en-US" sz="2800" dirty="0" err="1"/>
              <a:t>väärin</a:t>
            </a:r>
            <a:r>
              <a:rPr lang="en-US" sz="2800" dirty="0"/>
              <a:t>.</a:t>
            </a:r>
            <a:endParaRPr sz="2800" dirty="0"/>
          </a:p>
          <a:p>
            <a:pPr marL="342900" indent="-139700">
              <a:buNone/>
            </a:pPr>
            <a:endParaRPr sz="2800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AD54B5D9-CA6B-425C-BF97-EC9626962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FD80AA44-68F2-409B-AA3A-89C9C0FE7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7B82B8FD-803F-4777-ADC8-2DF9F0485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marL="546100" indent="-342900"/>
            <a:r>
              <a:rPr lang="en-US" sz="2800" dirty="0" err="1"/>
              <a:t>Moraalin</a:t>
            </a:r>
            <a:r>
              <a:rPr lang="en-US" sz="2800" dirty="0"/>
              <a:t> </a:t>
            </a:r>
            <a:r>
              <a:rPr lang="en-US" sz="2800" dirty="0" err="1"/>
              <a:t>näkökulmasta</a:t>
            </a:r>
            <a:r>
              <a:rPr lang="en-US" sz="2800" dirty="0"/>
              <a:t> </a:t>
            </a:r>
            <a:r>
              <a:rPr lang="en-US" sz="2800" dirty="0" err="1"/>
              <a:t>ihminen</a:t>
            </a:r>
            <a:r>
              <a:rPr lang="en-US" sz="2800" dirty="0"/>
              <a:t> on </a:t>
            </a:r>
          </a:p>
          <a:p>
            <a:pPr marL="1117600" lvl="1"/>
            <a:r>
              <a:rPr lang="en-US" sz="2800" dirty="0" err="1"/>
              <a:t>moraalinen</a:t>
            </a:r>
            <a:r>
              <a:rPr lang="en-US" sz="2800" dirty="0"/>
              <a:t> </a:t>
            </a:r>
            <a:r>
              <a:rPr lang="en-US" sz="2800" dirty="0" err="1"/>
              <a:t>toimija</a:t>
            </a:r>
            <a:r>
              <a:rPr lang="en-US" sz="2800" dirty="0"/>
              <a:t> </a:t>
            </a:r>
            <a:r>
              <a:rPr lang="en-US" sz="2800" dirty="0" err="1"/>
              <a:t>eli</a:t>
            </a:r>
            <a:r>
              <a:rPr lang="en-US" sz="2800" dirty="0"/>
              <a:t> </a:t>
            </a:r>
            <a:r>
              <a:rPr lang="en-US" sz="2800" dirty="0" err="1"/>
              <a:t>moraaliagentti</a:t>
            </a:r>
            <a:endParaRPr lang="en-US" sz="2800" dirty="0"/>
          </a:p>
          <a:p>
            <a:pPr marL="1117600" lvl="1"/>
            <a:r>
              <a:rPr lang="en-US" sz="2800" dirty="0" err="1"/>
              <a:t>vastuussa</a:t>
            </a:r>
            <a:r>
              <a:rPr lang="en-US" sz="2800" dirty="0"/>
              <a:t> </a:t>
            </a:r>
            <a:r>
              <a:rPr lang="en-US" sz="2800" dirty="0" err="1"/>
              <a:t>teoistaan</a:t>
            </a:r>
            <a:r>
              <a:rPr lang="en-US" sz="2800" dirty="0"/>
              <a:t> ja </a:t>
            </a:r>
            <a:r>
              <a:rPr lang="en-US" sz="2800" dirty="0" err="1"/>
              <a:t>niiden</a:t>
            </a:r>
            <a:r>
              <a:rPr lang="en-US" sz="2800" dirty="0"/>
              <a:t> </a:t>
            </a:r>
            <a:r>
              <a:rPr lang="en-US" sz="2800" dirty="0" err="1"/>
              <a:t>vaikutuksista</a:t>
            </a:r>
            <a:r>
              <a:rPr lang="en-US" sz="2800" dirty="0"/>
              <a:t>.</a:t>
            </a:r>
          </a:p>
          <a:p>
            <a:pPr marL="546100" indent="-342900"/>
            <a:r>
              <a:rPr lang="en-US" sz="2800" dirty="0" err="1"/>
              <a:t>Vastuullisuutta</a:t>
            </a:r>
            <a:r>
              <a:rPr lang="en-US" sz="2800" dirty="0"/>
              <a:t> </a:t>
            </a:r>
            <a:r>
              <a:rPr lang="en-US" sz="2800" dirty="0" err="1"/>
              <a:t>arvioitaessa</a:t>
            </a:r>
            <a:r>
              <a:rPr lang="en-US" sz="2800" dirty="0"/>
              <a:t> </a:t>
            </a:r>
            <a:r>
              <a:rPr lang="en-US" sz="2800" dirty="0" err="1"/>
              <a:t>otetaan</a:t>
            </a:r>
            <a:r>
              <a:rPr lang="en-US" sz="2800" dirty="0"/>
              <a:t> </a:t>
            </a:r>
            <a:r>
              <a:rPr lang="en-US" sz="2800" dirty="0" err="1"/>
              <a:t>huomioon</a:t>
            </a:r>
            <a:endParaRPr lang="en-US" sz="2800" dirty="0"/>
          </a:p>
          <a:p>
            <a:pPr marL="1117600" lvl="1"/>
            <a:r>
              <a:rPr lang="en-US" sz="2800" dirty="0" err="1"/>
              <a:t>pystyykö</a:t>
            </a:r>
            <a:r>
              <a:rPr lang="en-US" sz="2800" dirty="0"/>
              <a:t> </a:t>
            </a:r>
            <a:r>
              <a:rPr lang="en-US" sz="2800" dirty="0" err="1"/>
              <a:t>toimija</a:t>
            </a:r>
            <a:r>
              <a:rPr lang="en-US" sz="2800" dirty="0"/>
              <a:t> </a:t>
            </a:r>
            <a:r>
              <a:rPr lang="en-US" sz="2800" dirty="0" err="1"/>
              <a:t>arvioimaan</a:t>
            </a:r>
            <a:r>
              <a:rPr lang="en-US" sz="2800" dirty="0"/>
              <a:t> </a:t>
            </a:r>
            <a:r>
              <a:rPr lang="en-US" sz="2800" dirty="0" err="1"/>
              <a:t>tekojensa</a:t>
            </a:r>
            <a:r>
              <a:rPr lang="en-US" sz="2800" dirty="0"/>
              <a:t> </a:t>
            </a:r>
            <a:r>
              <a:rPr lang="en-US" sz="2800" dirty="0" err="1"/>
              <a:t>seurauksia</a:t>
            </a:r>
            <a:endParaRPr lang="en-US" sz="2800" dirty="0"/>
          </a:p>
          <a:p>
            <a:pPr marL="1117600" lvl="1"/>
            <a:r>
              <a:rPr lang="en-US" sz="2800" dirty="0" err="1"/>
              <a:t>onko</a:t>
            </a:r>
            <a:r>
              <a:rPr lang="en-US" sz="2800" dirty="0"/>
              <a:t> </a:t>
            </a:r>
            <a:r>
              <a:rPr lang="en-US" sz="2800" dirty="0" err="1"/>
              <a:t>tekijä</a:t>
            </a:r>
            <a:r>
              <a:rPr lang="en-US" sz="2800" dirty="0"/>
              <a:t> </a:t>
            </a:r>
            <a:r>
              <a:rPr lang="en-US" sz="2800" dirty="0" err="1"/>
              <a:t>toiminut</a:t>
            </a:r>
            <a:r>
              <a:rPr lang="en-US" sz="2800" dirty="0"/>
              <a:t> </a:t>
            </a:r>
            <a:r>
              <a:rPr lang="en-US" sz="2800" dirty="0" err="1"/>
              <a:t>tarkoituksellisesti</a:t>
            </a:r>
            <a:r>
              <a:rPr lang="en-US" sz="2800" dirty="0"/>
              <a:t>.</a:t>
            </a:r>
            <a:endParaRPr sz="2800" dirty="0"/>
          </a:p>
          <a:p>
            <a:pPr marL="342900" indent="-139700">
              <a:buNone/>
            </a:pPr>
            <a:endParaRPr sz="2800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EB4FB6AB-4356-498E-8218-945402DBB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B694BCB4-46C5-476E-95EB-98702A5B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dirty="0" err="1"/>
              <a:t>Toiminnan</a:t>
            </a:r>
            <a:r>
              <a:rPr lang="en-US" sz="2800" dirty="0"/>
              <a:t> </a:t>
            </a:r>
            <a:r>
              <a:rPr lang="en-US" sz="2800" dirty="0" err="1"/>
              <a:t>moraalisessa</a:t>
            </a:r>
            <a:r>
              <a:rPr lang="en-US" sz="2800" dirty="0"/>
              <a:t> </a:t>
            </a:r>
            <a:r>
              <a:rPr lang="en-US" sz="2800" dirty="0" err="1"/>
              <a:t>arvioinnissa</a:t>
            </a:r>
            <a:r>
              <a:rPr lang="en-US" sz="2800" dirty="0"/>
              <a:t> </a:t>
            </a:r>
            <a:r>
              <a:rPr lang="en-US" sz="2800" dirty="0" err="1"/>
              <a:t>kiinnitetään</a:t>
            </a:r>
            <a:r>
              <a:rPr lang="en-US" sz="2800" dirty="0"/>
              <a:t> </a:t>
            </a:r>
            <a:r>
              <a:rPr lang="en-US" sz="2800" dirty="0" err="1"/>
              <a:t>huomiota</a:t>
            </a:r>
            <a:endParaRPr lang="en-US" sz="2800" dirty="0"/>
          </a:p>
          <a:p>
            <a:pPr lvl="1"/>
            <a:r>
              <a:rPr lang="en-US" sz="2800" dirty="0" err="1"/>
              <a:t>toimijaan</a:t>
            </a:r>
            <a:endParaRPr lang="en-US" sz="2800" dirty="0"/>
          </a:p>
          <a:p>
            <a:pPr lvl="2">
              <a:buFont typeface="Calibri" panose="020F0502020204030204" pitchFamily="34" charset="0"/>
              <a:buChar char="̶"/>
            </a:pPr>
            <a:r>
              <a:rPr lang="en-US" sz="2800" dirty="0"/>
              <a:t>Onko </a:t>
            </a:r>
            <a:r>
              <a:rPr lang="en-US" sz="2800" dirty="0" err="1"/>
              <a:t>toimija</a:t>
            </a:r>
            <a:r>
              <a:rPr lang="en-US" sz="2800" dirty="0"/>
              <a:t> </a:t>
            </a:r>
            <a:r>
              <a:rPr lang="en-US" sz="2800" dirty="0" err="1"/>
              <a:t>vastuullinen</a:t>
            </a:r>
            <a:r>
              <a:rPr lang="en-US" sz="2800" dirty="0"/>
              <a:t> </a:t>
            </a:r>
            <a:r>
              <a:rPr lang="en-US" sz="2800" dirty="0" err="1"/>
              <a:t>moraaliagentti</a:t>
            </a:r>
            <a:r>
              <a:rPr lang="en-US" sz="2800" dirty="0"/>
              <a:t>?</a:t>
            </a:r>
          </a:p>
          <a:p>
            <a:pPr lvl="2">
              <a:buFont typeface="Calibri" panose="020F0502020204030204" pitchFamily="34" charset="0"/>
              <a:buChar char="̶"/>
            </a:pPr>
            <a:r>
              <a:rPr lang="en-US" sz="2800" dirty="0"/>
              <a:t>Onko </a:t>
            </a:r>
            <a:r>
              <a:rPr lang="en-US" sz="2800" dirty="0" err="1"/>
              <a:t>toiminta</a:t>
            </a:r>
            <a:r>
              <a:rPr lang="en-US" sz="2800" dirty="0"/>
              <a:t> </a:t>
            </a:r>
            <a:r>
              <a:rPr lang="en-US" sz="2800" dirty="0" err="1"/>
              <a:t>tarkoituksellista</a:t>
            </a:r>
            <a:r>
              <a:rPr lang="en-US" sz="2800" dirty="0"/>
              <a:t>?</a:t>
            </a:r>
          </a:p>
          <a:p>
            <a:pPr lvl="1"/>
            <a:r>
              <a:rPr lang="en-US" sz="2800" dirty="0" err="1"/>
              <a:t>tekoihin</a:t>
            </a:r>
            <a:endParaRPr lang="en-US" sz="2800" dirty="0"/>
          </a:p>
          <a:p>
            <a:pPr lvl="2">
              <a:buFont typeface="Calibri" panose="020F0502020204030204" pitchFamily="34" charset="0"/>
              <a:buChar char="̶"/>
            </a:pPr>
            <a:r>
              <a:rPr lang="en-US" sz="2800" dirty="0" err="1"/>
              <a:t>Mitä</a:t>
            </a:r>
            <a:r>
              <a:rPr lang="en-US" sz="2800" dirty="0"/>
              <a:t> </a:t>
            </a:r>
            <a:r>
              <a:rPr lang="en-US" sz="2800" dirty="0" err="1"/>
              <a:t>toimija</a:t>
            </a:r>
            <a:r>
              <a:rPr lang="en-US" sz="2800" dirty="0"/>
              <a:t> </a:t>
            </a:r>
            <a:r>
              <a:rPr lang="en-US" sz="2800" dirty="0" err="1"/>
              <a:t>pyrki</a:t>
            </a:r>
            <a:r>
              <a:rPr lang="en-US" sz="2800" dirty="0"/>
              <a:t> </a:t>
            </a:r>
            <a:r>
              <a:rPr lang="en-US" sz="2800" dirty="0" err="1"/>
              <a:t>saamaan</a:t>
            </a:r>
            <a:r>
              <a:rPr lang="en-US" sz="2800" dirty="0"/>
              <a:t> </a:t>
            </a:r>
            <a:r>
              <a:rPr lang="en-US" sz="2800" dirty="0" err="1"/>
              <a:t>aikaan</a:t>
            </a:r>
            <a:r>
              <a:rPr lang="en-US" sz="2800" dirty="0"/>
              <a:t>?</a:t>
            </a:r>
          </a:p>
          <a:p>
            <a:pPr lvl="2">
              <a:buFont typeface="Calibri" panose="020F0502020204030204" pitchFamily="34" charset="0"/>
              <a:buChar char="̶"/>
            </a:pPr>
            <a:r>
              <a:rPr lang="en-US" sz="2800" dirty="0" err="1"/>
              <a:t>Mitä</a:t>
            </a:r>
            <a:r>
              <a:rPr lang="en-US" sz="2800" dirty="0"/>
              <a:t> </a:t>
            </a:r>
            <a:r>
              <a:rPr lang="en-US" sz="2800" dirty="0" err="1"/>
              <a:t>teko</a:t>
            </a:r>
            <a:r>
              <a:rPr lang="en-US" sz="2800" dirty="0"/>
              <a:t> </a:t>
            </a:r>
            <a:r>
              <a:rPr lang="en-US" sz="2800" dirty="0" err="1"/>
              <a:t>aiheutti</a:t>
            </a:r>
            <a:r>
              <a:rPr lang="en-US" sz="2800" dirty="0"/>
              <a:t>?</a:t>
            </a:r>
          </a:p>
          <a:p>
            <a:pPr lvl="2">
              <a:buFont typeface="Calibri" panose="020F0502020204030204" pitchFamily="34" charset="0"/>
              <a:buChar char="̶"/>
            </a:pPr>
            <a:r>
              <a:rPr lang="en-US" sz="2800" dirty="0" err="1"/>
              <a:t>Mitä</a:t>
            </a:r>
            <a:r>
              <a:rPr lang="en-US" sz="2800" dirty="0"/>
              <a:t> </a:t>
            </a:r>
            <a:r>
              <a:rPr lang="en-US" sz="2800" dirty="0" err="1"/>
              <a:t>tekotyyppiä</a:t>
            </a:r>
            <a:r>
              <a:rPr lang="en-US" sz="2800" dirty="0"/>
              <a:t> </a:t>
            </a:r>
            <a:r>
              <a:rPr lang="en-US" sz="2800" dirty="0" err="1"/>
              <a:t>toiminta</a:t>
            </a:r>
            <a:r>
              <a:rPr lang="en-US" sz="2800" dirty="0"/>
              <a:t> </a:t>
            </a:r>
            <a:r>
              <a:rPr lang="en-US" sz="2800" dirty="0" err="1"/>
              <a:t>edustaa</a:t>
            </a:r>
            <a:r>
              <a:rPr lang="en-US" sz="2800" dirty="0"/>
              <a:t>?</a:t>
            </a:r>
            <a:endParaRPr sz="2800" dirty="0"/>
          </a:p>
          <a:p>
            <a:pPr marL="0" indent="0">
              <a:buNone/>
            </a:pPr>
            <a:endParaRPr sz="2800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9EAABF28-9AFA-4351-B53A-2E8EFE0A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3590C327-6762-47D4-B3C8-547300EDA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4</a:t>
            </a:fld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9C8B8BEB-AFB8-4A7D-A846-CFC6B9788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85E580-7007-463D-AD63-D52F899F1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Moraalinen toimija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CBA0982-3FD4-49D7-A26B-9CF09A525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77000" cy="435133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fi-FI" sz="2800" b="0" i="0" u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Moraalinen toimija on se, jota pidetään moraalisesti vastuussa teoistaan ja jo</a:t>
            </a:r>
            <a:r>
              <a:rPr lang="fi-FI" sz="2800" dirty="0"/>
              <a:t>nka odotetaan toimivan</a:t>
            </a:r>
            <a:r>
              <a:rPr lang="fi-FI" sz="2800" b="0" i="0" u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moraalisesti.</a:t>
            </a:r>
            <a:endParaRPr lang="fi-FI" sz="2800" dirty="0">
              <a:sym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fi-FI" sz="2800" b="0" i="0" u="non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Esimerkiksi lapsia ei yleensä pidetä moraalisina toimijoina.</a:t>
            </a:r>
            <a:endParaRPr lang="fi-FI" sz="2800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fi-FI" sz="2800" b="0" i="0" u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fi-FI" sz="2800" b="0" i="0" u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DED17C4-4444-4C2A-87AE-D97E43DE4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16F6DD5-B7CB-4960-96F2-81FB7016D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  <p:pic>
        <p:nvPicPr>
          <p:cNvPr id="6" name="Google Shape;203;p34">
            <a:extLst>
              <a:ext uri="{FF2B5EF4-FFF2-40B4-BE49-F238E27FC236}">
                <a16:creationId xmlns:a16="http://schemas.microsoft.com/office/drawing/2014/main" id="{BCA9AA0D-279B-4523-8EEF-D26E4914DEC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4909" y="1825625"/>
            <a:ext cx="3124200" cy="3917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918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ts val="4400"/>
            </a:pP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Moraalisen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toimijuuden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ehdot</a:t>
            </a:r>
            <a:b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F8B83A6-C4F3-43CF-BFF8-1EA7BB3178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075" y="1690688"/>
            <a:ext cx="6771867" cy="4286348"/>
          </a:xfrm>
        </p:spPr>
      </p:pic>
      <p:sp>
        <p:nvSpPr>
          <p:cNvPr id="210" name="Google Shape;210;p35"/>
          <p:cNvSpPr/>
          <p:nvPr/>
        </p:nvSpPr>
        <p:spPr>
          <a:xfrm>
            <a:off x="8992660" y="1311374"/>
            <a:ext cx="2268537" cy="1655762"/>
          </a:xfrm>
          <a:prstGeom prst="wedgeRoundRectCallout">
            <a:avLst>
              <a:gd name="adj1" fmla="val 17317"/>
              <a:gd name="adj2" fmla="val -2448"/>
              <a:gd name="adj3" fmla="val 0"/>
            </a:avLst>
          </a:prstGeom>
          <a:noFill/>
          <a:ln w="25400" cap="flat" cmpd="sng">
            <a:solidFill>
              <a:srgbClr val="E46C0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Mitä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kaaviossa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esitetyt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ehdot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tarkoittavat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E6DCC68-46C0-42FE-9F3D-E05FCB5DE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596D7B8-3A2C-4896-A946-E269419A2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  <a:buClr>
                <a:schemeClr val="dk1"/>
              </a:buClr>
              <a:buSzPts val="4400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Moraaliset teot</a:t>
            </a:r>
            <a:endParaRPr/>
          </a:p>
        </p:txBody>
      </p:sp>
      <p:sp>
        <p:nvSpPr>
          <p:cNvPr id="216" name="Google Shape;216;p3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ole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yksiselitteistä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tapaa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arvioida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teon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moraalista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luonnetta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/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Arvioon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vaikuttavia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seikkoja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n-US" sz="2800" dirty="0">
              <a:sym typeface="Calibri"/>
            </a:endParaRPr>
          </a:p>
          <a:p>
            <a:pPr marL="1028700" lvl="1" indent="-457200">
              <a:lnSpc>
                <a:spcPct val="100000"/>
              </a:lnSpc>
              <a:buClr>
                <a:srgbClr val="000000"/>
              </a:buClr>
              <a:buFontTx/>
              <a:buChar char="̶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toimijan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tavoite</a:t>
            </a:r>
            <a:endParaRPr lang="en-US" sz="2800" dirty="0">
              <a:sym typeface="Calibri"/>
            </a:endParaRPr>
          </a:p>
          <a:p>
            <a:pPr marL="1028700" lvl="1" indent="-457200">
              <a:lnSpc>
                <a:spcPct val="100000"/>
              </a:lnSpc>
              <a:buClr>
                <a:srgbClr val="000000"/>
              </a:buClr>
              <a:buFontTx/>
              <a:buChar char="̶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teon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seuraukset</a:t>
            </a:r>
            <a:endParaRPr lang="en-US" sz="2800" dirty="0">
              <a:sym typeface="Calibri"/>
            </a:endParaRPr>
          </a:p>
          <a:p>
            <a:pPr marL="1028700" lvl="1" indent="-457200">
              <a:lnSpc>
                <a:spcPct val="100000"/>
              </a:lnSpc>
              <a:buClr>
                <a:srgbClr val="000000"/>
              </a:buClr>
              <a:buFontTx/>
              <a:buChar char="̶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tekojen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kuvaaminen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esim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teon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määritteleminen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varkaudeksi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lang="en-US" sz="2800" dirty="0">
              <a:sym typeface="Calibri"/>
            </a:endParaRPr>
          </a:p>
          <a:p>
            <a:pPr marL="1028700" lvl="1" indent="-457200">
              <a:lnSpc>
                <a:spcPct val="100000"/>
              </a:lnSpc>
              <a:buClr>
                <a:srgbClr val="000000"/>
              </a:buClr>
              <a:buFontTx/>
              <a:buChar char="̶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muiden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reaktiot</a:t>
            </a:r>
            <a:endParaRPr sz="2800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43A83A20-62BD-4EB3-AE97-A67038F59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907638DF-A142-4085-B1E2-713F55796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  <a:buClr>
                <a:schemeClr val="dk1"/>
              </a:buClr>
              <a:buSzPts val="4400"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Taito: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Käsitteenmäärittely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etiikassa</a:t>
            </a:r>
            <a:endParaRPr dirty="0"/>
          </a:p>
        </p:txBody>
      </p:sp>
      <p:sp>
        <p:nvSpPr>
          <p:cNvPr id="222" name="Google Shape;222;p3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Yksi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etiikan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keskeisistä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tehtävistä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määritellä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moraalikäsitteitä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/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Määrittely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luo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säännön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kuinka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käsitettä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käytetään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/>
          </a:p>
          <a:p>
            <a:pPr marL="342900" indent="-3429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800" dirty="0"/>
              <a:t>On </a:t>
            </a:r>
            <a:r>
              <a:rPr lang="en-US" sz="2800" dirty="0" err="1"/>
              <a:t>tärkeää</a:t>
            </a:r>
            <a:r>
              <a:rPr lang="en-US" sz="2800" dirty="0"/>
              <a:t> </a:t>
            </a:r>
            <a:r>
              <a:rPr lang="en-US" sz="2800" dirty="0" err="1"/>
              <a:t>määritellä</a:t>
            </a:r>
            <a:r>
              <a:rPr lang="en-US" sz="2800" dirty="0"/>
              <a:t> </a:t>
            </a:r>
            <a:r>
              <a:rPr lang="en-US" sz="2800" dirty="0" err="1"/>
              <a:t>e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simerkiksi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pahuuden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teon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velvollisuuden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käsitteet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jotta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niitä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voidaan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mielekkäästi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käyttää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A61FE1C6-DC08-4FF8-BD25-5139D606F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2. Moraalinen toimija ja teot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94638692-9CD6-49BB-A2CD-45C4C4D4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249</Words>
  <Application>Microsoft Office PowerPoint</Application>
  <PresentationFormat>Laajakuva</PresentationFormat>
  <Paragraphs>52</Paragraphs>
  <Slides>8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2. Moraalinen toimija ja teot</vt:lpstr>
      <vt:lpstr>PowerPoint-esitys</vt:lpstr>
      <vt:lpstr>PowerPoint-esitys</vt:lpstr>
      <vt:lpstr>PowerPoint-esitys</vt:lpstr>
      <vt:lpstr>Moraalinen toimija</vt:lpstr>
      <vt:lpstr>Moraalisen toimijuuden ehdot </vt:lpstr>
      <vt:lpstr>Moraaliset teot</vt:lpstr>
      <vt:lpstr>Taito: Käsitteenmäärittely etiikassa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Diaesityksen otsikko, koko 48</dc:title>
  <dc:creator>Taina Vuokko</dc:creator>
  <cp:lastModifiedBy>Marja Valkama</cp:lastModifiedBy>
  <cp:revision>17</cp:revision>
  <dcterms:created xsi:type="dcterms:W3CDTF">2021-06-01T16:07:13Z</dcterms:created>
  <dcterms:modified xsi:type="dcterms:W3CDTF">2024-02-12T12:39:58Z</dcterms:modified>
</cp:coreProperties>
</file>