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2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1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51B72-27CE-40BA-9C7A-A17EE35F0844}" type="datetimeFigureOut">
              <a:rPr lang="fi-FI" smtClean="0"/>
              <a:t>14.2.2022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EC046-1BB7-4E45-8F24-472DD13F56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070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0456B212-E7C3-4D49-875F-706B0DDCC9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56" y="-25397"/>
            <a:ext cx="12238590" cy="6883397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8B0DB0-714D-4942-B3F0-071849A47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7BA46-9E0C-42E7-876F-E8D796D0EC2F}" type="datetime1">
              <a:rPr lang="fi-FI" smtClean="0"/>
              <a:t>14.2.2022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C707A0-A39C-4F26-82CD-CD00F91F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96EA5F-C6A1-4ECC-B2D1-BC45C4EB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959-2333-471C-8BD5-D73F1AEEC58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506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9200AB-15F9-4B69-8522-367850418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BAC97-C366-4208-B51D-08F13AB61221}" type="datetime1">
              <a:rPr lang="fi-FI" smtClean="0"/>
              <a:t>14.2.2022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C3A185-7F0B-4ACE-BBEE-4A613881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DCC385-2570-4919-BCB0-4066596E2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1FB1B-E8C8-4B5E-B1C1-0BFDAE84AB6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078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F15B99-E9C6-4283-AEC2-84D98F54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CD18F-ACE4-417F-9559-D157E6FEB1B6}" type="datetime1">
              <a:rPr lang="fi-FI" smtClean="0"/>
              <a:t>14.2.2022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3E1310-6A79-4BDB-8D36-3FF3B87F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08A27-1B83-40A1-9376-89239C90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C3E0-6CEA-4058-931F-EEEE5E3076D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107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11F5300B-6543-4872-921F-3E94D0721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BB577-9372-4A83-A8DF-64E2934264AB}" type="datetime1">
              <a:rPr lang="fi-FI" smtClean="0"/>
              <a:t>14.2.2022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3DB2936-B3DE-4AE1-A618-D0B2F931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6CADAEFC-99F6-4E28-A64B-2B24D131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DFBB9-9B24-4BF5-828E-D0A91B1327C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85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7708C4E4-3B30-4811-9D8D-36BAEF346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C3747-CD06-4B2A-87C6-272622EEAAB3}" type="datetime1">
              <a:rPr lang="fi-FI" smtClean="0"/>
              <a:t>14.2.2022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80BD086-619A-47AA-9420-14FE939D0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7423806F-4DC8-48FA-9DFC-38EA2285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1AF6A-3AD8-4608-A88D-DE5912880D4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873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7C2F5586-E500-47F6-A295-1BB262FCC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60393-1FC5-4D03-AF65-EB979DF6D50B}" type="datetime1">
              <a:rPr lang="fi-FI" smtClean="0"/>
              <a:t>14.2.2022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A567EE0-BDCC-458E-B0DA-591E1FF9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C1BFC34-80DF-4991-B6FB-579AED686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18B9D-E9A1-420E-A508-E539CFAF85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95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F4B3C23E-6667-4184-8840-3675D28F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9303B-293E-4133-BEED-E10B2DB6611A}" type="datetime1">
              <a:rPr lang="fi-FI" smtClean="0"/>
              <a:t>14.2.2022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488046CA-5570-4D5E-BBA4-674FDD24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96D59866-23FD-41E2-B8EC-9B511ED9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A44CC-96F3-4320-801D-EB5DB229DA6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24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E2ED750D-FD58-4404-B6A5-30CDDB54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733BE-B0A2-4195-BEF5-0B60A032D92C}" type="datetime1">
              <a:rPr lang="fi-FI" smtClean="0"/>
              <a:t>14.2.2022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F87D7741-E6DB-4A50-BA24-59067483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C29A21E4-6838-42C9-812C-052181A0A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6DF0D-19BD-4C54-9BE4-9779AF01D9B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038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65EA9AC-E186-41C8-8B52-422C7FB2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CD88B-855C-480E-9105-27798D166A63}" type="datetime1">
              <a:rPr lang="fi-FI" smtClean="0"/>
              <a:t>14.2.2022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2F1276AF-C27E-409F-AACA-00293850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5E2F57-3B6F-480B-ABBB-7EBFC06A4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FEBD6-6EEF-4875-877D-BE29F49C47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24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BBC0CDC-B2E4-4A41-B3A8-90B22D14E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982F4-5810-4BD7-9E06-601ACEF79864}" type="datetime1">
              <a:rPr lang="fi-FI" smtClean="0"/>
              <a:t>14.2.2022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4DCEAF-0DCB-4DCD-99F3-820A7FBB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3DE28B-6A38-448D-9294-E8A4F63E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13331-8653-43C8-9822-FB20E43CF9A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2450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160CE1-60C2-4D2A-B118-66EF38BE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EF531-A1EC-40BF-8E8A-09D2A98A958B}" type="datetime1">
              <a:rPr lang="fi-FI" smtClean="0"/>
              <a:t>14.2.2022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F67DC0-D192-41D8-8EF3-D7F120C47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02C89-204C-4A25-AD71-13353D35C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4E661-F3A9-4381-BAE1-A1A8773D157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589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E430C20-4639-48C3-80C8-1104405B606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21"/>
            <a:ext cx="12192000" cy="6857194"/>
          </a:xfrm>
          <a:prstGeom prst="rect">
            <a:avLst/>
          </a:prstGeom>
        </p:spPr>
      </p:pic>
      <p:sp>
        <p:nvSpPr>
          <p:cNvPr id="1026" name="Otsikon paikkamerkki 1">
            <a:extLst>
              <a:ext uri="{FF2B5EF4-FFF2-40B4-BE49-F238E27FC236}">
                <a16:creationId xmlns:a16="http://schemas.microsoft.com/office/drawing/2014/main" id="{14085B97-98C2-49A5-8470-E778B42E5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</a:t>
            </a:r>
            <a:r>
              <a:rPr lang="fi-FI" altLang="fi-FI" dirty="0" err="1"/>
              <a:t>ots</a:t>
            </a:r>
            <a:r>
              <a:rPr lang="fi-FI" altLang="fi-FI" dirty="0"/>
              <a:t>. </a:t>
            </a:r>
            <a:r>
              <a:rPr lang="fi-FI" altLang="fi-FI" dirty="0" err="1"/>
              <a:t>perustyyl</a:t>
            </a:r>
            <a:r>
              <a:rPr lang="fi-FI" altLang="fi-FI" dirty="0"/>
              <a:t>. </a:t>
            </a:r>
            <a:r>
              <a:rPr lang="fi-FI" altLang="fi-FI" dirty="0" err="1"/>
              <a:t>napsautt</a:t>
            </a:r>
            <a:r>
              <a:rPr lang="fi-FI" altLang="fi-FI" dirty="0"/>
              <a:t>.</a:t>
            </a:r>
          </a:p>
        </p:txBody>
      </p:sp>
      <p:sp>
        <p:nvSpPr>
          <p:cNvPr id="1027" name="Tekstin paikkamerkki 2">
            <a:extLst>
              <a:ext uri="{FF2B5EF4-FFF2-40B4-BE49-F238E27FC236}">
                <a16:creationId xmlns:a16="http://schemas.microsoft.com/office/drawing/2014/main" id="{6978D60B-4095-4493-8799-E92A10BBC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tekstin perustyylejä napsauttamalla</a:t>
            </a:r>
          </a:p>
          <a:p>
            <a:pPr lvl="1"/>
            <a:r>
              <a:rPr lang="fi-FI" altLang="fi-FI" dirty="0"/>
              <a:t>toinen taso</a:t>
            </a:r>
          </a:p>
          <a:p>
            <a:pPr lvl="2"/>
            <a:r>
              <a:rPr lang="fi-FI" altLang="fi-FI" dirty="0"/>
              <a:t>kolmas taso</a:t>
            </a:r>
          </a:p>
          <a:p>
            <a:pPr lvl="3"/>
            <a:r>
              <a:rPr lang="fi-FI" altLang="fi-FI" dirty="0"/>
              <a:t>neljäs taso</a:t>
            </a:r>
          </a:p>
          <a:p>
            <a:pPr lvl="4"/>
            <a:r>
              <a:rPr lang="fi-FI" alt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1D57F6-CAAD-41DC-BC20-4CD2ABA676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B26A77-2826-454B-972E-BA809901F65E}" type="datetime1">
              <a:rPr lang="fi-FI" smtClean="0"/>
              <a:t>14.2.2022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FD9B32-E1DD-402A-9940-16925565B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74DED2-AF73-4178-B310-59C4B70BB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5D05AB-3EA4-4E98-908F-7F30D17DE00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n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fontAlgn="base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̶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BD3F8719-C9C6-4FFD-8878-4515793A8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D694EB-E207-48D4-A508-CBBE8382F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800" dirty="0">
                <a:latin typeface="+mn-lt"/>
              </a:rPr>
              <a:t>12. Oikeudet ja sopimukset</a:t>
            </a:r>
          </a:p>
        </p:txBody>
      </p:sp>
      <p:sp>
        <p:nvSpPr>
          <p:cNvPr id="2051" name="Alaotsikko 2">
            <a:extLst>
              <a:ext uri="{FF2B5EF4-FFF2-40B4-BE49-F238E27FC236}">
                <a16:creationId xmlns:a16="http://schemas.microsoft.com/office/drawing/2014/main" id="{527B8528-272B-4F1B-9BC7-4390F3F102F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altLang="fi-FI" sz="3200" dirty="0"/>
              <a:t>Ydinsisällöt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4CF15C-4D2C-45ED-BB9E-B174F934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Ihmisoikeudet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1E83AFC-D543-4F12-BC00-E5C559662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84718" cy="4351338"/>
          </a:xfrm>
        </p:spPr>
        <p:txBody>
          <a:bodyPr/>
          <a:lstStyle/>
          <a:p>
            <a:r>
              <a:rPr lang="fi-FI" sz="2800" dirty="0"/>
              <a:t>On olemassa yleinen ja jakamaton ihmisarvo, joten jokainen on arvokas itsessään.</a:t>
            </a:r>
          </a:p>
          <a:p>
            <a:r>
              <a:rPr lang="fi-FI" sz="2800" dirty="0"/>
              <a:t>Jokaiselle kuuluu tiettyjä ihmisyyteen perustuvia oikeuksia, kuten oikeus elämään, vapauteen ja onnellisuuden tavoitteluun.</a:t>
            </a:r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D25649D-8243-4248-828B-6E4AE9257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E5FE337-46FC-4D3D-AFA4-2CD1F2940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  <p:pic>
        <p:nvPicPr>
          <p:cNvPr id="7" name="Kuva 6" descr="Kuva, joka sisältää kohteen teksti, ulko&#10;&#10;Kuvaus luotu automaattisesti">
            <a:extLst>
              <a:ext uri="{FF2B5EF4-FFF2-40B4-BE49-F238E27FC236}">
                <a16:creationId xmlns:a16="http://schemas.microsoft.com/office/drawing/2014/main" id="{FFE35A01-42AF-45CC-BF12-817587E27C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t="9930" r="7931" b="23183"/>
          <a:stretch/>
        </p:blipFill>
        <p:spPr>
          <a:xfrm>
            <a:off x="7103918" y="2005445"/>
            <a:ext cx="4787809" cy="312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89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8AD722-69EA-41C0-BBCD-44A1294E1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Ihmisoikeuksien kehitys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0DBB1F-4A1C-49BA-A133-E7CD4FF3C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Historiallisesti ensin olivat vaatimukset kansalaisten eli maata omistavien miesten oikeuksista suhteessa valtioon.</a:t>
            </a:r>
          </a:p>
          <a:p>
            <a:r>
              <a:rPr lang="fi-FI" sz="2800" dirty="0"/>
              <a:t>Liberaalien (yksilön merkitystä korostavien) sekä sosialististen (vähäosaisten yhteiskuntaluokkien oikeuksia korostavien) aatteiden kehittymisen myötä alettiin vaatia oikeuksia kaikille.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7E09434-9B4F-4C58-B025-59B483D32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0965BB-3EF9-4F3D-B8A7-DB9B40EB5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4820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7952D9-68E6-422E-BD67-74BB0A235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Ihmisoikeuksien perustat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B9689B5-ABA6-4367-A501-67D3231E8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Lähes kaikissa kulttuureissa tunnetaan kultainen sääntö: tee toisille niin kuin haluaisit itsellesi tehtävän.</a:t>
            </a:r>
          </a:p>
          <a:p>
            <a:r>
              <a:rPr lang="fi-FI" sz="2800" dirty="0"/>
              <a:t>1700-luvulla tehtiin erilaisia ihmis- ja kansalaisoikeuksien julistuksia, joiden mukaan kaikille (vapaille miehille) kuuluvat samat oikeudet, koska ne ovat itsestään selviä.</a:t>
            </a:r>
          </a:p>
          <a:p>
            <a:r>
              <a:rPr lang="fi-FI" sz="2800" dirty="0"/>
              <a:t>Immanuel Kantin mukaan jokainen on rationaalisena olentona arvokas sinänsä.</a:t>
            </a:r>
          </a:p>
          <a:p>
            <a:endParaRPr lang="fi-FI" sz="2800" dirty="0"/>
          </a:p>
          <a:p>
            <a:pPr marL="0" indent="0">
              <a:buNone/>
            </a:pPr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A219DFD-6A4E-452D-A3D7-53AAF1E9C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00F2541-6B29-47D0-B443-A75CDE32B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4862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CDB97F-0EBC-48E5-A6E9-58477370D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Ihmisoikeuksien perusteluja 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4AF308-637A-411F-B5C9-25505E4FD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06936" cy="4351338"/>
          </a:xfrm>
        </p:spPr>
        <p:txBody>
          <a:bodyPr/>
          <a:lstStyle/>
          <a:p>
            <a:r>
              <a:rPr lang="fi-FI" sz="2800" dirty="0"/>
              <a:t>Oikeusvaatimuksien objektiivisuus</a:t>
            </a:r>
          </a:p>
          <a:p>
            <a:pPr lvl="1"/>
            <a:r>
              <a:rPr lang="fi-FI" sz="2800" dirty="0"/>
              <a:t>Yksilön halu elää hyvää elämää vapaana, ilman väkivaltaa ja orjuutta ei ole hänen oma satunnainen mielihalunsa, vaan yleisinhimillinen vaatimus, joka on yhteinen kaikille.</a:t>
            </a:r>
          </a:p>
          <a:p>
            <a:pPr lvl="1"/>
            <a:r>
              <a:rPr lang="fi-FI" sz="2800" dirty="0"/>
              <a:t>Tämän vuoksi perustavat oikeudet ovat objektiivisia ja pätevät kaikkiin.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9E4FC92-168D-4535-BC71-4E561A761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AB53CF7-2645-44E7-A876-566EB6C52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27C62999-AFC6-4DEA-8176-E27556413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41" y="1468350"/>
            <a:ext cx="3320359" cy="444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59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CDB97F-0EBC-48E5-A6E9-58477370D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Ihmisoikeuksien perusteluja II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4AF308-637A-411F-B5C9-25505E4FD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04164" cy="4351338"/>
          </a:xfrm>
        </p:spPr>
        <p:txBody>
          <a:bodyPr/>
          <a:lstStyle/>
          <a:p>
            <a:r>
              <a:rPr lang="fi-FI" sz="2800" dirty="0"/>
              <a:t>Johdonmukaisuuden väistämättömyys</a:t>
            </a:r>
          </a:p>
          <a:p>
            <a:pPr lvl="1"/>
            <a:r>
              <a:rPr lang="fi-FI" sz="2800" dirty="0"/>
              <a:t>Kukaan ei voi johdonmukaisesti vaatia oikeuksia itselleen, jollei ole valmis takaamaan muille samanlaisia oikeuksia.</a:t>
            </a:r>
          </a:p>
          <a:p>
            <a:pPr lvl="1"/>
            <a:r>
              <a:rPr lang="fi-FI" sz="2800" dirty="0"/>
              <a:t>Muiden ei voi olettaa kunnioittavan omia oikeuksia, jollei itse liity joukkoon ja kunnioita muiden oikeuksia.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9E4FC92-168D-4535-BC71-4E561A761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AB53CF7-2645-44E7-A876-566EB6C52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  <p:pic>
        <p:nvPicPr>
          <p:cNvPr id="8" name="Kuva 7" descr="Kuva, joka sisältää kohteen teksti, merkki, väkijoukko&#10;&#10;Kuvaus luotu automaattisesti">
            <a:extLst>
              <a:ext uri="{FF2B5EF4-FFF2-40B4-BE49-F238E27FC236}">
                <a16:creationId xmlns:a16="http://schemas.microsoft.com/office/drawing/2014/main" id="{5B139CA4-DA77-46C4-84DA-88DA812F1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820" y="2388552"/>
            <a:ext cx="4940779" cy="278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14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7505C8-6370-40AF-B43B-92B39F04F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Ihmisoikeuksien haasteet 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DB0A4E3-D839-46B6-A91A-3586B3CCF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Ihmisoikeudet voidaan kiistää eurooppalaisten kulttuurien ”pakkosyöttönä”.</a:t>
            </a:r>
          </a:p>
          <a:p>
            <a:pPr lvl="1"/>
            <a:r>
              <a:rPr lang="fi-FI" sz="2800" dirty="0"/>
              <a:t>Esitetään, että YK:n ihmisoikeuksien julistus perustuu eurooppalaiselle individualismille, joka on perinteisiä yhteisöjä tuhoavaa ja siten epätoivottavaa.</a:t>
            </a:r>
          </a:p>
          <a:p>
            <a:pPr lvl="1"/>
            <a:r>
              <a:rPr lang="fi-FI" sz="2800" dirty="0"/>
              <a:t>Vedotaan siihen, että ihmiset (esim. naiset ja miehet) voivat olla samanarvoisia, vaikka heillä olisi eri oikeudet.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38B5937-338D-477A-ABCC-C65CF46DA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4BF02E4-E371-44C7-898C-7F88EC02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8198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89F23E-0210-4B0B-A46C-F5B58FE1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Ihmisoikeuksien haasteet II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25A8CDD-C895-46DC-8D5F-A2FD376AC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93873" cy="4351338"/>
          </a:xfrm>
        </p:spPr>
        <p:txBody>
          <a:bodyPr/>
          <a:lstStyle/>
          <a:p>
            <a:r>
              <a:rPr lang="fi-FI" sz="2800" dirty="0"/>
              <a:t>Ihmisoikeuksien kaventaminen</a:t>
            </a:r>
          </a:p>
          <a:p>
            <a:pPr lvl="1"/>
            <a:r>
              <a:rPr lang="fi-FI" sz="2800" dirty="0"/>
              <a:t>Hyväksytään yleiset oikeudet elämään tai omaisuuteen, mutta ei sellaisiin asioihin, jotka ovat oman vakaumuksen tai tottumuksen vastaisia.</a:t>
            </a:r>
          </a:p>
          <a:p>
            <a:pPr lvl="1"/>
            <a:r>
              <a:rPr lang="fi-FI" sz="2800" dirty="0"/>
              <a:t>Koskee useimmiten esimerkiksi seksuaalista suuntautumista tai eettistä/uskonnollista vakaumusta.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A7A2355-7A18-4C9A-8F4F-BA08F2A28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C96FD69-A110-4C34-BA09-075595E6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  <p:pic>
        <p:nvPicPr>
          <p:cNvPr id="7" name="Kuva 6" descr="Kuva, joka sisältää kohteen henkilö, väkijoukko&#10;&#10;Kuvaus luotu automaattisesti">
            <a:extLst>
              <a:ext uri="{FF2B5EF4-FFF2-40B4-BE49-F238E27FC236}">
                <a16:creationId xmlns:a16="http://schemas.microsoft.com/office/drawing/2014/main" id="{13C2A9D5-8E0C-4AC9-862D-702F21E63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810" y="1921179"/>
            <a:ext cx="2804521" cy="42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17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C1D5E7-A419-46C1-B28D-2F3CF1742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Ihmisoikeuksien haasteet III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EDDD9D-ABAB-4ABA-9044-D2D04450C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Ihmisoikeuksien haltijoiden joukon kaventaminen</a:t>
            </a:r>
          </a:p>
          <a:p>
            <a:pPr lvl="1"/>
            <a:r>
              <a:rPr lang="fi-FI" sz="2800" dirty="0"/>
              <a:t>Katsotaan, että oikeudet kuuluvat täysimääräisesti vain oman kansallisuuden piiriin, mutta eivät koske samassa mitassa näiden ryhmän ulkopuolisia (esim. ”Suomi suomalaisille” tai ”America </a:t>
            </a:r>
            <a:r>
              <a:rPr lang="fi-FI" sz="2800" dirty="0" err="1"/>
              <a:t>first</a:t>
            </a:r>
            <a:r>
              <a:rPr lang="fi-FI" sz="2800" dirty="0"/>
              <a:t>”).</a:t>
            </a:r>
          </a:p>
          <a:p>
            <a:pPr lvl="1"/>
            <a:r>
              <a:rPr lang="fi-FI" sz="2800" dirty="0"/>
              <a:t>Vedotaan siihen, että oman maan kansalaiset on asetettava etusijalle, vaikka esimerkiksi pakolaiset olisivat suuremmassa avun tarpeessa.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D92AE60-B380-4E0F-B082-17571FC80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D35C934-5B0C-498D-8D64-2AB2DBED0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3599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3EC1C9-B6CB-47EC-B340-B4551496C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Hobbesilaiset</a:t>
            </a:r>
            <a:r>
              <a:rPr lang="fi-FI" dirty="0"/>
              <a:t> sopimusteoriat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E5F8BF-3710-4162-8260-D43893EE5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Yksilön kannattaa sopia toisten kanssa yhteisistä oikeuksista turvatakseen omat oikeutensa.</a:t>
            </a:r>
          </a:p>
          <a:p>
            <a:r>
              <a:rPr lang="fi-FI" sz="2800" dirty="0"/>
              <a:t>Vaikka ihmisten oikeuksia ei olisikaan ”kirjoitettu tähtiin”, jokaisen yksilön kannalta on hyödyllistä luoda tilanne, jossa kaikki luottavat yhteiseen sopimukseen, jonka mukaan kaikkien oikeuksia kunnioitetaan.</a:t>
            </a:r>
          </a:p>
          <a:p>
            <a:r>
              <a:rPr lang="fi-FI" sz="2800" dirty="0" err="1"/>
              <a:t>Hobbesilaiset</a:t>
            </a:r>
            <a:r>
              <a:rPr lang="fi-FI" sz="2800" dirty="0"/>
              <a:t> sopimusteoreettiset argumentit on usein suunnattu ns. moraaliskeptikkojen suuntaan, jotka katsovat, ettei itsekkäällä ihmisellä ole perustetta sitoutua moraaliin.</a:t>
            </a:r>
          </a:p>
          <a:p>
            <a:pPr marL="0" indent="0">
              <a:buNone/>
            </a:pPr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8AF4DCE-550F-4917-B382-68BA544E4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C2DECCA-51C3-45C0-BAD5-16CBE168A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8968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C5278F-AEC8-4987-BD02-E1C2FF249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Kantilaiset sopimusteoriat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62FC53D-0C31-4C28-90FC-5FDBE3811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Kannatetaan Kantin muotoilemaa jakamattoman ihmisarvon ideaa, mutta katsotaan sen perustuvan ennemmin järkevien ihmisten yhdessä tekemään sopimukseen kuin olevan itsenäinen universaali laki.</a:t>
            </a:r>
          </a:p>
          <a:p>
            <a:r>
              <a:rPr lang="fi-FI" sz="2800" dirty="0"/>
              <a:t>Oikea toiminta voidaan selvittää rationaalisella argumentaatiolla, kun pohditaan, mitkä vaateet ovat perustavampia kuin toiset, ja kun jokainen suostuu arvioimaan tilannetta kaikkien asianomaisten kannalta.</a:t>
            </a:r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BD11CC0-20B7-428C-9F10-B398598E9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EA19562-018C-4882-9B78-F336D812A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6601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537B8F-AD76-4F98-8619-544B0109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Taito: Eri näkökulmien omaksuminen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A0E4F32-9A75-4653-8B14-437E6943A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Esimerkiksi seuraavat kysymykset edustavat eri normatiivisen etiikan teorioiden näkökulmia:</a:t>
            </a:r>
          </a:p>
          <a:p>
            <a:pPr lvl="1"/>
            <a:r>
              <a:rPr lang="fi-FI" sz="2800" dirty="0"/>
              <a:t>Mitä tapauksesta sanoisi luonteenpiirteitä korostava hyve-etiikka?</a:t>
            </a:r>
          </a:p>
          <a:p>
            <a:pPr lvl="1"/>
            <a:r>
              <a:rPr lang="fi-FI" sz="2800" dirty="0"/>
              <a:t>Mitä hyviä ja huonoja seurauksia teolla on utilitarismin näkökulmasta?</a:t>
            </a:r>
          </a:p>
          <a:p>
            <a:pPr lvl="1"/>
            <a:r>
              <a:rPr lang="fi-FI" sz="2800" dirty="0"/>
              <a:t>Mitä velvollisuusetiikan mukaista sääntöä tapauksessa tulisi noudattaa?</a:t>
            </a:r>
          </a:p>
          <a:p>
            <a:pPr lvl="1"/>
            <a:r>
              <a:rPr lang="fi-FI" sz="2800" dirty="0"/>
              <a:t>Miten tilanteessa on mahdollista toimia muiden oikeuksia ja yhteisiä sopimuksia kunnioittaen?</a:t>
            </a:r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1EDB9E4-01EF-41AF-A55C-53203B295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06123E7-A81B-4DE3-BF44-E73E0081C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9579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62FD4E-F6A2-4463-8F60-385BB58CE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Taito: Eri näkökulmien omaksuminen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C32790-476D-4FF6-BD15-29617A2F1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Etiikan tehtävissä on tärkeää osata tarkastella sama aihetta eri teorioiden näkökulmista.</a:t>
            </a:r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FB07B9B-4AC9-493A-A627-12A3F525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80823E0-CB82-4447-986A-F72539B57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13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BC4C283-E9D0-4D53-8097-2FA284F42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791" y="2890211"/>
            <a:ext cx="8056418" cy="342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57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8053DB-F715-4130-AB7A-928A352AC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Tieto: Moraali ei ole teoriaa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112484-2547-43BE-9329-920F9BA76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 err="1"/>
              <a:t>Adornon</a:t>
            </a:r>
            <a:r>
              <a:rPr lang="fi-FI" sz="2800" dirty="0"/>
              <a:t> mukaan nyky-yhteiskunnassa ei voi elää moraalisesti oikeaa elämää.</a:t>
            </a:r>
          </a:p>
          <a:p>
            <a:r>
              <a:rPr lang="fi-FI" sz="2800" dirty="0" err="1"/>
              <a:t>Wittgenteinin</a:t>
            </a:r>
            <a:r>
              <a:rPr lang="fi-FI" sz="2800" dirty="0"/>
              <a:t> mukaan moraaliratkaisuja voi tehdä vain yksilön elämässä, yleistä moraaliteoriaa ei ole.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530768E-FB2F-4BDA-B4C0-F7C141DC5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12. Oikeudet ja sopimukset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5C893F0-9EA0-4185-A8C5-14E03055D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308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645</Words>
  <Application>Microsoft Office PowerPoint</Application>
  <PresentationFormat>Laajakuva</PresentationFormat>
  <Paragraphs>85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Office-teema</vt:lpstr>
      <vt:lpstr>12. Oikeudet ja sopimukset</vt:lpstr>
      <vt:lpstr>Ihmisoikeudet</vt:lpstr>
      <vt:lpstr>Ihmisoikeuksien kehitys</vt:lpstr>
      <vt:lpstr>Ihmisoikeuksien perustat</vt:lpstr>
      <vt:lpstr>Ihmisoikeuksien perusteluja I</vt:lpstr>
      <vt:lpstr>Ihmisoikeuksien perusteluja II</vt:lpstr>
      <vt:lpstr>Ihmisoikeuksien haasteet I</vt:lpstr>
      <vt:lpstr>Ihmisoikeuksien haasteet II</vt:lpstr>
      <vt:lpstr>Ihmisoikeuksien haasteet III</vt:lpstr>
      <vt:lpstr>Hobbesilaiset sopimusteoriat</vt:lpstr>
      <vt:lpstr>Kantilaiset sopimusteoriat</vt:lpstr>
      <vt:lpstr>Taito: Eri näkökulmien omaksuminen</vt:lpstr>
      <vt:lpstr>Taito: Eri näkökulmien omaksuminen</vt:lpstr>
      <vt:lpstr>Tieto: Moraali ei ole teoriaa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Diaesityksen otsikko, koko 48</dc:title>
  <dc:creator>Taina Vuokko</dc:creator>
  <cp:lastModifiedBy>Riikka Kujanen</cp:lastModifiedBy>
  <cp:revision>13</cp:revision>
  <dcterms:created xsi:type="dcterms:W3CDTF">2021-06-01T16:07:13Z</dcterms:created>
  <dcterms:modified xsi:type="dcterms:W3CDTF">2022-02-14T11:00:06Z</dcterms:modified>
</cp:coreProperties>
</file>