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fi-FI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2" autoAdjust="0"/>
    <p:restoredTop sz="94660"/>
  </p:normalViewPr>
  <p:slideViewPr>
    <p:cSldViewPr snapToGrid="0">
      <p:cViewPr varScale="1">
        <p:scale>
          <a:sx n="68" d="100"/>
          <a:sy n="68" d="100"/>
        </p:scale>
        <p:origin x="54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251B72-27CE-40BA-9C7A-A17EE35F0844}" type="datetimeFigureOut">
              <a:rPr lang="fi-FI" smtClean="0"/>
              <a:t>12.2.2024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9EC046-1BB7-4E45-8F24-472DD13F566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10709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0456B212-E7C3-4D49-875F-706B0DDCC9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156" y="-25397"/>
            <a:ext cx="12238590" cy="6883397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28B0DB0-714D-4942-B3F0-071849A47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93ED2D-7081-4EF9-8870-B4A748D95F7D}" type="datetime1">
              <a:rPr lang="fi-FI" smtClean="0"/>
              <a:t>12.2.2024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DC707A0-A39C-4F26-82CD-CD00F91F6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11. Hyveet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496EA5F-C6A1-4ECC-B2D1-BC45C4EB9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52959-2333-471C-8BD5-D73F1AEEC588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15066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C9200AB-15F9-4B69-8522-367850418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C6D64-783D-4EC4-B7C5-E09344B5CE3E}" type="datetime1">
              <a:rPr lang="fi-FI" smtClean="0"/>
              <a:t>12.2.2024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EC3A185-7F0B-4ACE-BBEE-4A6138819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11. Hyveet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EDCC385-2570-4919-BCB0-4066596E2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01FB1B-E8C8-4B5E-B1C1-0BFDAE84AB66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60788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EF15B99-E9C6-4283-AEC2-84D98F549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D0F994-0D43-44D6-99E8-D47322D850CD}" type="datetime1">
              <a:rPr lang="fi-FI" smtClean="0"/>
              <a:t>12.2.2024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43E1310-6A79-4BDB-8D36-3FF3B87FB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11. Hyveet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F308A27-1B83-40A1-9376-89239C901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16C3E0-6CEA-4058-931F-EEEE5E3076D5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61076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11F5300B-6543-4872-921F-3E94D0721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9CD8E6-E09D-46BC-A11E-11392F97ADCB}" type="datetime1">
              <a:rPr lang="fi-FI" smtClean="0"/>
              <a:t>12.2.2024</a:t>
            </a:fld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A3DB2936-B3DE-4AE1-A618-D0B2F9315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11. Hyveet</a:t>
            </a:r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6CADAEFC-99F6-4E28-A64B-2B24D1310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BDFBB9-9B24-4BF5-828E-D0A91B1327CD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78513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3">
            <a:extLst>
              <a:ext uri="{FF2B5EF4-FFF2-40B4-BE49-F238E27FC236}">
                <a16:creationId xmlns:a16="http://schemas.microsoft.com/office/drawing/2014/main" id="{7708C4E4-3B30-4811-9D8D-36BAEF346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93B6B5-27A1-464A-A3F9-2907FAEB0F0D}" type="datetime1">
              <a:rPr lang="fi-FI" smtClean="0"/>
              <a:t>12.2.2024</a:t>
            </a:fld>
            <a:endParaRPr lang="fi-FI"/>
          </a:p>
        </p:txBody>
      </p:sp>
      <p:sp>
        <p:nvSpPr>
          <p:cNvPr id="8" name="Alatunnisteen paikkamerkki 4">
            <a:extLst>
              <a:ext uri="{FF2B5EF4-FFF2-40B4-BE49-F238E27FC236}">
                <a16:creationId xmlns:a16="http://schemas.microsoft.com/office/drawing/2014/main" id="{280BD086-619A-47AA-9420-14FE939D0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11. Hyveet</a:t>
            </a:r>
          </a:p>
        </p:txBody>
      </p:sp>
      <p:sp>
        <p:nvSpPr>
          <p:cNvPr id="9" name="Dian numeron paikkamerkki 5">
            <a:extLst>
              <a:ext uri="{FF2B5EF4-FFF2-40B4-BE49-F238E27FC236}">
                <a16:creationId xmlns:a16="http://schemas.microsoft.com/office/drawing/2014/main" id="{7423806F-4DC8-48FA-9DFC-38EA2285B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1AF6A-3AD8-4608-A88D-DE5912880D4D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98734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3">
            <a:extLst>
              <a:ext uri="{FF2B5EF4-FFF2-40B4-BE49-F238E27FC236}">
                <a16:creationId xmlns:a16="http://schemas.microsoft.com/office/drawing/2014/main" id="{7C2F5586-E500-47F6-A295-1BB262FCC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7771DB-BCBF-4385-B233-12584B934C67}" type="datetime1">
              <a:rPr lang="fi-FI" smtClean="0"/>
              <a:t>12.2.2024</a:t>
            </a:fld>
            <a:endParaRPr lang="fi-FI"/>
          </a:p>
        </p:txBody>
      </p:sp>
      <p:sp>
        <p:nvSpPr>
          <p:cNvPr id="4" name="Alatunnisteen paikkamerkki 4">
            <a:extLst>
              <a:ext uri="{FF2B5EF4-FFF2-40B4-BE49-F238E27FC236}">
                <a16:creationId xmlns:a16="http://schemas.microsoft.com/office/drawing/2014/main" id="{DA567EE0-BDCC-458E-B0DA-591E1FF95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11. Hyveet</a:t>
            </a:r>
          </a:p>
        </p:txBody>
      </p:sp>
      <p:sp>
        <p:nvSpPr>
          <p:cNvPr id="5" name="Dian numeron paikkamerkki 5">
            <a:extLst>
              <a:ext uri="{FF2B5EF4-FFF2-40B4-BE49-F238E27FC236}">
                <a16:creationId xmlns:a16="http://schemas.microsoft.com/office/drawing/2014/main" id="{3C1BFC34-80DF-4991-B6FB-579AED686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318B9D-E9A1-420E-A508-E539CFAF8592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3954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3">
            <a:extLst>
              <a:ext uri="{FF2B5EF4-FFF2-40B4-BE49-F238E27FC236}">
                <a16:creationId xmlns:a16="http://schemas.microsoft.com/office/drawing/2014/main" id="{F4B3C23E-6667-4184-8840-3675D28FF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E7D38E-45FA-43A2-84D2-C50CC08AB5FE}" type="datetime1">
              <a:rPr lang="fi-FI" smtClean="0"/>
              <a:t>12.2.2024</a:t>
            </a:fld>
            <a:endParaRPr lang="fi-FI"/>
          </a:p>
        </p:txBody>
      </p:sp>
      <p:sp>
        <p:nvSpPr>
          <p:cNvPr id="3" name="Alatunnisteen paikkamerkki 4">
            <a:extLst>
              <a:ext uri="{FF2B5EF4-FFF2-40B4-BE49-F238E27FC236}">
                <a16:creationId xmlns:a16="http://schemas.microsoft.com/office/drawing/2014/main" id="{488046CA-5570-4D5E-BBA4-674FDD243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11. Hyveet</a:t>
            </a:r>
          </a:p>
        </p:txBody>
      </p:sp>
      <p:sp>
        <p:nvSpPr>
          <p:cNvPr id="4" name="Dian numeron paikkamerkki 5">
            <a:extLst>
              <a:ext uri="{FF2B5EF4-FFF2-40B4-BE49-F238E27FC236}">
                <a16:creationId xmlns:a16="http://schemas.microsoft.com/office/drawing/2014/main" id="{96D59866-23FD-41E2-B8EC-9B511ED9F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1A44CC-96F3-4320-801D-EB5DB229DA6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40247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E2ED750D-FD58-4404-B6A5-30CDDB54F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88887-6CAF-4170-BA6D-64FDD796A27F}" type="datetime1">
              <a:rPr lang="fi-FI" smtClean="0"/>
              <a:t>12.2.2024</a:t>
            </a:fld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F87D7741-E6DB-4A50-BA24-590674835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11. Hyveet</a:t>
            </a:r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C29A21E4-6838-42C9-812C-052181A0A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86DF0D-19BD-4C54-9BE4-9779AF01D9B3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30386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i-FI" noProof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965EA9AC-E186-41C8-8B52-422C7FB25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35FC26-28FE-4458-8A8A-099BB79FA4C8}" type="datetime1">
              <a:rPr lang="fi-FI" smtClean="0"/>
              <a:t>12.2.2024</a:t>
            </a:fld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2F1276AF-C27E-409F-AACA-002938501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11. Hyveet</a:t>
            </a:r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2C5E2F57-3B6F-480B-ABBB-7EBFC06A4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FFEBD6-6EEF-4875-877D-BE29F49C4792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14241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BBC0CDC-B2E4-4A41-B3A8-90B22D14E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90D8A1-BA5B-4FE0-8FCD-A0E0F9AC62FA}" type="datetime1">
              <a:rPr lang="fi-FI" smtClean="0"/>
              <a:t>12.2.2024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34DCEAF-0DCB-4DCD-99F3-820A7FBB6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11. Hyveet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23DE28B-6A38-448D-9294-E8A4F63E9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F13331-8653-43C8-9822-FB20E43CF9A1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22450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1160CE1-60C2-4D2A-B118-66EF38BE6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9A4043-4D42-45D1-A95C-12B57969A4F4}" type="datetime1">
              <a:rPr lang="fi-FI" smtClean="0"/>
              <a:t>12.2.2024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1F67DC0-D192-41D8-8EF3-D7F120C47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11. Hyveet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5802C89-204C-4A25-AD71-13353D35C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94E661-F3A9-4381-BAE1-A1A8773D1572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85892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EE430C20-4639-48C3-80C8-1104405B606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121"/>
            <a:ext cx="12192000" cy="6857194"/>
          </a:xfrm>
          <a:prstGeom prst="rect">
            <a:avLst/>
          </a:prstGeom>
        </p:spPr>
      </p:pic>
      <p:sp>
        <p:nvSpPr>
          <p:cNvPr id="1026" name="Otsikon paikkamerkki 1">
            <a:extLst>
              <a:ext uri="{FF2B5EF4-FFF2-40B4-BE49-F238E27FC236}">
                <a16:creationId xmlns:a16="http://schemas.microsoft.com/office/drawing/2014/main" id="{14085B97-98C2-49A5-8470-E778B42E57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 dirty="0"/>
              <a:t>Muokkaa </a:t>
            </a:r>
            <a:r>
              <a:rPr lang="fi-FI" altLang="fi-FI" dirty="0" err="1"/>
              <a:t>ots</a:t>
            </a:r>
            <a:r>
              <a:rPr lang="fi-FI" altLang="fi-FI" dirty="0"/>
              <a:t>. </a:t>
            </a:r>
            <a:r>
              <a:rPr lang="fi-FI" altLang="fi-FI" dirty="0" err="1"/>
              <a:t>perustyyl</a:t>
            </a:r>
            <a:r>
              <a:rPr lang="fi-FI" altLang="fi-FI" dirty="0"/>
              <a:t>. </a:t>
            </a:r>
            <a:r>
              <a:rPr lang="fi-FI" altLang="fi-FI" dirty="0" err="1"/>
              <a:t>napsautt</a:t>
            </a:r>
            <a:r>
              <a:rPr lang="fi-FI" altLang="fi-FI" dirty="0"/>
              <a:t>.</a:t>
            </a:r>
          </a:p>
        </p:txBody>
      </p:sp>
      <p:sp>
        <p:nvSpPr>
          <p:cNvPr id="1027" name="Tekstin paikkamerkki 2">
            <a:extLst>
              <a:ext uri="{FF2B5EF4-FFF2-40B4-BE49-F238E27FC236}">
                <a16:creationId xmlns:a16="http://schemas.microsoft.com/office/drawing/2014/main" id="{6978D60B-4095-4493-8799-E92A10BBC2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 dirty="0"/>
              <a:t>Muokkaa tekstin perustyylejä napsauttamalla</a:t>
            </a:r>
          </a:p>
          <a:p>
            <a:pPr lvl="1"/>
            <a:r>
              <a:rPr lang="fi-FI" altLang="fi-FI" dirty="0"/>
              <a:t>toinen taso</a:t>
            </a:r>
          </a:p>
          <a:p>
            <a:pPr lvl="2"/>
            <a:r>
              <a:rPr lang="fi-FI" altLang="fi-FI" dirty="0"/>
              <a:t>kolmas taso</a:t>
            </a:r>
          </a:p>
          <a:p>
            <a:pPr lvl="3"/>
            <a:r>
              <a:rPr lang="fi-FI" altLang="fi-FI" dirty="0"/>
              <a:t>neljäs taso</a:t>
            </a:r>
          </a:p>
          <a:p>
            <a:pPr lvl="4"/>
            <a:r>
              <a:rPr lang="fi-FI" altLang="fi-FI" dirty="0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31D57F6-CAAD-41DC-BC20-4CD2ABA676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E45CFDF-CAF5-46D5-8336-831888A647EB}" type="datetime1">
              <a:rPr lang="fi-FI" smtClean="0"/>
              <a:t>12.2.2024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4FD9B32-E1DD-402A-9940-16925565B3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i-FI"/>
              <a:t>11. Hyveet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D74DED2-AF73-4178-B310-59C4B70BB2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C5D05AB-3EA4-4E98-908F-7F30D17DE006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200" kern="1200">
          <a:solidFill>
            <a:schemeClr val="tx1"/>
          </a:solidFill>
          <a:latin typeface="+mn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800100" indent="-342900" algn="l" rtl="0" fontAlgn="base">
        <a:lnSpc>
          <a:spcPct val="90000"/>
        </a:lnSpc>
        <a:spcBef>
          <a:spcPts val="500"/>
        </a:spcBef>
        <a:spcAft>
          <a:spcPct val="0"/>
        </a:spcAft>
        <a:buFont typeface="Calibri" panose="020F0502020204030204" pitchFamily="34" charset="0"/>
        <a:buChar char="̶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BD3F8719-C9C6-4FFD-8878-4515793A89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3434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66D694EB-E207-48D4-A508-CBBE8382F9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i-FI" sz="4800" dirty="0">
                <a:latin typeface="+mn-lt"/>
              </a:rPr>
              <a:t>11. </a:t>
            </a:r>
            <a:r>
              <a:rPr lang="fi-FI" sz="4800" dirty="0"/>
              <a:t>Hyveet</a:t>
            </a:r>
            <a:endParaRPr lang="fi-FI" sz="4800" dirty="0">
              <a:latin typeface="+mn-lt"/>
            </a:endParaRPr>
          </a:p>
        </p:txBody>
      </p:sp>
      <p:sp>
        <p:nvSpPr>
          <p:cNvPr id="2051" name="Alaotsikko 2">
            <a:extLst>
              <a:ext uri="{FF2B5EF4-FFF2-40B4-BE49-F238E27FC236}">
                <a16:creationId xmlns:a16="http://schemas.microsoft.com/office/drawing/2014/main" id="{527B8528-272B-4F1B-9BC7-4390F3F102F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altLang="fi-FI" sz="3200" dirty="0"/>
              <a:t>Ydinsisällöt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656E24A-DB54-4DC3-806A-924787413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Moraaliteorioiden kriisi	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DEDC37B-160A-428A-9BB3-7B9CB251DE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800" dirty="0"/>
              <a:t>Klassiset moraaliteoriat on muotoiltu 1700- ja 1800-luvuilla.</a:t>
            </a:r>
          </a:p>
          <a:p>
            <a:r>
              <a:rPr lang="fi-FI" sz="2800" dirty="0"/>
              <a:t>Koska maailmassa on tapahtunut sen jälkeen paljon pahaa, teorioiden perustelut ovat alkaneet tuntua monista riittämättömiltä.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27797A6C-B15D-435B-BEAC-91E35738A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11. Hyveet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BB482068-19F4-4196-9B56-89D87C70A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88778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4AED1F9-9C72-4DFF-A97F-F7238514A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Hyve-etiikka	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B7C8FC0-E154-4991-B212-D7189E97B8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800" dirty="0"/>
              <a:t>Aristoteleen kehittelemä hyve-etiikka on palannut eettiseen keskusteluun.</a:t>
            </a:r>
          </a:p>
          <a:p>
            <a:r>
              <a:rPr lang="fi-FI" sz="2800" dirty="0"/>
              <a:t>Hyve-etiikan mukaan tekoja on tarkasteltava suhteessa kuhunkin tilanteeseen: sama teko voi olla hyvä tai oikea yhdessä tilanteessa mutta paha tai väärä toisessa.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C4B9262-8F50-4A19-88CE-79092BF92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11. Hyveet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C814558B-A176-44EE-9BC5-59CD3825E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53541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BDD92DF-534A-4174-865C-6BDFE6AA4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7" name="Sisällön paikkamerkki 6">
            <a:extLst>
              <a:ext uri="{FF2B5EF4-FFF2-40B4-BE49-F238E27FC236}">
                <a16:creationId xmlns:a16="http://schemas.microsoft.com/office/drawing/2014/main" id="{18255C63-D95A-4DF8-9090-E67F0C4024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108793"/>
            <a:ext cx="10515600" cy="1914725"/>
          </a:xfrm>
        </p:spPr>
      </p:pic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5E37F32-5498-4CA6-A95D-80C150B40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11. Hyveet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F0300ADC-A27A-4608-BEF4-A8D6E0438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37287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B96613E-1F1F-4588-8EDC-42AB60CC1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Hyveet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67B933D-5A60-49C9-9A12-35C6CF5C23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800" dirty="0"/>
              <a:t>Hyve-etiikan keskiössä ovat hyveet eli ihmisen luonteenpiirteet, jotka ihminen omaksuu kasvatuksen kautta.</a:t>
            </a:r>
          </a:p>
          <a:p>
            <a:r>
              <a:rPr lang="fi-FI" sz="2800" dirty="0"/>
              <a:t>Hyveet nähdään usein ns. järkevänä keskivälinä erilaisten äärimmäisyyksien välissä.</a:t>
            </a:r>
          </a:p>
          <a:p>
            <a:r>
              <a:rPr lang="fi-FI" sz="2800" dirty="0"/>
              <a:t>Tavoitteena ovat yksilön ja yhteisön kukoistus, onnellisuus ja hyvä elämä.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4CBB9B4-4CD1-4CDE-A901-E40804240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11. Hyveet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7153026-8CDD-44B7-94A0-174CD0785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53927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4AB0B44-0574-45A6-84B4-315261564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7" name="Sisällön paikkamerkki 6" descr="Kuva, joka sisältää kohteen pöytä&#10;&#10;Kuvaus luotu automaattisesti">
            <a:extLst>
              <a:ext uri="{FF2B5EF4-FFF2-40B4-BE49-F238E27FC236}">
                <a16:creationId xmlns:a16="http://schemas.microsoft.com/office/drawing/2014/main" id="{11135FC1-C711-4C69-8FB4-C03D63435D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65714"/>
            <a:ext cx="10515600" cy="3538455"/>
          </a:xfrm>
        </p:spPr>
      </p:pic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16675CB-8D0D-4F00-9B82-0016F5435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11. Hyveet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43878790-B557-41D6-98A6-757E69D0B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164255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9055B6B-6F1F-46EE-B549-0A4657AAB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Tärkeimmät hyveet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E1B8B8B-1160-4B5E-ABD6-7E44A01DC1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800" dirty="0"/>
              <a:t>Tärkeimmät hyveet eli kardinaalihyveet ovat Aristoteleen mukaan</a:t>
            </a:r>
          </a:p>
          <a:p>
            <a:pPr marL="1085850" lvl="1" indent="-514350">
              <a:buFont typeface="+mj-lt"/>
              <a:buAutoNum type="arabicPeriod"/>
            </a:pPr>
            <a:r>
              <a:rPr lang="fi-FI" sz="2800" dirty="0"/>
              <a:t>Viisaus</a:t>
            </a:r>
          </a:p>
          <a:p>
            <a:pPr marL="1085850" lvl="1" indent="-514350">
              <a:buFont typeface="+mj-lt"/>
              <a:buAutoNum type="arabicPeriod"/>
            </a:pPr>
            <a:r>
              <a:rPr lang="fi-FI" sz="2800" dirty="0"/>
              <a:t>Rohkeus</a:t>
            </a:r>
          </a:p>
          <a:p>
            <a:pPr marL="1085850" lvl="1" indent="-514350">
              <a:buFont typeface="+mj-lt"/>
              <a:buAutoNum type="arabicPeriod"/>
            </a:pPr>
            <a:r>
              <a:rPr lang="fi-FI" sz="2800" dirty="0"/>
              <a:t>Oikeamielisyys</a:t>
            </a:r>
          </a:p>
          <a:p>
            <a:pPr marL="1085850" lvl="1" indent="-514350">
              <a:buFont typeface="+mj-lt"/>
              <a:buAutoNum type="arabicPeriod"/>
            </a:pPr>
            <a:r>
              <a:rPr lang="fi-FI" sz="2800" dirty="0"/>
              <a:t>Kohtuullisuus</a:t>
            </a:r>
          </a:p>
          <a:p>
            <a:pPr marL="571500" lvl="1" indent="0">
              <a:buNone/>
            </a:pPr>
            <a:endParaRPr lang="fi-FI" sz="2800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236F4D24-442B-42FD-9A77-E8A8B1E23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11. Hyveet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1DEA3A8-FE44-4110-ABF0-8B7A41BC7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39346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12838D4-B987-4184-BE87-098827BF6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Teoriakriittisyys	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0D56305-4D1F-4000-BBDA-B217FA0019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800" dirty="0"/>
              <a:t>Teoriakriittisyydellä tarkoitetaan etiikassa monenlaisia lähestymistapoja, joita yhdistää ajatus siitä, ettei moraalia voi tai pidä yrittää perustella teoreettisesti.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E4294DD3-2F15-4B06-9CD1-675336E36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11. Hyveet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E43D7ABC-D8BC-4019-8EA6-F1C69A2F8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82159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DA5094B-C103-486F-A331-CFCF4426C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Etiikan teorioita vastaan esitettyjä kysymyksiä 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7A04656-E7AB-4C69-A7BF-47DF2F6E8F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800" dirty="0"/>
              <a:t>Eivätkö vähintäänkin universaalit moraaliteoriat ole liian jäykkiä ja abstrakteja suhteessa yksilön ainutkertaisiin valintoihin?</a:t>
            </a:r>
          </a:p>
          <a:p>
            <a:r>
              <a:rPr lang="fi-FI" sz="2800" dirty="0"/>
              <a:t>Jos joku ajattelee voivansa laskea moraalin, eikö tuo ajatus jo kavalla, ettei tällöin puhuta enää moraalista?</a:t>
            </a:r>
          </a:p>
          <a:p>
            <a:endParaRPr lang="fi-FI" sz="2800" dirty="0"/>
          </a:p>
          <a:p>
            <a:endParaRPr lang="fi-FI" sz="2800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ECDF2DFA-2239-467E-B0CD-740F18B31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11. Hyveet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B48D8DB5-285D-4785-81F2-DC905BABD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03171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2F86014-EC2B-4690-80CD-5D57F7F1C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Etiikan teorioita vastaan esitettyjä kysymyksiä II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6B0E637-ABEF-4C1F-8CE7-A45508B084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800" dirty="0"/>
              <a:t>Jos perustelen toimintaani X sillä, että teoria Y sanoo niin, yritänkö silloin vain sysätä oman moraalisen vastuuni teorian harteille?</a:t>
            </a:r>
          </a:p>
          <a:p>
            <a:r>
              <a:rPr lang="fi-FI" sz="2800" dirty="0"/>
              <a:t>Voiko ihmisestä tehdä moraalisen rationaalisen argumentaation kautta?</a:t>
            </a:r>
          </a:p>
          <a:p>
            <a:r>
              <a:rPr lang="fi-FI" sz="2800" dirty="0"/>
              <a:t>Koska moraali ei ilmene yhteisesti havaittavassa ja jaettavassa todellisuudessa, siitä ei voi esittää objektiivisia arvioita, saati sitten teoriaa.</a:t>
            </a:r>
          </a:p>
          <a:p>
            <a:endParaRPr lang="fi-FI" sz="2800" dirty="0"/>
          </a:p>
          <a:p>
            <a:endParaRPr lang="fi-FI" sz="2800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B0F378CC-2C5F-47C0-B091-10BC397D9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11. Hyveet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1DBCB78F-60FC-4954-AC93-FFA23B728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8957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74A3636-D3D3-4813-B58C-EE173DE4F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Taito: Filosofinen keskustelu moraalista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04A27E4-407F-48C2-8120-078E69CFAC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800" dirty="0"/>
              <a:t>Filosofinen keskustelu etenee usein kommentteina aiempien ajattelijoiden teorioihin ja näkemyksiin.</a:t>
            </a:r>
          </a:p>
          <a:p>
            <a:r>
              <a:rPr lang="fi-FI" sz="2800" dirty="0"/>
              <a:t>Tästä syystä on tärkeää tuntea ainakin keskeisimpiä klassikkoteorioita kuten Aristoteleen ja Kantin ajatuksia.</a:t>
            </a:r>
          </a:p>
          <a:p>
            <a:endParaRPr lang="fi-FI" sz="2800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31FEB6F-5EFA-49AF-A8A5-2C60CBC61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11. Hyveet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6841A6D-1854-4F3E-8186-7A479FB6A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11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47635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305</Words>
  <Application>Microsoft Office PowerPoint</Application>
  <PresentationFormat>Laajakuva</PresentationFormat>
  <Paragraphs>50</Paragraphs>
  <Slides>11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Office-teema</vt:lpstr>
      <vt:lpstr>11. Hyveet</vt:lpstr>
      <vt:lpstr>Moraaliteorioiden kriisi </vt:lpstr>
      <vt:lpstr>Hyve-etiikka </vt:lpstr>
      <vt:lpstr>PowerPoint-esitys</vt:lpstr>
      <vt:lpstr>Hyveet</vt:lpstr>
      <vt:lpstr>PowerPoint-esitys</vt:lpstr>
      <vt:lpstr>Tärkeimmät hyveet</vt:lpstr>
      <vt:lpstr>Teoriakriittisyys </vt:lpstr>
      <vt:lpstr>Etiikan teorioita vastaan esitettyjä kysymyksiä I</vt:lpstr>
      <vt:lpstr>Etiikan teorioita vastaan esitettyjä kysymyksiä II</vt:lpstr>
      <vt:lpstr>Taito: Filosofinen keskustelu moraalista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Diaesityksen otsikko, koko 48</dc:title>
  <dc:creator>Taina Vuokko</dc:creator>
  <cp:lastModifiedBy>Marja Valkama</cp:lastModifiedBy>
  <cp:revision>16</cp:revision>
  <dcterms:created xsi:type="dcterms:W3CDTF">2021-06-01T16:07:13Z</dcterms:created>
  <dcterms:modified xsi:type="dcterms:W3CDTF">2024-02-12T12:59:24Z</dcterms:modified>
</cp:coreProperties>
</file>