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57" r:id="rId4"/>
    <p:sldId id="258" r:id="rId5"/>
    <p:sldId id="259" r:id="rId6"/>
    <p:sldId id="263" r:id="rId7"/>
    <p:sldId id="260" r:id="rId8"/>
    <p:sldId id="261" r:id="rId9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16AB1-B962-48ED-A9E9-998F80C7DBE4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8E017-7D29-4EB4-B2ED-A9C89414BB77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828A9-76F9-4270-B331-54DD24C23421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DD79C-9716-4E67-A3B4-97898A13C080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3440D-7B0D-4B8D-BA2D-FF2D3C259685}" type="datetime1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E6D7F-0C56-4A1E-87EC-2FF1AE696146}" type="datetime1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F595-884F-4AA1-8E0A-8C5258F9BB34}" type="datetime1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E7588-FD2F-48F4-BF91-981F0B9CC9D2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32547-D32E-4D1D-83FF-BE82E05936F7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DB27F-8CEF-4869-B63E-AF2D8F67DF9D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2B941-014B-4F67-9F5F-3741DEEA7FDC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38ADF1-F6B1-4D16-B592-9109A7B62215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10. Velvollisuudet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E24878-777C-4699-9C7F-C21164CB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C8A8EE96-C28C-4130-B8F9-660058329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69211"/>
            <a:ext cx="10515600" cy="2321066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145042F-F06B-413D-AA16-087018B39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1BA48B8-7CCF-41A9-88E7-A46D21EFD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572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F1D1CB-24D6-444A-9E18-C529CB6E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Velvollisuusetiikka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848484-AC8B-48F8-A76A-AF4C47792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Velvollisuusetiikan mukaan moraali on velvoittavaa, autonomista ja universaalia.</a:t>
            </a:r>
          </a:p>
          <a:p>
            <a:pPr lvl="1"/>
            <a:r>
              <a:rPr lang="fi-FI" sz="2800" b="1" dirty="0"/>
              <a:t>Velvoittavuus</a:t>
            </a:r>
            <a:r>
              <a:rPr lang="fi-FI" sz="2800" dirty="0"/>
              <a:t>: ihmisillä velvollisuus noudattaa moraalisia periaatteita.</a:t>
            </a:r>
          </a:p>
          <a:p>
            <a:pPr lvl="1"/>
            <a:r>
              <a:rPr lang="fi-FI" sz="2800" b="1" dirty="0"/>
              <a:t>Autonomisuus</a:t>
            </a:r>
            <a:r>
              <a:rPr lang="fi-FI" sz="2800" dirty="0"/>
              <a:t>: moraalia noudatettava sen itsensä vuoksi, ei välineenä minkään muun päämärän saavuttamiseen</a:t>
            </a:r>
          </a:p>
          <a:p>
            <a:pPr lvl="1"/>
            <a:r>
              <a:rPr lang="fi-FI" sz="2800" b="1" dirty="0"/>
              <a:t>Universaalius</a:t>
            </a:r>
            <a:r>
              <a:rPr lang="fi-FI" sz="2800" dirty="0"/>
              <a:t>: moraali velvoittaa kaikkia ihmisiä kaikkialla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ADB9EDB-FDC2-4F23-AF71-CF910296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200EAD5-EC2C-4156-A259-ED11D352E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445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4E2C01-D217-4A83-AF82-DD78343C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Moraalilaki vs. valtion laki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CEAA75-7EEE-43C1-8ED7-9DC510F05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Velvollisuusetiikassa puhutaan usein moraalilaista.</a:t>
            </a:r>
          </a:p>
          <a:p>
            <a:r>
              <a:rPr lang="fi-FI" sz="2800" dirty="0"/>
              <a:t>Moraalilakia ei pidä sekoittaa valtioiden lakeihin.</a:t>
            </a:r>
          </a:p>
          <a:p>
            <a:pPr lvl="1"/>
            <a:r>
              <a:rPr lang="fi-FI" sz="2800" dirty="0"/>
              <a:t>Lait muuttuvat, mutta moraalilaki on ihmisten toiveiden ja uskomusten yläpuolella.</a:t>
            </a:r>
          </a:p>
          <a:p>
            <a:pPr lvl="1"/>
            <a:r>
              <a:rPr lang="fi-FI" sz="2800" dirty="0"/>
              <a:t>Lakien näkökulmasta ei ole väliä sillä, miksi joku noudattaa lakia. Moraalilain näkökulmasta sillä on väliä.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498161A-F678-4876-8547-2D4325916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5C72447-DF25-4ED3-9500-331B0FF4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509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31D28A-A14F-4617-ACC8-0D5D122C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Kategorinen imperatiivi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7F96AE-AB92-46FA-AF1E-B767834F6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58075" cy="4351338"/>
          </a:xfrm>
        </p:spPr>
        <p:txBody>
          <a:bodyPr/>
          <a:lstStyle/>
          <a:p>
            <a:r>
              <a:rPr lang="fi-FI" sz="2800" dirty="0"/>
              <a:t>Filosofi Immanuel Kant esitti kategorisen imperatiivin. Siitä on kaksi erilaista muotoilua.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2800" dirty="0"/>
              <a:t>Toimi aina niin, että toimintaasi ohjaavasta periaatteesta voisi tulla yleinen laki.</a:t>
            </a:r>
          </a:p>
          <a:p>
            <a:pPr marL="914400" lvl="1" indent="-457200">
              <a:buFont typeface="+mj-lt"/>
              <a:buAutoNum type="arabicPeriod"/>
            </a:pPr>
            <a:r>
              <a:rPr lang="fi-FI" sz="2800" dirty="0"/>
              <a:t>Älä koskaan kohtele toista ihmistä pelkästään välineenä, vaan aina myös päämääränä sinänsä.  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A9E77F3-9365-434E-A5ED-439AA21CE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B5A7102-AF49-46C1-9523-201BCF221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  <p:pic>
        <p:nvPicPr>
          <p:cNvPr id="6" name="Google Shape;161;p10" descr="C:\Users\tav\Downloads\shutterstock_88588885.jpg">
            <a:extLst>
              <a:ext uri="{FF2B5EF4-FFF2-40B4-BE49-F238E27FC236}">
                <a16:creationId xmlns:a16="http://schemas.microsoft.com/office/drawing/2014/main" id="{368C858B-2102-4DA6-B561-C05F932D66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85187" y="2136775"/>
            <a:ext cx="2578100" cy="30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63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0A79CB-A39E-4963-B56D-5F0F5A97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0BE51D0B-2BA0-487B-AC52-B2D9738D0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77" y="1144685"/>
            <a:ext cx="9883997" cy="4168501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96909C3-766B-4320-A96B-3FE98E097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7B8E9A6-4C49-47EA-8D48-CEB30C71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5864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CB680B-1B58-450B-9923-7BE3072F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vapaus on?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336532-6673-4847-8FB7-212D0DDEB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91250" cy="4351338"/>
          </a:xfrm>
        </p:spPr>
        <p:txBody>
          <a:bodyPr/>
          <a:lstStyle/>
          <a:p>
            <a:r>
              <a:rPr lang="fi-FI" sz="2800" dirty="0"/>
              <a:t>Vapaus voidaan ymmärtää kahdella tavalla.</a:t>
            </a:r>
          </a:p>
          <a:p>
            <a:pPr marL="1028700" lvl="1" indent="-457200">
              <a:buFont typeface="+mj-lt"/>
              <a:buAutoNum type="arabicPeriod"/>
            </a:pPr>
            <a:r>
              <a:rPr lang="fi-FI" sz="2800" dirty="0"/>
              <a:t>Vapaus on sitä, että saa tehdä juuri mitä tahtoo.</a:t>
            </a:r>
          </a:p>
          <a:p>
            <a:pPr marL="1028700" lvl="1" indent="-457200">
              <a:buFont typeface="+mj-lt"/>
              <a:buAutoNum type="arabicPeriod"/>
            </a:pPr>
            <a:r>
              <a:rPr lang="fi-FI" sz="2800" dirty="0"/>
              <a:t>Vapaus on sitä, että voi järjen avulla päättää, miten suhtautuu erilaisiin haluihinsa.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016170C-1165-4488-882D-1153F55B5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6FC9FCB-43DE-47CE-B8B2-22816612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  <p:pic>
        <p:nvPicPr>
          <p:cNvPr id="7" name="Kuva 6" descr="Kuva, joka sisältää kohteen ulko, taivas, mies, vuori&#10;&#10;Kuvaus luotu automaattisesti">
            <a:extLst>
              <a:ext uri="{FF2B5EF4-FFF2-40B4-BE49-F238E27FC236}">
                <a16:creationId xmlns:a16="http://schemas.microsoft.com/office/drawing/2014/main" id="{FE48B361-432C-48E1-9C88-43E3C1E2D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181" y="1825625"/>
            <a:ext cx="4114315" cy="274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2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BAA821-5950-4669-9504-03E10CF1C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Ajatuskokeet etiikassa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14E2F7-D6F1-4043-B8B4-4F06830D3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Ajatuskokeissa testataan näkemyksiä kuvitteellisten tilanteiden avulla.</a:t>
            </a:r>
          </a:p>
          <a:p>
            <a:r>
              <a:rPr lang="fi-FI" sz="2800" dirty="0"/>
              <a:t>Etiikassa ajatuskokeita on käytetty muun muassa eri normatiivisen etiikan teorioiden kritisointiin.</a:t>
            </a:r>
          </a:p>
          <a:p>
            <a:r>
              <a:rPr lang="fi-FI" sz="2800" dirty="0"/>
              <a:t>Esimerkiksi seurausetiikkaa on kritisoitu ajatuskokeella, jossa saattaisi seurausetiikan mukaan olla oikein tappaa yksi gladiaattori, jos sen katsominen tuottaisi mielihyvää suurille ihmisjoukoille. 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63791DD-05E5-43F1-A44A-BB37CC18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10. Velvollisuudet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A6CF702-5F36-49A6-BE40-EA3B9FAB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13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244</Words>
  <Application>Microsoft Office PowerPoint</Application>
  <PresentationFormat>Laajakuva</PresentationFormat>
  <Paragraphs>42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10. Velvollisuudet</vt:lpstr>
      <vt:lpstr>PowerPoint-esitys</vt:lpstr>
      <vt:lpstr>Velvollisuusetiikka</vt:lpstr>
      <vt:lpstr>Moraalilaki vs. valtion laki</vt:lpstr>
      <vt:lpstr>Kategorinen imperatiivi</vt:lpstr>
      <vt:lpstr>PowerPoint-esitys</vt:lpstr>
      <vt:lpstr>Mitä vapaus on?</vt:lpstr>
      <vt:lpstr>Taito: Ajatuskokeet etiikassa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Marja Valkama</cp:lastModifiedBy>
  <cp:revision>16</cp:revision>
  <dcterms:created xsi:type="dcterms:W3CDTF">2021-06-01T16:07:13Z</dcterms:created>
  <dcterms:modified xsi:type="dcterms:W3CDTF">2024-02-12T12:58:39Z</dcterms:modified>
</cp:coreProperties>
</file>