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58" r:id="rId9"/>
    <p:sldId id="257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jJqFhQt4i2pOTMt8yuJCetP/2TJ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isa Heinlahti" initials="" lastIdx="2" clrIdx="0"/>
  <p:cmAuthor id="1" name="Riikka Kujanen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0dbda2a5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0dbda2a5e0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Google Shape;148;g10dbda2a5e0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34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sisältö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kuva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-6121"/>
            <a:ext cx="12192000" cy="68571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̶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34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800"/>
              <a:t>1. Mitä moraali on?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fi-FI" sz="3200" dirty="0"/>
              <a:t>Ydinsisällöt</a:t>
            </a:r>
            <a:endParaRPr sz="36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886"/>
            <a:ext cx="12192000" cy="685719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200">
                <a:latin typeface="Calibri"/>
                <a:ea typeface="Calibri"/>
                <a:cs typeface="Calibri"/>
                <a:sym typeface="Calibri"/>
              </a:rPr>
              <a:t>Peruskäsitteet</a:t>
            </a:r>
            <a:endParaRPr/>
          </a:p>
        </p:txBody>
      </p:sp>
      <p:sp>
        <p:nvSpPr>
          <p:cNvPr id="117" name="Google Shape;117;p4"/>
          <p:cNvSpPr txBox="1">
            <a:spLocks noGrp="1"/>
          </p:cNvSpPr>
          <p:nvPr>
            <p:ph type="body" idx="1"/>
          </p:nvPr>
        </p:nvSpPr>
        <p:spPr>
          <a:xfrm>
            <a:off x="838200" y="1543050"/>
            <a:ext cx="10515600" cy="463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fi-FI" sz="2800" dirty="0"/>
              <a:t>Moraali (lat. </a:t>
            </a:r>
            <a:r>
              <a:rPr lang="fi-FI" sz="2800" dirty="0" err="1"/>
              <a:t>mores</a:t>
            </a:r>
            <a:r>
              <a:rPr lang="fi-FI" sz="2800" dirty="0"/>
              <a:t>, tavat)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fi-FI" sz="2800" dirty="0"/>
              <a:t>Oikeaa ja väärää inhimillistä toimintaa sekä hyvää ja pahaa koskeva oppi tai käsitys</a:t>
            </a:r>
          </a:p>
          <a:p>
            <a:pPr indent="-45720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fi-FI" sz="2800" dirty="0"/>
              <a:t>Etiikka (kr. </a:t>
            </a:r>
            <a:r>
              <a:rPr lang="fi-FI" sz="2800" dirty="0" err="1"/>
              <a:t>ethos</a:t>
            </a:r>
            <a:r>
              <a:rPr lang="fi-FI" sz="2800" dirty="0"/>
              <a:t>, tapa, luonne)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fi-FI" sz="2800" dirty="0"/>
              <a:t>Filosofian ala joka tutkii moraalia ja hyvää elämää</a:t>
            </a: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18" name="Google Shape;118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1. Mitä moraali on?</a:t>
            </a:r>
            <a:endParaRPr/>
          </a:p>
        </p:txBody>
      </p:sp>
      <p:sp>
        <p:nvSpPr>
          <p:cNvPr id="119" name="Google Shape;119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Mikä on oikein?</a:t>
            </a:r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spcBef>
                <a:spcPts val="0"/>
              </a:spcBef>
              <a:buSzPct val="100000"/>
            </a:pPr>
            <a:r>
              <a:rPr lang="fi-FI" sz="2800" dirty="0"/>
              <a:t>Tavat, laki ja moraali vastaavat kaikki kysymykseen, mikä on oikein.</a:t>
            </a:r>
          </a:p>
          <a:p>
            <a:pPr lvl="1" indent="-457200">
              <a:spcBef>
                <a:spcPts val="0"/>
              </a:spcBef>
              <a:buSzPct val="100000"/>
            </a:pPr>
            <a:r>
              <a:rPr lang="fi-FI" sz="2800" dirty="0"/>
              <a:t>Niihin kaikkiin liittyy toimintaa ohjaavia sääntöjä.</a:t>
            </a:r>
          </a:p>
          <a:p>
            <a:pPr lvl="1" indent="-457200">
              <a:spcBef>
                <a:spcPts val="0"/>
              </a:spcBef>
              <a:buSzPct val="100000"/>
            </a:pPr>
            <a:r>
              <a:rPr lang="fi-FI" sz="2800" dirty="0"/>
              <a:t>Niillä on kuitenkin myös eroja.</a:t>
            </a: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26" name="Google Shape;126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1. Mitä moraali on?</a:t>
            </a:r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  <p:pic>
        <p:nvPicPr>
          <p:cNvPr id="128" name="Google Shape;12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3694" y="2837657"/>
            <a:ext cx="2741611" cy="34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Tavat, lait ja moraali</a:t>
            </a:r>
            <a:endParaRPr/>
          </a:p>
        </p:txBody>
      </p:sp>
      <p:sp>
        <p:nvSpPr>
          <p:cNvPr id="134" name="Google Shape;134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000"/>
            </a:pPr>
            <a:r>
              <a:rPr lang="fi-FI" sz="28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Tavat: </a:t>
            </a:r>
            <a:r>
              <a:rPr lang="fi-FI" sz="2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Minkälainen käyttäytyminen tekee ihmisten yhdessä elämisestä sujuvaa ja miellyttävää?</a:t>
            </a:r>
            <a:endParaRPr lang="fi-FI" sz="2800" dirty="0"/>
          </a:p>
          <a:p>
            <a:pPr indent="-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000"/>
            </a:pPr>
            <a:r>
              <a:rPr lang="fi-FI" sz="28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Lait: </a:t>
            </a:r>
            <a:r>
              <a:rPr lang="fi-FI" sz="2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Mitkä säännöt ovat perustavia yhteiskunnan toiminnalle?</a:t>
            </a:r>
            <a:endParaRPr lang="fi-FI" sz="2800" dirty="0"/>
          </a:p>
          <a:p>
            <a:pPr indent="-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000"/>
            </a:pPr>
            <a:r>
              <a:rPr lang="fi-FI" sz="28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Moraali: </a:t>
            </a:r>
            <a:r>
              <a:rPr lang="fi-FI" sz="2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Mitkä ovat tavoittelemisen arvoisia päämääriä ja hyväksyttyjä keinoja tavoitella niitä?</a:t>
            </a: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35" name="Google Shape;13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1. Mitä moraali on?</a:t>
            </a:r>
            <a:endParaRPr/>
          </a:p>
        </p:txBody>
      </p:sp>
      <p:sp>
        <p:nvSpPr>
          <p:cNvPr id="136" name="Google Shape;13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2" name="Google Shape;142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594912" y="882384"/>
            <a:ext cx="7002176" cy="510185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/>
              <a:t>1. </a:t>
            </a:r>
            <a:r>
              <a:rPr lang="fi-FI"/>
              <a:t>Mitä moraali on?</a:t>
            </a:r>
            <a:endParaRPr/>
          </a:p>
        </p:txBody>
      </p:sp>
      <p:sp>
        <p:nvSpPr>
          <p:cNvPr id="144" name="Google Shape;1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D377004E-9683-48BF-AF1B-9974FDA1CDF6}"/>
              </a:ext>
            </a:extLst>
          </p:cNvPr>
          <p:cNvSpPr txBox="1"/>
          <p:nvPr/>
        </p:nvSpPr>
        <p:spPr>
          <a:xfrm>
            <a:off x="5565245" y="5984239"/>
            <a:ext cx="1220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b="1" dirty="0"/>
              <a:t>LAITONTA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0dbda2a5e0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10dbda2a5e0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2" name="Google Shape;152;g10dbda2a5e0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64DF80BB-64E5-4B26-86E0-1D37FCA14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9056" y="1388664"/>
            <a:ext cx="3658256" cy="342590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9B693C8D-D30E-4E42-B3CC-5AEA00164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8164" y="1514349"/>
            <a:ext cx="3673086" cy="34209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Taito: Moraalin näkökulman etsiminen</a:t>
            </a:r>
            <a:endParaRPr/>
          </a:p>
        </p:txBody>
      </p:sp>
      <p:sp>
        <p:nvSpPr>
          <p:cNvPr id="158" name="Google Shape;158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8483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800"/>
            </a:pPr>
            <a:r>
              <a:rPr lang="fi-FI" sz="2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Usein tapojen, lakien ja moraalin näkökulmat osuvat yksiin.</a:t>
            </a:r>
            <a:endParaRPr lang="fi-FI" sz="2800" dirty="0"/>
          </a:p>
          <a:p>
            <a:pPr indent="-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800"/>
            </a:pPr>
            <a:r>
              <a:rPr lang="fi-FI" sz="2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Toisinaan moraalin näkökulma silti eroaa tavoista ja laeista. </a:t>
            </a:r>
          </a:p>
          <a:p>
            <a:pPr indent="-4572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800"/>
            </a:pPr>
            <a:r>
              <a:rPr lang="fi-FI" sz="2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Esimerkiksi ihmisoikeustaistelussa on usein rikottu oman aikansa tapoja ja lakeja moraalisista syistä.</a:t>
            </a:r>
            <a:endParaRPr sz="2800" dirty="0"/>
          </a:p>
          <a:p>
            <a:pPr marL="342900" lvl="0" indent="-165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59" name="Google Shape;15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1. Mitä moraali on?</a:t>
            </a:r>
            <a:endParaRPr/>
          </a:p>
        </p:txBody>
      </p:sp>
      <p:sp>
        <p:nvSpPr>
          <p:cNvPr id="160" name="Google Shape;16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  <p:pic>
        <p:nvPicPr>
          <p:cNvPr id="161" name="Google Shape;161;p8" descr="C:\Users\tav\Downloads\shutterstock_13341149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8818" y="1905794"/>
            <a:ext cx="2743199" cy="3950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719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200">
                <a:latin typeface="Calibri"/>
                <a:ea typeface="Calibri"/>
                <a:cs typeface="Calibri"/>
                <a:sym typeface="Calibri"/>
              </a:rPr>
              <a:t>Säännöt muuttuvat</a:t>
            </a:r>
            <a:endParaRPr/>
          </a:p>
        </p:txBody>
      </p:sp>
      <p:sp>
        <p:nvSpPr>
          <p:cNvPr id="108" name="Google Shape;108;p3"/>
          <p:cNvSpPr txBox="1">
            <a:spLocks noGrp="1"/>
          </p:cNvSpPr>
          <p:nvPr>
            <p:ph type="body" idx="1"/>
          </p:nvPr>
        </p:nvSpPr>
        <p:spPr>
          <a:xfrm>
            <a:off x="838200" y="1543050"/>
            <a:ext cx="6097859" cy="463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fi-FI" sz="2800" b="1" dirty="0"/>
              <a:t>Lainsäädäntö</a:t>
            </a:r>
            <a:r>
              <a:rPr lang="fi-FI" sz="2800" dirty="0"/>
              <a:t>ä uudistetaan vastaamaan muuttuneita olosuhteita.</a:t>
            </a:r>
          </a:p>
          <a:p>
            <a:pPr indent="-45720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fi-FI" sz="2800" b="1" dirty="0"/>
              <a:t>Käytössäännöt</a:t>
            </a:r>
            <a:r>
              <a:rPr lang="fi-FI" sz="2800" dirty="0"/>
              <a:t> muuttuvat, kun käsitys huomaavaisuudesta ja kohteliaisuudesta muuttuu.</a:t>
            </a:r>
          </a:p>
          <a:p>
            <a:pPr indent="-45720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fi-FI" sz="2800" b="1" dirty="0"/>
              <a:t>Moraalisäännöt</a:t>
            </a:r>
            <a:r>
              <a:rPr lang="fi-FI" sz="2800" dirty="0"/>
              <a:t> muuttuvat, kun käsitys siitä, mikä on hyvää, mikä vahingollista, muuttuu.</a:t>
            </a:r>
            <a:endParaRPr sz="2800" dirty="0"/>
          </a:p>
        </p:txBody>
      </p:sp>
      <p:sp>
        <p:nvSpPr>
          <p:cNvPr id="109" name="Google Shape;10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1. Mitä moraali on?</a:t>
            </a:r>
            <a:endParaRPr/>
          </a:p>
        </p:txBody>
      </p:sp>
      <p:sp>
        <p:nvSpPr>
          <p:cNvPr id="110" name="Google Shape;11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  <p:pic>
        <p:nvPicPr>
          <p:cNvPr id="3" name="Kuva 2" descr="Kuva, joka sisältää kohteen teksti, henkilö, mies&#10;&#10;Kuvaus luotu automaattisesti">
            <a:extLst>
              <a:ext uri="{FF2B5EF4-FFF2-40B4-BE49-F238E27FC236}">
                <a16:creationId xmlns:a16="http://schemas.microsoft.com/office/drawing/2014/main" id="{FB64B1C6-4043-46A9-BBF4-B990A246D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9873" y="1939632"/>
            <a:ext cx="4663175" cy="32331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719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200">
                <a:latin typeface="Calibri"/>
                <a:ea typeface="Calibri"/>
                <a:cs typeface="Calibri"/>
                <a:sym typeface="Calibri"/>
              </a:rPr>
              <a:t>Tiivistelmä luvun pääasioista</a:t>
            </a:r>
            <a:endParaRPr/>
          </a:p>
        </p:txBody>
      </p:sp>
      <p:sp>
        <p:nvSpPr>
          <p:cNvPr id="99" name="Google Shape;99;p2"/>
          <p:cNvSpPr txBox="1">
            <a:spLocks noGrp="1"/>
          </p:cNvSpPr>
          <p:nvPr>
            <p:ph type="body" idx="1"/>
          </p:nvPr>
        </p:nvSpPr>
        <p:spPr>
          <a:xfrm>
            <a:off x="838200" y="1543050"/>
            <a:ext cx="10515600" cy="463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spcBef>
                <a:spcPts val="0"/>
              </a:spcBef>
              <a:buSzPct val="100000"/>
            </a:pPr>
            <a:r>
              <a:rPr lang="fi-FI" sz="2800" dirty="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Erilaiset säännöt ohjaavat ihmisten käyttäytymistä ja toimintaa.</a:t>
            </a:r>
            <a:endParaRPr sz="2800" dirty="0"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</a:ext>
              </a:extLst>
            </a:endParaRPr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-FI" sz="2800" dirty="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Lait ovat eduskunnan vahvistamia yhteiskunnan toimintaan vaikuttavia sääntöjä.</a:t>
            </a:r>
            <a:endParaRPr sz="2800" dirty="0"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</a:ext>
              </a:extLst>
            </a:endParaRPr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-FI" sz="2800" dirty="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Käyttäytymissäännöt ohjaavat ihmisten välistä kanssakäymistä.</a:t>
            </a:r>
            <a:endParaRPr sz="2800" dirty="0"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</a:ext>
              </a:extLst>
            </a:endParaRPr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-FI" sz="2800" dirty="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6"/>
                  </a:ext>
                </a:extLst>
              </a:rPr>
              <a:t>Moraalinormit suojelevat yhteisön tärkeimpiä arvoja.</a:t>
            </a:r>
            <a:endParaRPr sz="2800" dirty="0"/>
          </a:p>
        </p:txBody>
      </p:sp>
      <p:sp>
        <p:nvSpPr>
          <p:cNvPr id="100" name="Google Shape;100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1. Mitä moraali on?</a:t>
            </a:r>
            <a:endParaRPr/>
          </a:p>
        </p:txBody>
      </p:sp>
      <p:sp>
        <p:nvSpPr>
          <p:cNvPr id="101" name="Google Shape;101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271</Words>
  <Application>Microsoft Office PowerPoint</Application>
  <PresentationFormat>Laajakuva</PresentationFormat>
  <Paragraphs>45</Paragraphs>
  <Slides>9</Slides>
  <Notes>9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Office-teema</vt:lpstr>
      <vt:lpstr>1. Mitä moraali on?</vt:lpstr>
      <vt:lpstr>Peruskäsitteet</vt:lpstr>
      <vt:lpstr>Mikä on oikein?</vt:lpstr>
      <vt:lpstr>Tavat, lait ja moraali</vt:lpstr>
      <vt:lpstr>PowerPoint-esitys</vt:lpstr>
      <vt:lpstr>PowerPoint-esitys</vt:lpstr>
      <vt:lpstr>Taito: Moraalin näkökulman etsiminen</vt:lpstr>
      <vt:lpstr>Säännöt muuttuvat</vt:lpstr>
      <vt:lpstr>Tiivistelmä luvun pääasioista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Mitä moraali on?</dc:title>
  <dc:creator>Taina Vuokko</dc:creator>
  <cp:lastModifiedBy>Marja Valkama</cp:lastModifiedBy>
  <cp:revision>5</cp:revision>
  <dcterms:created xsi:type="dcterms:W3CDTF">2021-06-01T16:07:13Z</dcterms:created>
  <dcterms:modified xsi:type="dcterms:W3CDTF">2024-02-27T12:07:23Z</dcterms:modified>
</cp:coreProperties>
</file>