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59" r:id="rId6"/>
    <p:sldId id="263" r:id="rId7"/>
    <p:sldId id="260" r:id="rId8"/>
    <p:sldId id="264" r:id="rId9"/>
    <p:sldId id="262" r:id="rId10"/>
    <p:sldId id="265" r:id="rId11"/>
    <p:sldId id="267" r:id="rId12"/>
    <p:sldId id="268" r:id="rId13"/>
    <p:sldId id="266" r:id="rId14"/>
    <p:sldId id="269" r:id="rId15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162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28" name="Päivämäärän paikkamerkki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B0616-C6AF-4769-BBD2-0C1EAA037840}" type="datetimeFigureOut">
              <a:rPr lang="fi-FI" smtClean="0"/>
              <a:pPr/>
              <a:t>20.5.2019</a:t>
            </a:fld>
            <a:endParaRPr lang="fi-FI"/>
          </a:p>
        </p:txBody>
      </p:sp>
      <p:sp>
        <p:nvSpPr>
          <p:cNvPr id="17" name="Alatunnisteen paikkamerk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9" name="Dian numeron paikkamerkki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7059-324F-4549-8ACD-EDBD12B65CA5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Alaotsikko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i-FI" smtClean="0"/>
              <a:t>Muokkaa alaotsikon perustyyliä napsautt.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B0616-C6AF-4769-BBD2-0C1EAA037840}" type="datetimeFigureOut">
              <a:rPr lang="fi-FI" smtClean="0"/>
              <a:pPr/>
              <a:t>20.5.2019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7059-324F-4549-8ACD-EDBD12B65CA5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B0616-C6AF-4769-BBD2-0C1EAA037840}" type="datetimeFigureOut">
              <a:rPr lang="fi-FI" smtClean="0"/>
              <a:pPr/>
              <a:t>20.5.2019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2887059-324F-4549-8ACD-EDBD12B65CA5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B0616-C6AF-4769-BBD2-0C1EAA037840}" type="datetimeFigureOut">
              <a:rPr lang="fi-FI" smtClean="0"/>
              <a:pPr/>
              <a:t>20.5.2019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7059-324F-4549-8ACD-EDBD12B65CA5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B0616-C6AF-4769-BBD2-0C1EAA037840}" type="datetimeFigureOut">
              <a:rPr lang="fi-FI" smtClean="0"/>
              <a:pPr/>
              <a:t>20.5.2019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7059-324F-4549-8ACD-EDBD12B65CA5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B0616-C6AF-4769-BBD2-0C1EAA037840}" type="datetimeFigureOut">
              <a:rPr lang="fi-FI" smtClean="0"/>
              <a:pPr/>
              <a:t>20.5.2019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7059-324F-4549-8ACD-EDBD12B65CA5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B0616-C6AF-4769-BBD2-0C1EAA037840}" type="datetimeFigureOut">
              <a:rPr lang="fi-FI" smtClean="0"/>
              <a:pPr/>
              <a:t>20.5.2019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7059-324F-4549-8ACD-EDBD12B65CA5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B0616-C6AF-4769-BBD2-0C1EAA037840}" type="datetimeFigureOut">
              <a:rPr lang="fi-FI" smtClean="0"/>
              <a:pPr/>
              <a:t>20.5.2019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7059-324F-4549-8ACD-EDBD12B65CA5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fi-FI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Lisää kuva napsauttamalla kuvaketta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B0616-C6AF-4769-BBD2-0C1EAA037840}" type="datetimeFigureOut">
              <a:rPr lang="fi-FI" smtClean="0"/>
              <a:pPr/>
              <a:t>20.5.2019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7059-324F-4549-8ACD-EDBD12B65CA5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B0616-C6AF-4769-BBD2-0C1EAA037840}" type="datetimeFigureOut">
              <a:rPr lang="fi-FI" smtClean="0"/>
              <a:pPr/>
              <a:t>20.5.2019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7059-324F-4549-8ACD-EDBD12B65CA5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B0616-C6AF-4769-BBD2-0C1EAA037840}" type="datetimeFigureOut">
              <a:rPr lang="fi-FI" smtClean="0"/>
              <a:pPr/>
              <a:t>20.5.2019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7059-324F-4549-8ACD-EDBD12B65CA5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tsikon paikkamerkki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3" name="Tekstin paikkamerkki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  <a:p>
            <a:pPr lvl="1" eaLnBrk="1" latinLnBrk="0" hangingPunct="1"/>
            <a:r>
              <a:rPr kumimoji="0" lang="fi-FI" smtClean="0"/>
              <a:t>toinen taso</a:t>
            </a:r>
          </a:p>
          <a:p>
            <a:pPr lvl="2" eaLnBrk="1" latinLnBrk="0" hangingPunct="1"/>
            <a:r>
              <a:rPr kumimoji="0" lang="fi-FI" smtClean="0"/>
              <a:t>kolmas taso</a:t>
            </a:r>
          </a:p>
          <a:p>
            <a:pPr lvl="3" eaLnBrk="1" latinLnBrk="0" hangingPunct="1"/>
            <a:r>
              <a:rPr kumimoji="0" lang="fi-FI" smtClean="0"/>
              <a:t>neljäs taso</a:t>
            </a:r>
          </a:p>
          <a:p>
            <a:pPr lvl="4" eaLnBrk="1" latinLnBrk="0" hangingPunct="1"/>
            <a:r>
              <a:rPr kumimoji="0" lang="fi-FI" smtClean="0"/>
              <a:t>viides taso</a:t>
            </a:r>
            <a:endParaRPr kumimoji="0" lang="en-US"/>
          </a:p>
        </p:txBody>
      </p:sp>
      <p:sp>
        <p:nvSpPr>
          <p:cNvPr id="14" name="Päivämäärän paikkamerkki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1CB0616-C6AF-4769-BBD2-0C1EAA037840}" type="datetimeFigureOut">
              <a:rPr lang="fi-FI" smtClean="0"/>
              <a:pPr/>
              <a:t>20.5.2019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23" name="Dian numeron paikkamerkki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2887059-324F-4549-8ACD-EDBD12B65CA5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Mitä voi tietää?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Tieto-oppi, epistemologia tutkii tiedon ja tietämisen luonnetta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8620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Mitä tieto on?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Klassinen tiedon määritelmä:</a:t>
            </a:r>
          </a:p>
          <a:p>
            <a:r>
              <a:rPr lang="fi-FI" dirty="0" smtClean="0"/>
              <a:t>Platon: Tieto on tosi, hyvin perusteltu uskomus</a:t>
            </a:r>
          </a:p>
        </p:txBody>
      </p:sp>
    </p:spTree>
    <p:extLst>
      <p:ext uri="{BB962C8B-B14F-4D97-AF65-F5344CB8AC3E}">
        <p14:creationId xmlns:p14="http://schemas.microsoft.com/office/powerpoint/2010/main" val="277468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Filosofisia tapoja asennoitua tietoon: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Skeptisyys</a:t>
            </a:r>
          </a:p>
          <a:p>
            <a:r>
              <a:rPr lang="fi-FI" dirty="0" smtClean="0"/>
              <a:t>Kriittisyys</a:t>
            </a:r>
          </a:p>
          <a:p>
            <a:r>
              <a:rPr lang="fi-FI" dirty="0" smtClean="0"/>
              <a:t>ihmettely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8626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Skeptisismi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Voidaanko mitään tietää varmasti todeksi?</a:t>
            </a:r>
          </a:p>
          <a:p>
            <a:r>
              <a:rPr lang="fi-FI" dirty="0" smtClean="0"/>
              <a:t>Filosofiassa asenne tietoa kohtaan on, että ihmisen tietokyvyllä on rajansa. </a:t>
            </a:r>
            <a:r>
              <a:rPr lang="fi-FI" dirty="0" smtClean="0">
                <a:solidFill>
                  <a:srgbClr val="FFFF00"/>
                </a:solidFill>
              </a:rPr>
              <a:t>Ihmisen on syytä epäillä ja pohtia saamaansa tietoa ja tietämisensä kykyä.</a:t>
            </a:r>
            <a:endParaRPr lang="fi-FI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15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 smtClean="0"/>
              <a:t>René</a:t>
            </a:r>
            <a:r>
              <a:rPr lang="fi-FI" dirty="0" smtClean="0"/>
              <a:t> Descartes </a:t>
            </a:r>
            <a:br>
              <a:rPr lang="fi-FI" dirty="0" smtClean="0"/>
            </a:br>
            <a:r>
              <a:rPr lang="fi-FI" dirty="0" smtClean="0"/>
              <a:t>1596-1650</a:t>
            </a:r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619" y="3106843"/>
            <a:ext cx="2704762" cy="1695238"/>
          </a:xfrm>
        </p:spPr>
      </p:pic>
    </p:spTree>
    <p:extLst>
      <p:ext uri="{BB962C8B-B14F-4D97-AF65-F5344CB8AC3E}">
        <p14:creationId xmlns:p14="http://schemas.microsoft.com/office/powerpoint/2010/main" val="413468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Matemaattiset saavutukset (ei kirjoiteta)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Oivalsi, miten algebraa voi käyttää geometristen ongelmien tunnistamiseen.</a:t>
            </a:r>
          </a:p>
          <a:p>
            <a:r>
              <a:rPr lang="fi-FI" dirty="0" smtClean="0"/>
              <a:t>A, b, c sekä x, y, z muuttujina</a:t>
            </a:r>
          </a:p>
          <a:p>
            <a:r>
              <a:rPr lang="fi-FI" dirty="0" smtClean="0"/>
              <a:t>Potenssin merkintätapa</a:t>
            </a:r>
          </a:p>
          <a:p>
            <a:r>
              <a:rPr lang="fi-FI" dirty="0" smtClean="0"/>
              <a:t>koordinaatisto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0711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Descartesin järjestelmällinen epäily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4400" dirty="0" smtClean="0"/>
              <a:t>”Jokaisen, joka haluaa löytää totuuden, täytyy kerran elämässään epäillä kaikkea, niin pitkälle, kuin mahdollista”.</a:t>
            </a:r>
          </a:p>
          <a:p>
            <a:endParaRPr lang="fi-FI" sz="4400" dirty="0"/>
          </a:p>
        </p:txBody>
      </p:sp>
    </p:spTree>
    <p:extLst>
      <p:ext uri="{BB962C8B-B14F-4D97-AF65-F5344CB8AC3E}">
        <p14:creationId xmlns:p14="http://schemas.microsoft.com/office/powerpoint/2010/main" val="250821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Harjoitus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Menkää 2-5 hengen ryhmiin.</a:t>
            </a:r>
          </a:p>
          <a:p>
            <a:r>
              <a:rPr lang="fi-FI" dirty="0" smtClean="0"/>
              <a:t>Tehkää lista asioista, jotka tiedätte aivan varmasti, ilman että niitä voi epäillä.</a:t>
            </a:r>
          </a:p>
          <a:p>
            <a:r>
              <a:rPr lang="fi-FI" dirty="0" smtClean="0"/>
              <a:t>Aikaa reilut 5 minuuttia</a:t>
            </a:r>
          </a:p>
          <a:p>
            <a:r>
              <a:rPr lang="fi-FI" dirty="0" smtClean="0"/>
              <a:t>Asiat kerätään yhteen ja muut ryhmät voivat kommentoida.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7333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Descartesin argumentit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51510" indent="-514350">
              <a:buFont typeface="+mj-lt"/>
              <a:buAutoNum type="arabicPeriod"/>
            </a:pPr>
            <a:r>
              <a:rPr lang="fi-FI" dirty="0" smtClean="0"/>
              <a:t>Aisteihin ei ole uskomista</a:t>
            </a:r>
          </a:p>
          <a:p>
            <a:pPr marL="651510" indent="-514350">
              <a:buFont typeface="+mj-lt"/>
              <a:buAutoNum type="arabicPeriod"/>
            </a:pPr>
            <a:r>
              <a:rPr lang="fi-FI" dirty="0" smtClean="0"/>
              <a:t>Mistä tiedän, että en ole unessa?</a:t>
            </a:r>
          </a:p>
          <a:p>
            <a:pPr marL="651510" indent="-514350">
              <a:buFont typeface="+mj-lt"/>
              <a:buAutoNum type="arabicPeriod"/>
            </a:pPr>
            <a:r>
              <a:rPr lang="fi-FI" dirty="0" smtClean="0"/>
              <a:t>Entä, jos jokin demoni vääristää matemaattis-loogiset totuudet?</a:t>
            </a:r>
          </a:p>
          <a:p>
            <a:pPr marL="651510" indent="-514350">
              <a:buFont typeface="+mj-lt"/>
              <a:buAutoNum type="arabicPeriod"/>
            </a:pPr>
            <a:endParaRPr lang="fi-FI" dirty="0"/>
          </a:p>
          <a:p>
            <a:pPr marL="651510" indent="-514350">
              <a:buFont typeface="+mj-lt"/>
              <a:buAutoNum type="arabicPeriod"/>
            </a:pPr>
            <a:r>
              <a:rPr lang="fi-FI" dirty="0" smtClean="0"/>
              <a:t>Päätelmä: ajattelen, siis olen (</a:t>
            </a:r>
            <a:r>
              <a:rPr lang="fi-FI" dirty="0" err="1" smtClean="0"/>
              <a:t>cogito</a:t>
            </a:r>
            <a:r>
              <a:rPr lang="fi-FI" dirty="0" smtClean="0"/>
              <a:t>, </a:t>
            </a:r>
            <a:r>
              <a:rPr lang="fi-FI" dirty="0" err="1" smtClean="0"/>
              <a:t>ergo</a:t>
            </a:r>
            <a:r>
              <a:rPr lang="fi-FI" dirty="0" smtClean="0"/>
              <a:t> </a:t>
            </a:r>
            <a:r>
              <a:rPr lang="fi-FI" dirty="0" err="1" smtClean="0"/>
              <a:t>sum</a:t>
            </a:r>
            <a:r>
              <a:rPr lang="fi-FI" dirty="0" smtClean="0"/>
              <a:t>)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9716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Descartesin metafyysiset ja tietoteoreettiset päätelmät: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Kaksi erillistä substanssia: materiaalinen ja ideaalinen.</a:t>
            </a:r>
          </a:p>
          <a:p>
            <a:r>
              <a:rPr lang="fi-FI" dirty="0" smtClean="0"/>
              <a:t>Rationalismi: tietoa saadaan viime kädessä järjen avulla.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4328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Relativismi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Tieto on suhteellista.</a:t>
            </a:r>
          </a:p>
          <a:p>
            <a:r>
              <a:rPr lang="fi-FI" smtClean="0"/>
              <a:t>Eri ihmisillä, </a:t>
            </a:r>
            <a:r>
              <a:rPr lang="fi-FI" dirty="0" smtClean="0"/>
              <a:t>kulttuureilla ja aikakausilla on omat totuutensa, mutta LOPULLISTA, SUURTA TOTUUTTA EI KENTIES OLE OLEMASSA.</a:t>
            </a:r>
          </a:p>
          <a:p>
            <a:r>
              <a:rPr lang="fi-FI" dirty="0" err="1" smtClean="0"/>
              <a:t>Protagoras</a:t>
            </a:r>
            <a:r>
              <a:rPr lang="fi-FI" dirty="0" smtClean="0"/>
              <a:t> (400 eKr.): ihminen on kaiken mitta (homo </a:t>
            </a:r>
            <a:r>
              <a:rPr lang="fi-FI" dirty="0" err="1" smtClean="0"/>
              <a:t>mensura</a:t>
            </a:r>
            <a:r>
              <a:rPr lang="fi-FI" dirty="0" smtClean="0"/>
              <a:t>). Totuus riippuu näkökulmasta.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4606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Relativismin ongelma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 smtClean="0"/>
              <a:t>Miettikää pienissä ryhmissä, miksi henkilökohtaisten ”omien totuuksien” olemassaolo on filosofisesti kyseenalaista.</a:t>
            </a:r>
          </a:p>
          <a:p>
            <a:endParaRPr lang="fi-FI" dirty="0" smtClean="0"/>
          </a:p>
          <a:p>
            <a:r>
              <a:rPr lang="fi-FI" dirty="0" smtClean="0"/>
              <a:t>Voiko totuudesta päättää?</a:t>
            </a:r>
          </a:p>
          <a:p>
            <a:endParaRPr lang="fi-FI" dirty="0" smtClean="0"/>
          </a:p>
          <a:p>
            <a:r>
              <a:rPr lang="fi-FI" dirty="0" smtClean="0"/>
              <a:t>Totuuden tulee olla yleisesti pätevää, että se olisi totta.</a:t>
            </a:r>
          </a:p>
          <a:p>
            <a:r>
              <a:rPr lang="fi-FI" dirty="0" smtClean="0"/>
              <a:t>Ns. henkilökohtaiset totuudet ovat ihmisten vakaumuksia tai mielipiteitä.</a:t>
            </a:r>
          </a:p>
          <a:p>
            <a:r>
              <a:rPr lang="fi-FI" dirty="0" smtClean="0"/>
              <a:t>Esim. matematiikka on tiede, joka on kaikille sama. Jonkun henkilökohtainen totuus tuskin voi olla: 1+1=3</a:t>
            </a:r>
            <a:r>
              <a:rPr lang="fi-FI" smtClean="0"/>
              <a:t>. 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Miten ihminen saa tietoa todellisuudesta?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139136" cy="4349079"/>
          </a:xfrm>
        </p:spPr>
        <p:txBody>
          <a:bodyPr>
            <a:normAutofit fontScale="70000" lnSpcReduction="20000"/>
          </a:bodyPr>
          <a:lstStyle/>
          <a:p>
            <a:r>
              <a:rPr lang="fi-FI" dirty="0" smtClean="0"/>
              <a:t>Rationalismi </a:t>
            </a:r>
          </a:p>
          <a:p>
            <a:pPr marL="137160" indent="0">
              <a:buNone/>
            </a:pPr>
            <a:r>
              <a:rPr lang="fi-FI" dirty="0" smtClean="0"/>
              <a:t>Tieto perustuu </a:t>
            </a:r>
          </a:p>
          <a:p>
            <a:pPr marL="137160" indent="0">
              <a:buNone/>
            </a:pPr>
            <a:r>
              <a:rPr lang="fi-FI" smtClean="0"/>
              <a:t>Viime kädessä </a:t>
            </a:r>
            <a:r>
              <a:rPr lang="fi-FI" dirty="0" smtClean="0"/>
              <a:t>järkeen</a:t>
            </a:r>
          </a:p>
          <a:p>
            <a:pPr marL="137160" indent="0">
              <a:buNone/>
            </a:pPr>
            <a:r>
              <a:rPr lang="fi-FI" dirty="0" smtClean="0"/>
              <a:t>tai loogiseen päättelyyn.</a:t>
            </a:r>
          </a:p>
          <a:p>
            <a:endParaRPr lang="fi-FI" dirty="0" smtClean="0"/>
          </a:p>
          <a:p>
            <a:pPr marL="137160" indent="0">
              <a:buNone/>
            </a:pPr>
            <a:r>
              <a:rPr lang="fi-FI" dirty="0" smtClean="0"/>
              <a:t>			</a:t>
            </a:r>
          </a:p>
          <a:p>
            <a:pPr marL="137160" indent="0">
              <a:buNone/>
            </a:pPr>
            <a:endParaRPr lang="fi-FI" dirty="0" smtClean="0"/>
          </a:p>
          <a:p>
            <a:pPr marL="137160" indent="0">
              <a:buNone/>
            </a:pPr>
            <a:endParaRPr lang="fi-FI" dirty="0"/>
          </a:p>
          <a:p>
            <a:pPr marL="137160" indent="0">
              <a:buNone/>
            </a:pPr>
            <a:r>
              <a:rPr lang="fi-FI" dirty="0" smtClean="0"/>
              <a:t>Tehtävä: mieti parin kanssa, menisitkö mieluummin rationalistin vai empiristin rakentamaan avaruusalukseen? Perustelkaa.</a:t>
            </a:r>
          </a:p>
          <a:p>
            <a:pPr marL="137160" indent="0">
              <a:buNone/>
            </a:pPr>
            <a:endParaRPr lang="fi-FI" dirty="0" smtClean="0"/>
          </a:p>
          <a:p>
            <a:pPr marL="137160" indent="0">
              <a:buNone/>
            </a:pPr>
            <a:r>
              <a:rPr lang="fi-FI" dirty="0" smtClean="0"/>
              <a:t>Kantin </a:t>
            </a:r>
            <a:r>
              <a:rPr lang="fi-FI" dirty="0"/>
              <a:t>synteesi: </a:t>
            </a:r>
            <a:endParaRPr lang="fi-FI" dirty="0" smtClean="0"/>
          </a:p>
          <a:p>
            <a:pPr marL="137160" indent="0">
              <a:buNone/>
            </a:pPr>
            <a:r>
              <a:rPr lang="fi-FI" dirty="0" smtClean="0"/>
              <a:t>Tieto </a:t>
            </a:r>
            <a:r>
              <a:rPr lang="fi-FI" dirty="0"/>
              <a:t>perustuu sekä järkeen että kokemukseen. </a:t>
            </a:r>
          </a:p>
          <a:p>
            <a:pPr marL="137160" indent="0">
              <a:buNone/>
            </a:pPr>
            <a:r>
              <a:rPr lang="fi-FI" dirty="0" smtClean="0"/>
              <a:t>”Havainnot </a:t>
            </a:r>
            <a:r>
              <a:rPr lang="fi-FI" dirty="0"/>
              <a:t>ilman käsitteitä ovat sokeita, käsitteet ilman havaintoja ovat tyhjiä”.</a:t>
            </a:r>
          </a:p>
          <a:p>
            <a:pPr marL="137160" indent="0">
              <a:buNone/>
            </a:pP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1900808"/>
          </a:xfrm>
        </p:spPr>
        <p:txBody>
          <a:bodyPr>
            <a:normAutofit fontScale="70000" lnSpcReduction="20000"/>
          </a:bodyPr>
          <a:lstStyle/>
          <a:p>
            <a:r>
              <a:rPr lang="fi-FI" dirty="0" smtClean="0"/>
              <a:t>Empirismi </a:t>
            </a:r>
          </a:p>
          <a:p>
            <a:endParaRPr lang="fi-FI" dirty="0" smtClean="0"/>
          </a:p>
          <a:p>
            <a:pPr>
              <a:buNone/>
            </a:pPr>
            <a:r>
              <a:rPr lang="fi-FI" dirty="0" smtClean="0"/>
              <a:t>Tieto perustuu viime kädessä kokemukseen tai havaintoon</a:t>
            </a:r>
          </a:p>
          <a:p>
            <a:pPr>
              <a:buNone/>
            </a:pPr>
            <a:r>
              <a:rPr lang="fi-FI" dirty="0" smtClean="0"/>
              <a:t>(</a:t>
            </a:r>
            <a:r>
              <a:rPr lang="fi-FI" dirty="0" err="1" smtClean="0"/>
              <a:t>Locke</a:t>
            </a:r>
            <a:r>
              <a:rPr lang="fi-FI" dirty="0" smtClean="0"/>
              <a:t>, Hume)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35561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Terveen järjen filosofiaa?</a:t>
            </a:r>
            <a:endParaRPr lang="fi-FI" dirty="0"/>
          </a:p>
        </p:txBody>
      </p:sp>
      <p:sp>
        <p:nvSpPr>
          <p:cNvPr id="6" name="Sisällön paikkamerkki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 err="1" smtClean="0">
                <a:solidFill>
                  <a:srgbClr val="FFFF00"/>
                </a:solidFill>
              </a:rPr>
              <a:t>Berkeley</a:t>
            </a:r>
            <a:r>
              <a:rPr lang="fi-FI" dirty="0" smtClean="0">
                <a:solidFill>
                  <a:srgbClr val="FFFF00"/>
                </a:solidFill>
              </a:rPr>
              <a:t>:</a:t>
            </a:r>
          </a:p>
          <a:p>
            <a:r>
              <a:rPr lang="fi-FI" dirty="0" smtClean="0">
                <a:solidFill>
                  <a:srgbClr val="FFFF00"/>
                </a:solidFill>
              </a:rPr>
              <a:t>Olemassaolo on havainnon kohteena olemista (</a:t>
            </a:r>
            <a:r>
              <a:rPr lang="fi-FI" dirty="0" err="1" smtClean="0">
                <a:solidFill>
                  <a:srgbClr val="FFFF00"/>
                </a:solidFill>
              </a:rPr>
              <a:t>esse</a:t>
            </a:r>
            <a:r>
              <a:rPr lang="fi-FI" dirty="0" smtClean="0">
                <a:solidFill>
                  <a:srgbClr val="FFFF00"/>
                </a:solidFill>
              </a:rPr>
              <a:t> </a:t>
            </a:r>
            <a:r>
              <a:rPr lang="fi-FI" dirty="0" err="1" smtClean="0">
                <a:solidFill>
                  <a:srgbClr val="FFFF00"/>
                </a:solidFill>
              </a:rPr>
              <a:t>est</a:t>
            </a:r>
            <a:r>
              <a:rPr lang="fi-FI" dirty="0" smtClean="0">
                <a:solidFill>
                  <a:srgbClr val="FFFF00"/>
                </a:solidFill>
              </a:rPr>
              <a:t> </a:t>
            </a:r>
            <a:r>
              <a:rPr lang="fi-FI" dirty="0" err="1" smtClean="0">
                <a:solidFill>
                  <a:srgbClr val="FFFF00"/>
                </a:solidFill>
              </a:rPr>
              <a:t>percipi</a:t>
            </a:r>
            <a:r>
              <a:rPr lang="fi-FI" dirty="0" smtClean="0">
                <a:solidFill>
                  <a:srgbClr val="FFFF00"/>
                </a:solidFill>
              </a:rPr>
              <a:t>.)</a:t>
            </a:r>
          </a:p>
          <a:p>
            <a:r>
              <a:rPr lang="fi-FI" dirty="0" smtClean="0">
                <a:solidFill>
                  <a:srgbClr val="FFFF00"/>
                </a:solidFill>
              </a:rPr>
              <a:t>Vain itse havainnot ovat viimekädessä olemassa. </a:t>
            </a:r>
            <a:r>
              <a:rPr lang="fi-FI" dirty="0" smtClean="0">
                <a:solidFill>
                  <a:srgbClr val="FF0000"/>
                </a:solidFill>
              </a:rPr>
              <a:t>(metafysiikassa tämä on idealismia). </a:t>
            </a:r>
            <a:r>
              <a:rPr lang="fi-FI" dirty="0" smtClean="0"/>
              <a:t>Havaintotiedosta ei sinällään seuraa havaintojen ulkopuolella olevan maailman olemassaoloa.</a:t>
            </a:r>
          </a:p>
          <a:p>
            <a:r>
              <a:rPr lang="fi-FI" dirty="0" smtClean="0"/>
              <a:t>Lue s.97 kirjasta, mitä on </a:t>
            </a:r>
            <a:r>
              <a:rPr lang="fi-FI" dirty="0" err="1" smtClean="0"/>
              <a:t>solipsismi</a:t>
            </a:r>
            <a:r>
              <a:rPr lang="fi-FI" dirty="0" smtClean="0"/>
              <a:t>.</a:t>
            </a:r>
          </a:p>
          <a:p>
            <a:r>
              <a:rPr lang="fi-FI" dirty="0" smtClean="0"/>
              <a:t>Kotona: Lue kappaleen 3 loppuosio. </a:t>
            </a:r>
            <a:r>
              <a:rPr lang="fi-FI" dirty="0" err="1" smtClean="0"/>
              <a:t>Huom</a:t>
            </a:r>
            <a:r>
              <a:rPr lang="fi-FI" dirty="0" smtClean="0"/>
              <a:t>! S.109!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uippu">
  <a:themeElements>
    <a:clrScheme name="Huippu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Huippu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uippu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3266</TotalTime>
  <Words>407</Words>
  <Application>Microsoft Office PowerPoint</Application>
  <PresentationFormat>Näytössä katseltava diaesitys (4:3)</PresentationFormat>
  <Paragraphs>70</Paragraphs>
  <Slides>14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20" baseType="lpstr">
      <vt:lpstr>Book Antiqua</vt:lpstr>
      <vt:lpstr>Lucida Sans</vt:lpstr>
      <vt:lpstr>Wingdings</vt:lpstr>
      <vt:lpstr>Wingdings 2</vt:lpstr>
      <vt:lpstr>Wingdings 3</vt:lpstr>
      <vt:lpstr>Huippu</vt:lpstr>
      <vt:lpstr>Mitä voi tietää?</vt:lpstr>
      <vt:lpstr>Mitä tieto on?</vt:lpstr>
      <vt:lpstr>Filosofisia tapoja asennoitua tietoon:</vt:lpstr>
      <vt:lpstr>Skeptisismi </vt:lpstr>
      <vt:lpstr>René Descartes  1596-1650</vt:lpstr>
      <vt:lpstr>Matemaattiset saavutukset (ei kirjoiteta)</vt:lpstr>
      <vt:lpstr>Descartesin järjestelmällinen epäily</vt:lpstr>
      <vt:lpstr>Harjoitus </vt:lpstr>
      <vt:lpstr>Descartesin argumentit</vt:lpstr>
      <vt:lpstr>Descartesin metafyysiset ja tietoteoreettiset päätelmät:</vt:lpstr>
      <vt:lpstr>Relativismi </vt:lpstr>
      <vt:lpstr>Relativismin ongelma</vt:lpstr>
      <vt:lpstr>Miten ihminen saa tietoa todellisuudesta?</vt:lpstr>
      <vt:lpstr>Terveen järjen filosofiaa?</vt:lpstr>
    </vt:vector>
  </TitlesOfParts>
  <Company>Siikalatva koulutoimi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Mitä voi tietää?</dc:title>
  <dc:creator>Marja Valkama</dc:creator>
  <cp:lastModifiedBy>Marja Valkama</cp:lastModifiedBy>
  <cp:revision>61</cp:revision>
  <dcterms:created xsi:type="dcterms:W3CDTF">2013-08-30T08:14:34Z</dcterms:created>
  <dcterms:modified xsi:type="dcterms:W3CDTF">2019-05-22T09:49:59Z</dcterms:modified>
</cp:coreProperties>
</file>