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4" r:id="rId8"/>
    <p:sldId id="263" r:id="rId9"/>
    <p:sldId id="267" r:id="rId10"/>
    <p:sldId id="265" r:id="rId11"/>
    <p:sldId id="268" r:id="rId12"/>
    <p:sldId id="269" r:id="rId13"/>
    <p:sldId id="270" r:id="rId14"/>
    <p:sldId id="262" r:id="rId15"/>
    <p:sldId id="272" r:id="rId16"/>
    <p:sldId id="281" r:id="rId17"/>
    <p:sldId id="271" r:id="rId18"/>
    <p:sldId id="282" r:id="rId19"/>
    <p:sldId id="273" r:id="rId20"/>
    <p:sldId id="274" r:id="rId21"/>
    <p:sldId id="275" r:id="rId22"/>
    <p:sldId id="278" r:id="rId23"/>
    <p:sldId id="276" r:id="rId24"/>
    <p:sldId id="277" r:id="rId25"/>
    <p:sldId id="279" r:id="rId26"/>
    <p:sldId id="283" r:id="rId27"/>
    <p:sldId id="280" r:id="rId28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81C-485A-4D0D-883E-AE78ACD0BE76}" type="datetimeFigureOut">
              <a:rPr lang="fi-FI" smtClean="0"/>
              <a:t>5.11.2019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E976D-C896-4218-9758-1D6207C79E4E}" type="slidenum">
              <a:rPr lang="fi-FI" smtClean="0"/>
              <a:t>‹#›</a:t>
            </a:fld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81C-485A-4D0D-883E-AE78ACD0BE76}" type="datetimeFigureOut">
              <a:rPr lang="fi-FI" smtClean="0"/>
              <a:t>5.11.2019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E976D-C896-4218-9758-1D6207C79E4E}" type="slidenum">
              <a:rPr lang="fi-FI" smtClean="0"/>
              <a:t>‹#›</a:t>
            </a:fld>
            <a:endParaRPr lang="fi-FI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81C-485A-4D0D-883E-AE78ACD0BE76}" type="datetimeFigureOut">
              <a:rPr lang="fi-FI" smtClean="0"/>
              <a:t>5.11.2019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E976D-C896-4218-9758-1D6207C79E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81C-485A-4D0D-883E-AE78ACD0BE76}" type="datetimeFigureOut">
              <a:rPr lang="fi-FI" smtClean="0"/>
              <a:t>5.11.2019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E976D-C896-4218-9758-1D6207C79E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81C-485A-4D0D-883E-AE78ACD0BE76}" type="datetimeFigureOut">
              <a:rPr lang="fi-FI" smtClean="0"/>
              <a:t>5.11.2019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E976D-C896-4218-9758-1D6207C79E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81C-485A-4D0D-883E-AE78ACD0BE76}" type="datetimeFigureOut">
              <a:rPr lang="fi-FI" smtClean="0"/>
              <a:t>5.11.2019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E976D-C896-4218-9758-1D6207C79E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81C-485A-4D0D-883E-AE78ACD0BE76}" type="datetimeFigureOut">
              <a:rPr lang="fi-FI" smtClean="0"/>
              <a:t>5.11.2019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E976D-C896-4218-9758-1D6207C79E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81C-485A-4D0D-883E-AE78ACD0BE76}" type="datetimeFigureOut">
              <a:rPr lang="fi-FI" smtClean="0"/>
              <a:t>5.11.2019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E976D-C896-4218-9758-1D6207C79E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81C-485A-4D0D-883E-AE78ACD0BE76}" type="datetimeFigureOut">
              <a:rPr lang="fi-FI" smtClean="0"/>
              <a:t>5.11.2019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E976D-C896-4218-9758-1D6207C79E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81C-485A-4D0D-883E-AE78ACD0BE76}" type="datetimeFigureOut">
              <a:rPr lang="fi-FI" smtClean="0"/>
              <a:t>5.11.2019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E976D-C896-4218-9758-1D6207C79E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F981C-485A-4D0D-883E-AE78ACD0BE76}" type="datetimeFigureOut">
              <a:rPr lang="fi-FI" smtClean="0"/>
              <a:t>5.11.2019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E976D-C896-4218-9758-1D6207C79E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1C3F981C-485A-4D0D-883E-AE78ACD0BE76}" type="datetimeFigureOut">
              <a:rPr lang="fi-FI" smtClean="0"/>
              <a:t>5.11.2019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273E976D-C896-4218-9758-1D6207C79E4E}" type="slidenum">
              <a:rPr lang="fi-FI" smtClean="0"/>
              <a:t>‹#›</a:t>
            </a:fld>
            <a:endParaRPr lang="fi-FI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P71800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 smtClean="0">
                <a:solidFill>
                  <a:schemeClr val="tx1"/>
                </a:solidFill>
              </a:rPr>
              <a:t>Luku 2 </a:t>
            </a:r>
          </a:p>
          <a:p>
            <a:r>
              <a:rPr lang="fi-FI" sz="2800" dirty="0" smtClean="0">
                <a:solidFill>
                  <a:schemeClr val="bg1"/>
                </a:solidFill>
              </a:rPr>
              <a:t>Metafysiikka, ontologia</a:t>
            </a:r>
          </a:p>
          <a:p>
            <a:r>
              <a:rPr lang="fi-FI" sz="2800" dirty="0" smtClean="0">
                <a:solidFill>
                  <a:schemeClr val="bg1"/>
                </a:solidFill>
              </a:rPr>
              <a:t>Mitä on olemassa?</a:t>
            </a:r>
            <a:endParaRPr lang="fi-FI" sz="2800" dirty="0">
              <a:solidFill>
                <a:schemeClr val="bg1"/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924944"/>
            <a:ext cx="7772400" cy="1152128"/>
          </a:xfrm>
        </p:spPr>
        <p:txBody>
          <a:bodyPr/>
          <a:lstStyle/>
          <a:p>
            <a:r>
              <a:rPr lang="fi-FI" dirty="0" smtClean="0">
                <a:solidFill>
                  <a:schemeClr val="bg1"/>
                </a:solidFill>
              </a:rPr>
              <a:t>Filosofia 1</a:t>
            </a:r>
            <a:endParaRPr lang="fi-FI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Metafysiikka</a:t>
            </a:r>
            <a:br>
              <a:rPr lang="fi-FI" dirty="0" smtClean="0"/>
            </a:br>
            <a:r>
              <a:rPr lang="fi-FI" dirty="0" err="1" smtClean="0"/>
              <a:t>meta</a:t>
            </a:r>
            <a:r>
              <a:rPr lang="fi-FI" dirty="0" smtClean="0"/>
              <a:t> </a:t>
            </a:r>
            <a:r>
              <a:rPr lang="fi-FI" dirty="0" err="1" smtClean="0"/>
              <a:t>ta</a:t>
            </a:r>
            <a:r>
              <a:rPr lang="fi-FI" dirty="0" smtClean="0"/>
              <a:t> </a:t>
            </a:r>
            <a:r>
              <a:rPr lang="fi-FI" dirty="0" err="1" smtClean="0"/>
              <a:t>physika</a:t>
            </a:r>
            <a:r>
              <a:rPr lang="fi-FI" dirty="0" smtClean="0"/>
              <a:t>= luonnon takana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1. Ontologia on oppia olevasta. Vastaa kysymykseen: mitä on olemassa? (realismin ongelma)</a:t>
            </a:r>
          </a:p>
          <a:p>
            <a:r>
              <a:rPr lang="fi-FI" sz="2800" dirty="0" smtClean="0"/>
              <a:t>2. Kosmologia on maailmankaikkeuden synnyn, luonteen ja rakenteen tutkimista</a:t>
            </a:r>
          </a:p>
          <a:p>
            <a:r>
              <a:rPr lang="fi-FI" sz="2800" dirty="0" smtClean="0"/>
              <a:t>3. Teologia on filosofista jumala-käsitteen tutkimista</a:t>
            </a:r>
          </a:p>
          <a:p>
            <a:r>
              <a:rPr lang="fi-FI" sz="2800" dirty="0" smtClean="0"/>
              <a:t>METAFYSIIKKA ON JÄRKIPERÄISTÄ TUTKIMUSTA TODELLISUUDEN LUONTEESTA</a:t>
            </a:r>
            <a:endParaRPr lang="fi-FI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282154"/>
          </a:xfrm>
        </p:spPr>
        <p:txBody>
          <a:bodyPr/>
          <a:lstStyle/>
          <a:p>
            <a:pPr algn="ctr"/>
            <a:r>
              <a:rPr lang="fi-FI" dirty="0" smtClean="0"/>
              <a:t>Ontologia: </a:t>
            </a:r>
            <a:br>
              <a:rPr lang="fi-FI" dirty="0" smtClean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i-FI" sz="3200" dirty="0"/>
              <a:t>1. Ontologia on oppia olevasta. Vastaa kysymykseen: mitä on olemassa? (realismin ongelma)</a:t>
            </a:r>
          </a:p>
          <a:p>
            <a:endParaRPr lang="fi-FI" sz="3200" dirty="0" smtClean="0"/>
          </a:p>
          <a:p>
            <a:r>
              <a:rPr lang="fi-FI" sz="3200" dirty="0" smtClean="0"/>
              <a:t>Realismin </a:t>
            </a:r>
            <a:r>
              <a:rPr lang="fi-FI" sz="3200" dirty="0"/>
              <a:t>ongelma: mitä oleva olevana on</a:t>
            </a:r>
            <a:r>
              <a:rPr lang="fi-FI" sz="3200" dirty="0" smtClean="0"/>
              <a:t>?</a:t>
            </a:r>
          </a:p>
          <a:p>
            <a:r>
              <a:rPr lang="fi-FI" sz="3200" dirty="0" smtClean="0"/>
              <a:t>Mitä reaalinen todellisuus perimmältään on?</a:t>
            </a:r>
          </a:p>
          <a:p>
            <a:r>
              <a:rPr lang="fi-FI" sz="3200" dirty="0" smtClean="0"/>
              <a:t>Ontologia on oppia olevaisesta, todellisuuden yleisen luonteen tarkastelua.</a:t>
            </a:r>
          </a:p>
          <a:p>
            <a:r>
              <a:rPr lang="fi-FI" sz="3200" dirty="0" smtClean="0"/>
              <a:t>Peruskäsite on </a:t>
            </a:r>
            <a:r>
              <a:rPr lang="fi-FI" sz="3200" u="sng" dirty="0" smtClean="0"/>
              <a:t>substanssi</a:t>
            </a:r>
            <a:r>
              <a:rPr lang="fi-FI" sz="3200" dirty="0" smtClean="0"/>
              <a:t>.</a:t>
            </a:r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98822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Substanssi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781128"/>
          </a:xfrm>
        </p:spPr>
        <p:txBody>
          <a:bodyPr>
            <a:normAutofit lnSpcReduction="10000"/>
          </a:bodyPr>
          <a:lstStyle/>
          <a:p>
            <a:r>
              <a:rPr lang="fi-FI" sz="3600" dirty="0" smtClean="0"/>
              <a:t>Substanssi tarkoittaa olevassa olevan riippumatonta ja pysyvää todellisinta olevaa.</a:t>
            </a:r>
          </a:p>
          <a:p>
            <a:r>
              <a:rPr lang="fi-FI" sz="3600" dirty="0" smtClean="0"/>
              <a:t>Substanssi edustaa muuttumatonta muuttuvassa. Sitä, mikä pysyy muutoksessa.</a:t>
            </a:r>
          </a:p>
          <a:p>
            <a:r>
              <a:rPr lang="fi-FI" sz="3600" dirty="0" smtClean="0"/>
              <a:t>Itsessään olemassa oleva.</a:t>
            </a:r>
          </a:p>
          <a:p>
            <a:r>
              <a:rPr lang="fi-FI" sz="3600" dirty="0" smtClean="0"/>
              <a:t>Olion perimmäinen olemus.</a:t>
            </a:r>
            <a:endParaRPr lang="fi-FI" sz="3600" dirty="0"/>
          </a:p>
        </p:txBody>
      </p:sp>
    </p:spTree>
    <p:extLst>
      <p:ext uri="{BB962C8B-B14F-4D97-AF65-F5344CB8AC3E}">
        <p14:creationId xmlns:p14="http://schemas.microsoft.com/office/powerpoint/2010/main" val="358295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isällön paikkamerkki 6"/>
          <p:cNvSpPr>
            <a:spLocks noGrp="1"/>
          </p:cNvSpPr>
          <p:nvPr>
            <p:ph sz="quarter" idx="13"/>
          </p:nvPr>
        </p:nvSpPr>
        <p:spPr>
          <a:xfrm>
            <a:off x="609600" y="2492896"/>
            <a:ext cx="3733800" cy="3222104"/>
          </a:xfrm>
        </p:spPr>
        <p:txBody>
          <a:bodyPr/>
          <a:lstStyle/>
          <a:p>
            <a:pPr marL="0" indent="0">
              <a:buNone/>
            </a:pPr>
            <a:endParaRPr lang="fi-FI" dirty="0" smtClean="0"/>
          </a:p>
          <a:p>
            <a:endParaRPr lang="fi-FI" dirty="0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4"/>
          </p:nvPr>
        </p:nvSpPr>
        <p:spPr>
          <a:xfrm>
            <a:off x="4800600" y="908720"/>
            <a:ext cx="3733800" cy="4806280"/>
          </a:xfrm>
        </p:spPr>
        <p:txBody>
          <a:bodyPr/>
          <a:lstStyle/>
          <a:p>
            <a:pPr marL="0" indent="0">
              <a:buNone/>
            </a:pPr>
            <a:r>
              <a:rPr lang="fi-FI" sz="2400" dirty="0" smtClean="0">
                <a:solidFill>
                  <a:srgbClr val="FFC000"/>
                </a:solidFill>
              </a:rPr>
              <a:t> </a:t>
            </a:r>
            <a:r>
              <a:rPr lang="fi-FI" sz="2400" dirty="0">
                <a:solidFill>
                  <a:srgbClr val="FFC000"/>
                </a:solidFill>
              </a:rPr>
              <a:t>Ei-realistiset </a:t>
            </a:r>
            <a:r>
              <a:rPr lang="fi-FI" sz="2400" dirty="0" smtClean="0">
                <a:solidFill>
                  <a:srgbClr val="FFC000"/>
                </a:solidFill>
              </a:rPr>
              <a:t>todellisuuskäsitykset:</a:t>
            </a:r>
            <a:endParaRPr lang="fi-FI" sz="24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34082"/>
          </a:xfrm>
        </p:spPr>
        <p:txBody>
          <a:bodyPr/>
          <a:lstStyle/>
          <a:p>
            <a:pPr algn="ctr"/>
            <a:r>
              <a:rPr lang="fi-FI" dirty="0" smtClean="0"/>
              <a:t>Ontologia 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idx="4294967295"/>
          </p:nvPr>
        </p:nvSpPr>
        <p:spPr>
          <a:xfrm>
            <a:off x="0" y="908051"/>
            <a:ext cx="3733800" cy="936774"/>
          </a:xfrm>
        </p:spPr>
        <p:txBody>
          <a:bodyPr>
            <a:noAutofit/>
          </a:bodyPr>
          <a:lstStyle/>
          <a:p>
            <a:r>
              <a:rPr lang="fi-FI" sz="2400" dirty="0" smtClean="0">
                <a:solidFill>
                  <a:srgbClr val="FFC000"/>
                </a:solidFill>
              </a:rPr>
              <a:t>Realistiset todellisuuskäsitykset</a:t>
            </a:r>
            <a:r>
              <a:rPr lang="fi-FI" sz="2400" dirty="0" smtClean="0"/>
              <a:t>:</a:t>
            </a:r>
          </a:p>
          <a:p>
            <a:endParaRPr lang="fi-FI" sz="2400" dirty="0"/>
          </a:p>
          <a:p>
            <a:r>
              <a:rPr lang="fi-FI" sz="2400" dirty="0"/>
              <a:t>TODELLISUUS ON </a:t>
            </a:r>
            <a:r>
              <a:rPr lang="fi-FI" sz="2400" dirty="0" smtClean="0"/>
              <a:t>OB- JEKTIIVINEN</a:t>
            </a:r>
            <a:r>
              <a:rPr lang="fi-FI" sz="2400" dirty="0"/>
              <a:t>, </a:t>
            </a:r>
            <a:r>
              <a:rPr lang="fi-FI" sz="2400" dirty="0" smtClean="0"/>
              <a:t>IHMIS-MIELESTÄ </a:t>
            </a:r>
            <a:r>
              <a:rPr lang="fi-FI" sz="2400" dirty="0"/>
              <a:t>RIIPPUMATON REAALINEN MAAILMA, JOKA </a:t>
            </a:r>
            <a:r>
              <a:rPr lang="fi-FI" sz="2400" dirty="0" smtClean="0"/>
              <a:t>POHJIMMILTAAN ON:</a:t>
            </a:r>
          </a:p>
          <a:p>
            <a:pPr marL="0" indent="0">
              <a:buNone/>
            </a:pPr>
            <a:r>
              <a:rPr lang="fi-FI" sz="2400" u="sng" dirty="0" smtClean="0"/>
              <a:t>Materiaa</a:t>
            </a:r>
            <a:r>
              <a:rPr lang="fi-FI" sz="2400" dirty="0" smtClean="0"/>
              <a:t>    </a:t>
            </a:r>
            <a:r>
              <a:rPr lang="fi-FI" sz="2400" u="sng" dirty="0" smtClean="0"/>
              <a:t>Objektiivisia ideoita</a:t>
            </a:r>
            <a:endParaRPr lang="fi-FI" sz="2400" u="sng" dirty="0"/>
          </a:p>
          <a:p>
            <a:endParaRPr lang="fi-FI" sz="2400" dirty="0" smtClean="0"/>
          </a:p>
          <a:p>
            <a:endParaRPr lang="fi-FI" sz="2400" dirty="0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4294967295"/>
          </p:nvPr>
        </p:nvSpPr>
        <p:spPr>
          <a:xfrm>
            <a:off x="5508104" y="1916113"/>
            <a:ext cx="3635896" cy="3169071"/>
          </a:xfrm>
        </p:spPr>
        <p:txBody>
          <a:bodyPr>
            <a:noAutofit/>
          </a:bodyPr>
          <a:lstStyle/>
          <a:p>
            <a:endParaRPr lang="fi-FI" sz="2400" dirty="0" smtClean="0"/>
          </a:p>
          <a:p>
            <a:r>
              <a:rPr lang="fi-FI" sz="2400" dirty="0" smtClean="0"/>
              <a:t>TODELLISUUS RIIPPUU SEN HAVAITSEVASTA SUBJEKTISTA </a:t>
            </a:r>
          </a:p>
          <a:p>
            <a:r>
              <a:rPr lang="fi-FI" sz="2400" u="sng" dirty="0" smtClean="0">
                <a:solidFill>
                  <a:srgbClr val="FFC000"/>
                </a:solidFill>
              </a:rPr>
              <a:t>Subjektiivinen idealismi:</a:t>
            </a:r>
          </a:p>
          <a:p>
            <a:r>
              <a:rPr lang="fi-FI" sz="2400" dirty="0" err="1" smtClean="0">
                <a:solidFill>
                  <a:srgbClr val="FFC000"/>
                </a:solidFill>
              </a:rPr>
              <a:t>Berkeley</a:t>
            </a:r>
            <a:r>
              <a:rPr lang="fi-FI" sz="2400" dirty="0" smtClean="0">
                <a:solidFill>
                  <a:srgbClr val="FFC000"/>
                </a:solidFill>
              </a:rPr>
              <a:t>: Oleminen on havaituksi tulemista</a:t>
            </a:r>
          </a:p>
        </p:txBody>
      </p:sp>
    </p:spTree>
    <p:extLst>
      <p:ext uri="{BB962C8B-B14F-4D97-AF65-F5344CB8AC3E}">
        <p14:creationId xmlns:p14="http://schemas.microsoft.com/office/powerpoint/2010/main" val="113627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isällön paikkamerkki 8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Platonin ideat</a:t>
            </a:r>
          </a:p>
          <a:p>
            <a:r>
              <a:rPr lang="fi-FI" sz="2800" dirty="0" smtClean="0"/>
              <a:t>Hegelin absoluutti</a:t>
            </a:r>
          </a:p>
          <a:p>
            <a:r>
              <a:rPr lang="fi-FI" sz="2800" dirty="0" smtClean="0"/>
              <a:t>(</a:t>
            </a:r>
            <a:r>
              <a:rPr lang="fi-FI" sz="2800" dirty="0" err="1" smtClean="0"/>
              <a:t>Käsite)realismi</a:t>
            </a:r>
            <a:endParaRPr lang="fi-FI" sz="2800" dirty="0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Mekanistinen materialismi</a:t>
            </a:r>
          </a:p>
          <a:p>
            <a:r>
              <a:rPr lang="fi-FI" sz="2800" dirty="0" err="1" smtClean="0"/>
              <a:t>Emergentti</a:t>
            </a:r>
            <a:r>
              <a:rPr lang="fi-FI" sz="2800" dirty="0" smtClean="0"/>
              <a:t> materialismi</a:t>
            </a:r>
          </a:p>
          <a:p>
            <a:r>
              <a:rPr lang="fi-FI" sz="2800" dirty="0" smtClean="0"/>
              <a:t>Dialektinen materialismi</a:t>
            </a:r>
            <a:endParaRPr lang="fi-FI" sz="2800" dirty="0"/>
          </a:p>
        </p:txBody>
      </p:sp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(jatkoa) Realistiset todellisuuskäsitykset</a:t>
            </a:r>
            <a:br>
              <a:rPr lang="fi-FI" dirty="0" smtClean="0"/>
            </a:br>
            <a:r>
              <a:rPr lang="fi-FI" dirty="0" smtClean="0"/>
              <a:t>todellisuus on:</a:t>
            </a:r>
            <a:endParaRPr lang="fi-FI" dirty="0"/>
          </a:p>
        </p:txBody>
      </p:sp>
      <p:sp>
        <p:nvSpPr>
          <p:cNvPr id="6" name="Tekstin paikkamerkki 5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fi-FI" sz="3200" dirty="0"/>
              <a:t>M</a:t>
            </a:r>
            <a:r>
              <a:rPr lang="fi-FI" sz="3200" dirty="0" smtClean="0"/>
              <a:t>ateriaa</a:t>
            </a:r>
            <a:endParaRPr lang="fi-FI" sz="3200" dirty="0"/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fi-FI" sz="3200" dirty="0" smtClean="0"/>
              <a:t>Objektiivisia ideoita</a:t>
            </a:r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210909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8" grpId="0" build="p"/>
      <p:bldP spid="6" grpId="0" build="p"/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Substanssien määrä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fi-FI" sz="1800" dirty="0" smtClean="0"/>
              <a:t>○ MONISMI= OPPI, JONKA MUKAAN TODELLISUUS RAKENTUU YHDESTÄ PERUSTEKIJÄSTÄ</a:t>
            </a:r>
          </a:p>
          <a:p>
            <a:r>
              <a:rPr lang="fi-FI" sz="1800" dirty="0" smtClean="0"/>
              <a:t>OLEVA ON YKSEYS</a:t>
            </a:r>
          </a:p>
          <a:p>
            <a:r>
              <a:rPr lang="fi-FI" sz="1800" dirty="0" smtClean="0"/>
              <a:t>ESIM. MATERIA TAI IDEAT</a:t>
            </a:r>
          </a:p>
          <a:p>
            <a:endParaRPr lang="fi-FI" sz="1800" dirty="0" smtClean="0"/>
          </a:p>
          <a:p>
            <a:r>
              <a:rPr lang="fi-FI" sz="1800" dirty="0" smtClean="0"/>
              <a:t>○ </a:t>
            </a:r>
            <a:r>
              <a:rPr lang="fi-FI" sz="1800" dirty="0" err="1" smtClean="0"/>
              <a:t>○</a:t>
            </a:r>
            <a:r>
              <a:rPr lang="fi-FI" sz="1800" dirty="0" smtClean="0"/>
              <a:t> DUALISMI TODELLLISUUS RAKENTUU KAHDESTA PERUSTEKIJÄSTÄ</a:t>
            </a:r>
          </a:p>
          <a:p>
            <a:r>
              <a:rPr lang="fi-FI" sz="1800" dirty="0" smtClean="0"/>
              <a:t>KAKSI TOISISTAAN RIIPPUMATONTA OLEVAA</a:t>
            </a:r>
          </a:p>
          <a:p>
            <a:r>
              <a:rPr lang="fi-FI" sz="1800" dirty="0" smtClean="0"/>
              <a:t>ESIM. MATERIA JA IDEAT</a:t>
            </a:r>
          </a:p>
          <a:p>
            <a:pPr marL="0" indent="0">
              <a:buNone/>
            </a:pPr>
            <a:endParaRPr lang="fi-FI" sz="1800" dirty="0" smtClean="0"/>
          </a:p>
          <a:p>
            <a:r>
              <a:rPr lang="fi-FI" sz="1800" dirty="0" smtClean="0"/>
              <a:t>○ ○○ ○ ○ PLURALISMI: TODELLISUUS KOOSTUU USEISTA OLEVAN MUODOISTA  (LEIBNIZ: MONADIT)</a:t>
            </a:r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39447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err="1" smtClean="0"/>
              <a:t>mind-body-</a:t>
            </a:r>
            <a:r>
              <a:rPr lang="fi-FI" dirty="0" smtClean="0"/>
              <a:t> ongelma:</a:t>
            </a:r>
            <a:endParaRPr lang="fi-FI" dirty="0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DUALISMI:</a:t>
            </a:r>
          </a:p>
          <a:p>
            <a:r>
              <a:rPr lang="fi-FI" sz="2800" dirty="0" smtClean="0"/>
              <a:t>DUALISMISSA AJATELLAAN, ETTÄ ON OLEMASSA KAKSI SUBSTANSSIA, toisistaan erillistä, mutta  (!) toisiinsa vaikuttavaa itsenäisesti olevaa: MIELI JA RUUMIS. (Descartes)</a:t>
            </a:r>
          </a:p>
          <a:p>
            <a:endParaRPr lang="fi-FI" sz="2800" dirty="0"/>
          </a:p>
          <a:p>
            <a:r>
              <a:rPr lang="fi-FI" sz="2800" dirty="0" smtClean="0"/>
              <a:t> MIKÄ YHDISTÄÄ MIELEN JA RUUMIIN?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213112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Platon</a:t>
            </a:r>
            <a:br>
              <a:rPr lang="fi-FI" dirty="0"/>
            </a:br>
            <a:r>
              <a:rPr lang="fi-FI" dirty="0"/>
              <a:t>427-347 </a:t>
            </a:r>
            <a:r>
              <a:rPr lang="fi-FI" sz="2800" dirty="0"/>
              <a:t>eKr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997152"/>
          </a:xfrm>
        </p:spPr>
        <p:txBody>
          <a:bodyPr>
            <a:normAutofit/>
          </a:bodyPr>
          <a:lstStyle/>
          <a:p>
            <a:r>
              <a:rPr lang="fi-FI" sz="3200" dirty="0" smtClean="0"/>
              <a:t>Platon oli Sokrateen oppilas.</a:t>
            </a:r>
          </a:p>
          <a:p>
            <a:endParaRPr lang="fi-FI" sz="3200" dirty="0"/>
          </a:p>
          <a:p>
            <a:endParaRPr lang="fi-FI" sz="3200" dirty="0" smtClean="0"/>
          </a:p>
          <a:p>
            <a:endParaRPr lang="fi-FI" sz="3200" dirty="0"/>
          </a:p>
          <a:p>
            <a:endParaRPr lang="fi-FI" sz="3200" dirty="0" smtClean="0"/>
          </a:p>
          <a:p>
            <a:pPr algn="ctr"/>
            <a:r>
              <a:rPr lang="fi-FI" sz="3200" dirty="0" smtClean="0"/>
              <a:t>”Koko länsimaisen filosofian historia on vain joukko reunahuomautuksia Platonin teoksiin”</a:t>
            </a:r>
          </a:p>
          <a:p>
            <a:pPr algn="ctr"/>
            <a:endParaRPr lang="fi-FI" sz="32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412776"/>
            <a:ext cx="2601468" cy="344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52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isällön paikkamerkki 8"/>
          <p:cNvSpPr>
            <a:spLocks noGrp="1"/>
          </p:cNvSpPr>
          <p:nvPr>
            <p:ph sz="quarter" idx="14"/>
          </p:nvPr>
        </p:nvSpPr>
        <p:spPr>
          <a:xfrm>
            <a:off x="4800600" y="1988840"/>
            <a:ext cx="3733800" cy="4464496"/>
          </a:xfrm>
        </p:spPr>
        <p:txBody>
          <a:bodyPr>
            <a:noAutofit/>
          </a:bodyPr>
          <a:lstStyle/>
          <a:p>
            <a:r>
              <a:rPr lang="fi-FI" sz="1800" dirty="0" smtClean="0"/>
              <a:t>Ikuinen, muuttumaton ja täydellinen</a:t>
            </a:r>
          </a:p>
          <a:p>
            <a:r>
              <a:rPr lang="fi-FI" sz="1800" dirty="0" smtClean="0"/>
              <a:t>Ensisijainen </a:t>
            </a:r>
          </a:p>
          <a:p>
            <a:r>
              <a:rPr lang="fi-FI" sz="1800" dirty="0" smtClean="0"/>
              <a:t>Varsinaista todellisuutta</a:t>
            </a:r>
          </a:p>
          <a:p>
            <a:endParaRPr lang="fi-FI" sz="1800" dirty="0" smtClean="0"/>
          </a:p>
          <a:p>
            <a:endParaRPr lang="fi-FI" sz="1800" dirty="0"/>
          </a:p>
          <a:p>
            <a:endParaRPr lang="fi-FI" sz="1800" dirty="0" smtClean="0"/>
          </a:p>
          <a:p>
            <a:r>
              <a:rPr lang="fi-FI" sz="1800" dirty="0" smtClean="0"/>
              <a:t>Kissan idea, joka ei katoa, vaikka kaikki kissat maapallolta häviäisivät.</a:t>
            </a:r>
          </a:p>
          <a:p>
            <a:r>
              <a:rPr lang="fi-FI" sz="1800" dirty="0" smtClean="0"/>
              <a:t>Ideoiden maailmassa on kaikkien maailmassa olevien asioiden idea. </a:t>
            </a:r>
          </a:p>
          <a:p>
            <a:r>
              <a:rPr lang="fi-FI" sz="1800" dirty="0" smtClean="0">
                <a:solidFill>
                  <a:srgbClr val="00B0F0"/>
                </a:solidFill>
              </a:rPr>
              <a:t>Ideamaailmasta löytyvät hyvyys, kauneus ja totuus.</a:t>
            </a:r>
            <a:endParaRPr lang="fi-FI" sz="1800" dirty="0">
              <a:solidFill>
                <a:srgbClr val="00B0F0"/>
              </a:solidFill>
            </a:endParaRPr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609600" y="1916832"/>
            <a:ext cx="3733800" cy="3798168"/>
          </a:xfrm>
        </p:spPr>
        <p:txBody>
          <a:bodyPr>
            <a:noAutofit/>
          </a:bodyPr>
          <a:lstStyle/>
          <a:p>
            <a:r>
              <a:rPr lang="fi-FI" sz="1800" dirty="0" smtClean="0"/>
              <a:t>Heijastaa todellista ideoiden maailmaa.</a:t>
            </a:r>
          </a:p>
          <a:p>
            <a:r>
              <a:rPr lang="fi-FI" sz="1800" dirty="0" smtClean="0"/>
              <a:t>Muuttuva ja epätäydellinen</a:t>
            </a:r>
          </a:p>
          <a:p>
            <a:r>
              <a:rPr lang="fi-FI" sz="1800" dirty="0" smtClean="0"/>
              <a:t>Todellinen, mutta toissijainen </a:t>
            </a:r>
          </a:p>
          <a:p>
            <a:r>
              <a:rPr lang="fi-FI" sz="1800" dirty="0" smtClean="0"/>
              <a:t>Muutoksen tilassa oleva ei voi olla varsinaista perimmäistä todellisuutta.</a:t>
            </a:r>
          </a:p>
          <a:p>
            <a:r>
              <a:rPr lang="fi-FI" sz="1800" dirty="0" smtClean="0"/>
              <a:t>Esim. kissa</a:t>
            </a:r>
          </a:p>
          <a:p>
            <a:r>
              <a:rPr lang="fi-FI" sz="1800" dirty="0" smtClean="0">
                <a:solidFill>
                  <a:srgbClr val="FF0000"/>
                </a:solidFill>
              </a:rPr>
              <a:t>Kissa heijastaa varsinaisen kissan ideaa</a:t>
            </a:r>
            <a:r>
              <a:rPr lang="fi-FI" sz="1800" dirty="0" smtClean="0"/>
              <a:t>, joka on </a:t>
            </a:r>
            <a:r>
              <a:rPr lang="fi-FI" sz="1800" dirty="0"/>
              <a:t>i</a:t>
            </a:r>
            <a:r>
              <a:rPr lang="fi-FI" sz="1800" dirty="0" smtClean="0"/>
              <a:t>deamaailmassa. Valkoiset, mustat, harmaat, raidalliset kissat heijastavat kaikki samaa kissan ideaa. </a:t>
            </a:r>
            <a:r>
              <a:rPr lang="fi-FI" sz="1800" dirty="0" smtClean="0">
                <a:solidFill>
                  <a:srgbClr val="00B050"/>
                </a:solidFill>
              </a:rPr>
              <a:t>Kissan idea tekee kissasta kissan</a:t>
            </a:r>
            <a:r>
              <a:rPr lang="fi-FI" sz="1800" dirty="0" smtClean="0"/>
              <a:t>.</a:t>
            </a:r>
            <a:endParaRPr lang="fi-FI" sz="1800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PLATONIN IDEALISMI:</a:t>
            </a:r>
            <a:br>
              <a:rPr lang="fi-FI" dirty="0" smtClean="0"/>
            </a:br>
            <a:r>
              <a:rPr lang="fi-FI" dirty="0" smtClean="0"/>
              <a:t>KÄSITTEET TODELLISUUDEN PERUSTANA</a:t>
            </a:r>
            <a:endParaRPr lang="fi-FI" dirty="0"/>
          </a:p>
        </p:txBody>
      </p:sp>
      <p:sp>
        <p:nvSpPr>
          <p:cNvPr id="6" name="Tekstin paikkamerkki 5"/>
          <p:cNvSpPr>
            <a:spLocks noGrp="1"/>
          </p:cNvSpPr>
          <p:nvPr>
            <p:ph type="body" idx="1"/>
          </p:nvPr>
        </p:nvSpPr>
        <p:spPr>
          <a:xfrm>
            <a:off x="609600" y="1412777"/>
            <a:ext cx="3733800" cy="504056"/>
          </a:xfrm>
        </p:spPr>
        <p:txBody>
          <a:bodyPr>
            <a:normAutofit/>
          </a:bodyPr>
          <a:lstStyle/>
          <a:p>
            <a:pPr algn="ctr"/>
            <a:r>
              <a:rPr lang="fi-FI" sz="2400" dirty="0" smtClean="0"/>
              <a:t>Näkyvä maailma</a:t>
            </a:r>
            <a:endParaRPr lang="fi-FI" sz="2400" dirty="0"/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3"/>
          </p:nvPr>
        </p:nvSpPr>
        <p:spPr>
          <a:xfrm>
            <a:off x="4800600" y="1412777"/>
            <a:ext cx="3733800" cy="504056"/>
          </a:xfrm>
        </p:spPr>
        <p:txBody>
          <a:bodyPr>
            <a:normAutofit/>
          </a:bodyPr>
          <a:lstStyle/>
          <a:p>
            <a:pPr algn="ctr"/>
            <a:r>
              <a:rPr lang="fi-FI" sz="2400" dirty="0" smtClean="0"/>
              <a:t>Ideoiden maailma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188193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8" grpId="0" build="p"/>
      <p:bldP spid="2" grpId="0"/>
      <p:bldP spid="6" grpId="0" build="p"/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Miten ihminen saavuttaa ideoiden maailman?</a:t>
            </a:r>
            <a:endParaRPr lang="fi-FI" dirty="0"/>
          </a:p>
        </p:txBody>
      </p:sp>
      <p:sp>
        <p:nvSpPr>
          <p:cNvPr id="7" name="Sisällön paikkamerkki 6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853136"/>
          </a:xfrm>
        </p:spPr>
        <p:txBody>
          <a:bodyPr>
            <a:normAutofit lnSpcReduction="10000"/>
          </a:bodyPr>
          <a:lstStyle/>
          <a:p>
            <a:r>
              <a:rPr lang="fi-FI" sz="2400" dirty="0" smtClean="0"/>
              <a:t>Platonin mukaan ideat ovat itsessään todellisia, Ihmisen JÄRKI on osittain ideoiden maailmassa.</a:t>
            </a:r>
          </a:p>
          <a:p>
            <a:r>
              <a:rPr lang="fi-FI" sz="2400" dirty="0" smtClean="0"/>
              <a:t>Järjen avulla ihminen tavoittaa asioita ideoiden maailmasta.</a:t>
            </a:r>
          </a:p>
          <a:p>
            <a:r>
              <a:rPr lang="fi-FI" sz="2400" dirty="0" smtClean="0"/>
              <a:t>Järki tavoittaa ilmiöistä ja olennoista sen, mikä niissä on olennaista, niiden idean.</a:t>
            </a:r>
          </a:p>
          <a:p>
            <a:r>
              <a:rPr lang="fi-FI" sz="2400" dirty="0" smtClean="0"/>
              <a:t>Ihminen tavoittelee hyvyyttä ja kauneutta, täydellisiä asioita. Tälle Platonin ideamaailma </a:t>
            </a:r>
            <a:r>
              <a:rPr lang="fi-FI" sz="2400" dirty="0"/>
              <a:t>a</a:t>
            </a:r>
            <a:r>
              <a:rPr lang="fi-FI" sz="2400" dirty="0" smtClean="0"/>
              <a:t>ntaa osaltaan pohjaa koko meidän kulttuurissamme.</a:t>
            </a:r>
          </a:p>
          <a:p>
            <a:endParaRPr lang="fi-FI" sz="2400" dirty="0"/>
          </a:p>
          <a:p>
            <a:r>
              <a:rPr lang="fi-FI" sz="2400" dirty="0" smtClean="0"/>
              <a:t>Platonin ajatukset perustuvat Pythagoraan ajatuksiin, jossa kaiken perustana ovat luvut. (Muistathan, että luvut ovat olemassa abstrakteina käsitteinä, eivät olioina)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202619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Tehtävä: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fi-FI" sz="9600" dirty="0" smtClean="0"/>
              <a:t>Piirrä VUNKKI</a:t>
            </a:r>
          </a:p>
        </p:txBody>
      </p:sp>
    </p:spTree>
    <p:extLst>
      <p:ext uri="{BB962C8B-B14F-4D97-AF65-F5344CB8AC3E}">
        <p14:creationId xmlns:p14="http://schemas.microsoft.com/office/powerpoint/2010/main" val="37222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Platonin luolavertaus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LUE S. 34 KIRJASTA.</a:t>
            </a:r>
          </a:p>
          <a:p>
            <a:r>
              <a:rPr lang="fi-FI" sz="2400" dirty="0" smtClean="0"/>
              <a:t>KESKUSTELE VERTAUKSESTA PARIN KANSSA.</a:t>
            </a:r>
          </a:p>
          <a:p>
            <a:r>
              <a:rPr lang="fi-FI" sz="2400" smtClean="0"/>
              <a:t>MIKÄ ON VERTAUKSEN IDEA?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214122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materialismi</a:t>
            </a:r>
            <a:endParaRPr lang="fi-FI" dirty="0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i-FI" sz="3200" dirty="0" smtClean="0"/>
              <a:t>Todellisuus perustuu aineeseen.</a:t>
            </a:r>
          </a:p>
          <a:p>
            <a:r>
              <a:rPr lang="fi-FI" sz="3200" dirty="0" smtClean="0"/>
              <a:t>Kaikki koostuu pienen pienistä osista.</a:t>
            </a:r>
          </a:p>
          <a:p>
            <a:r>
              <a:rPr lang="fi-FI" sz="3200" dirty="0" smtClean="0"/>
              <a:t>(</a:t>
            </a:r>
            <a:r>
              <a:rPr lang="fi-FI" sz="3200" dirty="0" err="1" smtClean="0"/>
              <a:t>Demokritos</a:t>
            </a:r>
            <a:r>
              <a:rPr lang="fi-FI" sz="3200" dirty="0" smtClean="0"/>
              <a:t> 460-370 eKr., atomiteoria)</a:t>
            </a:r>
          </a:p>
        </p:txBody>
      </p:sp>
    </p:spTree>
    <p:extLst>
      <p:ext uri="{BB962C8B-B14F-4D97-AF65-F5344CB8AC3E}">
        <p14:creationId xmlns:p14="http://schemas.microsoft.com/office/powerpoint/2010/main" val="17910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Materialismin muodot </a:t>
            </a:r>
            <a:br>
              <a:rPr lang="fi-FI" dirty="0" smtClean="0"/>
            </a:br>
            <a:endParaRPr lang="fi-FI" sz="200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fi-FI" sz="2800" dirty="0" smtClean="0"/>
              <a:t>Mekanistinen materialismi. </a:t>
            </a:r>
            <a:r>
              <a:rPr lang="fi-FI" sz="2800" dirty="0" err="1" smtClean="0"/>
              <a:t>Demokritos</a:t>
            </a:r>
            <a:r>
              <a:rPr lang="fi-FI" sz="2800" dirty="0" smtClean="0"/>
              <a:t> (n. 400 </a:t>
            </a:r>
            <a:r>
              <a:rPr lang="fi-FI" sz="2800" dirty="0" err="1" smtClean="0"/>
              <a:t>eKr</a:t>
            </a:r>
            <a:r>
              <a:rPr lang="fi-FI" sz="2800" dirty="0" smtClean="0"/>
              <a:t>). Todellisuus koostuu tilasta ja aineesta. (Aine liikkuu tilassa mekanistisesti. Tätä säätelevät syyn ja seurauksen suhteet).</a:t>
            </a:r>
          </a:p>
          <a:p>
            <a:pPr>
              <a:buFont typeface="+mj-lt"/>
              <a:buAutoNum type="arabicPeriod"/>
            </a:pPr>
            <a:r>
              <a:rPr lang="fi-FI" sz="2800" dirty="0" err="1" smtClean="0"/>
              <a:t>Emergentti</a:t>
            </a:r>
            <a:r>
              <a:rPr lang="fi-FI" sz="2800" dirty="0" smtClean="0"/>
              <a:t> materialismi. Materian järjestyksen kohotessa syntyy laadullisesti uusia ominaisuuksia.</a:t>
            </a:r>
          </a:p>
          <a:p>
            <a:pPr>
              <a:buFont typeface="+mj-lt"/>
              <a:buAutoNum type="arabicPeriod"/>
            </a:pPr>
            <a:r>
              <a:rPr lang="fi-FI" sz="2800" dirty="0" smtClean="0"/>
              <a:t>Dialektinen materialismi. Karl Marx (1818-83). Todellisuudella on </a:t>
            </a:r>
            <a:r>
              <a:rPr lang="fi-FI" sz="2800" smtClean="0"/>
              <a:t>useita tasoja. </a:t>
            </a:r>
            <a:r>
              <a:rPr lang="fi-FI" sz="2800" dirty="0" smtClean="0"/>
              <a:t>Kulttuurisilla ja yhteiskunnallisilla muutoksilla on materialistinen perusta. (Kehitys etenee vastakohtien ja vallankumousten kautta.)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164739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Jokaisella asialla on syy, josta se väistämättä seuraa.</a:t>
            </a:r>
          </a:p>
          <a:p>
            <a:r>
              <a:rPr lang="fi-FI" sz="2400" dirty="0" smtClean="0"/>
              <a:t>K</a:t>
            </a:r>
            <a:r>
              <a:rPr lang="fi-FI" sz="2400" dirty="0"/>
              <a:t>a</a:t>
            </a:r>
            <a:r>
              <a:rPr lang="fi-FI" sz="2400" dirty="0" smtClean="0"/>
              <a:t>ikki tapahtuu välttämättä.</a:t>
            </a:r>
          </a:p>
          <a:p>
            <a:r>
              <a:rPr lang="fi-FI" sz="2400" dirty="0" smtClean="0"/>
              <a:t>Kaikkia tapahtumia määräävät yleispätevät syyn ja seurauksen suhteet.</a:t>
            </a:r>
            <a:endParaRPr lang="fi-FI" sz="2400" dirty="0"/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Sattumalla on luonnossa merkittävä sija.</a:t>
            </a:r>
          </a:p>
          <a:p>
            <a:r>
              <a:rPr lang="fi-FI" sz="2400" dirty="0" smtClean="0"/>
              <a:t>Ihmisellä on tahdon vapaus.</a:t>
            </a:r>
            <a:endParaRPr lang="fi-FI" sz="2400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Determinismi     ja    indeterminismi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0900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34082"/>
          </a:xfrm>
        </p:spPr>
        <p:txBody>
          <a:bodyPr/>
          <a:lstStyle/>
          <a:p>
            <a:pPr algn="ctr"/>
            <a:r>
              <a:rPr lang="fi-FI" dirty="0" smtClean="0"/>
              <a:t> kausaliteetti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>
          <a:xfrm>
            <a:off x="609600" y="980728"/>
            <a:ext cx="7924800" cy="5328592"/>
          </a:xfrm>
        </p:spPr>
        <p:txBody>
          <a:bodyPr>
            <a:normAutofit/>
          </a:bodyPr>
          <a:lstStyle/>
          <a:p>
            <a:r>
              <a:rPr lang="fi-FI" sz="3200" dirty="0" smtClean="0"/>
              <a:t>Kausaliteetti, syyn ja vaikutuksen laki. Asiat seuraavat toisiaan mekaanisesti.</a:t>
            </a:r>
          </a:p>
          <a:p>
            <a:endParaRPr lang="fi-FI" sz="3200" dirty="0" smtClean="0"/>
          </a:p>
        </p:txBody>
      </p:sp>
    </p:spTree>
    <p:extLst>
      <p:ext uri="{BB962C8B-B14F-4D97-AF65-F5344CB8AC3E}">
        <p14:creationId xmlns:p14="http://schemas.microsoft.com/office/powerpoint/2010/main" val="354530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Thomas </a:t>
            </a:r>
            <a:r>
              <a:rPr lang="fi-FI" dirty="0" err="1" smtClean="0"/>
              <a:t>Hobbes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 sz="2400" dirty="0"/>
              <a:t>T. </a:t>
            </a:r>
            <a:r>
              <a:rPr lang="fi-FI" sz="2400" dirty="0" err="1"/>
              <a:t>Hobbes</a:t>
            </a:r>
            <a:r>
              <a:rPr lang="fi-FI" sz="2400" dirty="0"/>
              <a:t> oli deterministi. Ajattelullaan hän tuli kieltäneeksi vapaan tahdon. Hänen mukaansa ihmisen toiminnan vapaus riippui siitä, missä määrin liikkeessä olevalla materialla on esteitä.</a:t>
            </a:r>
          </a:p>
          <a:p>
            <a:r>
              <a:rPr lang="fi-FI" sz="2400" dirty="0"/>
              <a:t>Lue s. 46 determinismin ongelma.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2913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sz="3600" dirty="0" smtClean="0"/>
              <a:t>Dualismi</a:t>
            </a:r>
            <a:br>
              <a:rPr lang="fi-FI" sz="3600" dirty="0" smtClean="0"/>
            </a:br>
            <a:r>
              <a:rPr lang="fi-FI" sz="3600" dirty="0" smtClean="0"/>
              <a:t>mikä yhdistää mielen ja ruumiin?</a:t>
            </a:r>
            <a:endParaRPr lang="fi-FI" sz="360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Millä tavalla mieli ja ruumis ovat olemassa ja miten niiden välinen suhde on ymmärrettävä?</a:t>
            </a:r>
          </a:p>
          <a:p>
            <a:r>
              <a:rPr lang="fi-FI" sz="2400" dirty="0" smtClean="0"/>
              <a:t>Peruslähtökohtana on kaksi erilaista substanssia.</a:t>
            </a:r>
          </a:p>
          <a:p>
            <a:r>
              <a:rPr lang="fi-FI" sz="2400" dirty="0" smtClean="0"/>
              <a:t>Miten ne ovat yhteydessä toisiinsa?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394163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err="1" smtClean="0"/>
              <a:t>René</a:t>
            </a:r>
            <a:r>
              <a:rPr lang="fi-FI" dirty="0" smtClean="0"/>
              <a:t> Descartesin päättely:</a:t>
            </a:r>
            <a:br>
              <a:rPr lang="fi-FI" dirty="0" smtClean="0"/>
            </a:br>
            <a:r>
              <a:rPr lang="fi-FI" dirty="0" smtClean="0"/>
              <a:t>kaksi substanssia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>
          <a:xfrm>
            <a:off x="609600" y="1340768"/>
            <a:ext cx="7924800" cy="5328592"/>
          </a:xfrm>
        </p:spPr>
        <p:txBody>
          <a:bodyPr>
            <a:normAutofit lnSpcReduction="10000"/>
          </a:bodyPr>
          <a:lstStyle/>
          <a:p>
            <a:r>
              <a:rPr lang="fi-FI" sz="2800" dirty="0" smtClean="0"/>
              <a:t>Ruumis on materiaa.</a:t>
            </a:r>
          </a:p>
          <a:p>
            <a:r>
              <a:rPr lang="fi-FI" sz="2800" dirty="0" smtClean="0"/>
              <a:t>Sielua ei voi havaita materiana.</a:t>
            </a:r>
          </a:p>
          <a:p>
            <a:r>
              <a:rPr lang="fi-FI" sz="2800" dirty="0" smtClean="0"/>
              <a:t>Miten tietoisuuden voi olettaa olevan olemassa, jos sitä ei voi havaita?</a:t>
            </a:r>
          </a:p>
          <a:p>
            <a:r>
              <a:rPr lang="fi-FI" sz="2800" dirty="0" smtClean="0"/>
              <a:t>Tietoisuuden voi havaita tietoisuudessa. Ajatuksissani voin poistaa aineellisen maailman, </a:t>
            </a:r>
            <a:r>
              <a:rPr lang="fi-FI" sz="2800" dirty="0" smtClean="0">
                <a:solidFill>
                  <a:srgbClr val="FFFF00"/>
                </a:solidFill>
              </a:rPr>
              <a:t>mutta en voi poistaa tietoisuutta tietoisuudestani. </a:t>
            </a:r>
            <a:r>
              <a:rPr lang="fi-FI" sz="2800" dirty="0" smtClean="0"/>
              <a:t>Siis tietoisuus on olemassa, ja koska se ei ole aineellinen, sen täytyy olla itsenäinen substanssi.</a:t>
            </a:r>
            <a:endParaRPr lang="fi-FI" sz="2800" dirty="0" smtClean="0">
              <a:solidFill>
                <a:srgbClr val="FFFF00"/>
              </a:solidFill>
            </a:endParaRPr>
          </a:p>
          <a:p>
            <a:r>
              <a:rPr lang="fi-FI" sz="2800" dirty="0" smtClean="0">
                <a:solidFill>
                  <a:srgbClr val="00B050"/>
                </a:solidFill>
              </a:rPr>
              <a:t>Miten sielu voi vaikuttaa ruumiiseen? </a:t>
            </a:r>
            <a:r>
              <a:rPr lang="fi-FI" sz="2800" dirty="0" smtClean="0"/>
              <a:t>(Descartes: käpyrauhasen kautta)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114042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/>
            </a:r>
            <a:br>
              <a:rPr lang="fi-FI" dirty="0" smtClean="0"/>
            </a:br>
            <a:r>
              <a:rPr lang="fi-FI" dirty="0"/>
              <a:t/>
            </a:r>
            <a:br>
              <a:rPr lang="fi-FI" dirty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/>
              <a:t/>
            </a:r>
            <a:br>
              <a:rPr lang="fi-FI" dirty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/>
              <a:t/>
            </a:r>
            <a:br>
              <a:rPr lang="fi-FI" dirty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/>
              <a:t/>
            </a:r>
            <a:br>
              <a:rPr lang="fi-FI" dirty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r>
              <a:rPr lang="fi-FI" dirty="0"/>
              <a:t/>
            </a:r>
            <a:br>
              <a:rPr lang="fi-FI" dirty="0"/>
            </a:br>
            <a:r>
              <a:rPr lang="fi-FI" dirty="0"/>
              <a:t>ARISTOTELES 384-322 </a:t>
            </a:r>
            <a:r>
              <a:rPr lang="fi-FI" dirty="0" err="1"/>
              <a:t>ekr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075" y="2419350"/>
            <a:ext cx="1847850" cy="2476500"/>
          </a:xfrm>
        </p:spPr>
      </p:pic>
    </p:spTree>
    <p:extLst>
      <p:ext uri="{BB962C8B-B14F-4D97-AF65-F5344CB8AC3E}">
        <p14:creationId xmlns:p14="http://schemas.microsoft.com/office/powerpoint/2010/main" val="265831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ARISTOTELES:</a:t>
            </a:r>
            <a:br>
              <a:rPr lang="fi-FI" dirty="0" smtClean="0"/>
            </a:br>
            <a:r>
              <a:rPr lang="fi-FI" dirty="0" smtClean="0"/>
              <a:t>”filosofia </a:t>
            </a:r>
            <a:r>
              <a:rPr lang="fi-FI" dirty="0"/>
              <a:t>alkaa ihmettelystä”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Arvosti aistein havaittavaa maailmaa.</a:t>
            </a:r>
          </a:p>
          <a:p>
            <a:r>
              <a:rPr lang="fi-FI" sz="2400" dirty="0" smtClean="0"/>
              <a:t>Halusi vastauksia </a:t>
            </a:r>
            <a:r>
              <a:rPr lang="fi-FI" sz="2400" dirty="0" err="1" smtClean="0"/>
              <a:t>miksi-kysymyksiin</a:t>
            </a:r>
            <a:r>
              <a:rPr lang="fi-FI" sz="2400" dirty="0" smtClean="0"/>
              <a:t>. </a:t>
            </a:r>
          </a:p>
          <a:p>
            <a:r>
              <a:rPr lang="fi-FI" sz="2400" dirty="0" smtClean="0"/>
              <a:t>Tähän tarvittiin syyn käsitteen analyysiä.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112621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Muutos ja syy (ei kirjoiteta)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 sz="2400" dirty="0" smtClean="0"/>
              <a:t>Aristoteles etsi syitä , jotka saivat potentiaaliset eli mahdolliset asiat aktualisoitumaan eli todellistumaan.</a:t>
            </a:r>
          </a:p>
          <a:p>
            <a:r>
              <a:rPr lang="fi-FI" sz="2400" dirty="0" smtClean="0"/>
              <a:t>Kaikessa muutoksessa on neljä syytä: (patsas)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smtClean="0"/>
              <a:t>Materiaalinen syy (savi)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smtClean="0"/>
              <a:t>Vaikuttava syy (taiteilijan työ)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smtClean="0"/>
              <a:t>Muodollinen syy (patsaan hahmo, jonka taiteilija sille antaa)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smtClean="0"/>
              <a:t>Päämääräsyy (esteettinen nautinto)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91814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Kausaaliset ja teleologiset selitykset: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 smtClean="0"/>
          </a:p>
          <a:p>
            <a:pPr marL="0" indent="0">
              <a:buNone/>
            </a:pPr>
            <a:r>
              <a:rPr lang="fi-FI" sz="2400" dirty="0" smtClean="0"/>
              <a:t>Aikajana                                                                     </a:t>
            </a:r>
          </a:p>
          <a:p>
            <a:pPr marL="0" indent="0">
              <a:buNone/>
            </a:pPr>
            <a:r>
              <a:rPr lang="fi-FI" sz="2400" dirty="0" smtClean="0"/>
              <a:t>Kausaaliset eli 		</a:t>
            </a:r>
            <a:r>
              <a:rPr lang="fi-FI" sz="2400" dirty="0"/>
              <a:t> tapahtuma</a:t>
            </a:r>
            <a:r>
              <a:rPr lang="fi-FI" sz="2400" dirty="0" smtClean="0"/>
              <a:t>		teleologiset eli Vaikuttavat syyt					</a:t>
            </a:r>
            <a:r>
              <a:rPr lang="fi-FI" sz="2400" dirty="0"/>
              <a:t>päämääräsyyt</a:t>
            </a:r>
          </a:p>
          <a:p>
            <a:pPr marL="0" indent="0">
              <a:buNone/>
            </a:pPr>
            <a:r>
              <a:rPr lang="fi-FI" sz="2400" dirty="0" smtClean="0"/>
              <a:t>							</a:t>
            </a:r>
          </a:p>
          <a:p>
            <a:r>
              <a:rPr lang="fi-FI" sz="2400" dirty="0"/>
              <a:t>Vaikuttava eli kausaalinen syy. (Luonnontieteet)</a:t>
            </a:r>
          </a:p>
          <a:p>
            <a:r>
              <a:rPr lang="fi-FI" sz="2400" dirty="0"/>
              <a:t>Päämäärä- eli teleologinen syy. (Ihmisen toiminnan kuvaus)</a:t>
            </a:r>
          </a:p>
          <a:p>
            <a:pPr marL="0" indent="0">
              <a:buNone/>
            </a:pPr>
            <a:r>
              <a:rPr lang="fi-FI" sz="2400" dirty="0"/>
              <a:t>     (Aristoteleen mukaan koko todellisuus on päämäärähakuista.)</a:t>
            </a:r>
          </a:p>
          <a:p>
            <a:pPr marL="0" indent="0">
              <a:buNone/>
            </a:pPr>
            <a:endParaRPr lang="fi-FI" sz="2400" dirty="0"/>
          </a:p>
        </p:txBody>
      </p:sp>
      <p:sp>
        <p:nvSpPr>
          <p:cNvPr id="4" name="Miinus 3"/>
          <p:cNvSpPr/>
          <p:nvPr/>
        </p:nvSpPr>
        <p:spPr>
          <a:xfrm>
            <a:off x="1115616" y="2420888"/>
            <a:ext cx="6192688" cy="576064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x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7563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sz="5400" dirty="0" smtClean="0"/>
              <a:t>Metafysiikkaa…</a:t>
            </a:r>
            <a:endParaRPr lang="fi-FI" sz="540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r>
              <a:rPr lang="fi-FI" sz="2400" dirty="0" smtClean="0"/>
              <a:t>”Maailmassa tulee aina olemaan metafysiikkaa ja mikä merkittävämpää, se tulee elämään jokaisessa ja erityisesti jokaisessa ajattelevassa ihmisessä.”</a:t>
            </a:r>
          </a:p>
          <a:p>
            <a:pPr marL="0" indent="0">
              <a:buNone/>
            </a:pPr>
            <a:r>
              <a:rPr lang="fi-FI" sz="2400" dirty="0" smtClean="0"/>
              <a:t>					Immanuel </a:t>
            </a:r>
            <a:r>
              <a:rPr lang="fi-FI" sz="2400" dirty="0"/>
              <a:t>Kant (1724-1804)</a:t>
            </a:r>
          </a:p>
          <a:p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411379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err="1" smtClean="0"/>
              <a:t>Emergenssi</a:t>
            </a:r>
            <a:r>
              <a:rPr lang="fi-FI" dirty="0" smtClean="0"/>
              <a:t>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fi-FI" dirty="0" smtClean="0"/>
          </a:p>
          <a:p>
            <a:r>
              <a:rPr lang="fi-FI" sz="2800" dirty="0" smtClean="0"/>
              <a:t>Aineen yhdistyessä ja sen eri muodoissa vaikuttaa syntyvän eri ominaisuuksia, joita ei esiinny aineen pienemmissä osasissa.</a:t>
            </a:r>
          </a:p>
          <a:p>
            <a:endParaRPr lang="fi-FI" sz="2800" dirty="0"/>
          </a:p>
          <a:p>
            <a:r>
              <a:rPr lang="fi-FI" sz="2800" dirty="0" err="1" smtClean="0"/>
              <a:t>Emergenssin</a:t>
            </a:r>
            <a:r>
              <a:rPr lang="fi-FI" sz="2800" dirty="0" smtClean="0"/>
              <a:t> ongelma: Perimä on DNA-molekyylissä, jolla on tietty aminohappojärjestys (geeni). Molekyyli syntyy atomien yhdistyessä. Perimä on molekyylissä, muttei atomissa. Mistä/miten perimä </a:t>
            </a:r>
            <a:r>
              <a:rPr lang="fi-FI" sz="2800" smtClean="0"/>
              <a:t>tulee molekyyliin?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626829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Filosofia selkiyttää olemassaoloa koskevia pohdintoja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i-FI" sz="3200" dirty="0" smtClean="0"/>
              <a:t>Mitä olemassaolo ja olemassaolon käsite tarkoittavat?</a:t>
            </a:r>
          </a:p>
          <a:p>
            <a:r>
              <a:rPr lang="fi-FI" sz="3200" dirty="0" smtClean="0"/>
              <a:t>Tieteet perustuvat olemassaoloa koskeviin oletuksiin eli niillä on metafyysinen perusta.</a:t>
            </a:r>
          </a:p>
          <a:p>
            <a:r>
              <a:rPr lang="fi-FI" sz="3200" dirty="0" smtClean="0"/>
              <a:t>(Näitä oletuksia ei voi todistaa)</a:t>
            </a:r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317344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Horisontti">
  <a:themeElements>
    <a:clrScheme name="Horisontti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sontti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sontti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9584</TotalTime>
  <Words>975</Words>
  <Application>Microsoft Office PowerPoint</Application>
  <PresentationFormat>Näytössä katseltava diaesitys (4:3)</PresentationFormat>
  <Paragraphs>163</Paragraphs>
  <Slides>27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27</vt:i4>
      </vt:variant>
    </vt:vector>
  </HeadingPairs>
  <TitlesOfParts>
    <vt:vector size="30" baseType="lpstr">
      <vt:lpstr>Arial</vt:lpstr>
      <vt:lpstr>Arial Narrow</vt:lpstr>
      <vt:lpstr>Horisontti</vt:lpstr>
      <vt:lpstr>Filosofia 1</vt:lpstr>
      <vt:lpstr>Metafysiikka meta ta physika= luonnon takana</vt:lpstr>
      <vt:lpstr>Ontologia:  </vt:lpstr>
      <vt:lpstr>Substanssi</vt:lpstr>
      <vt:lpstr>Ontologia </vt:lpstr>
      <vt:lpstr>(jatkoa) Realistiset todellisuuskäsitykset todellisuus on:</vt:lpstr>
      <vt:lpstr>Substanssien määrä</vt:lpstr>
      <vt:lpstr>mind-body- ongelma:</vt:lpstr>
      <vt:lpstr>Platon 427-347 eKr.</vt:lpstr>
      <vt:lpstr>PLATONIN IDEALISMI: KÄSITTEET TODELLISUUDEN PERUSTANA</vt:lpstr>
      <vt:lpstr>Miten ihminen saavuttaa ideoiden maailman?</vt:lpstr>
      <vt:lpstr>Tehtävä:</vt:lpstr>
      <vt:lpstr>Platonin luolavertaus</vt:lpstr>
      <vt:lpstr>materialismi</vt:lpstr>
      <vt:lpstr>Materialismin muodot  </vt:lpstr>
      <vt:lpstr>Determinismi     ja    indeterminismi</vt:lpstr>
      <vt:lpstr> kausaliteetti</vt:lpstr>
      <vt:lpstr>Thomas Hobbes</vt:lpstr>
      <vt:lpstr>Dualismi mikä yhdistää mielen ja ruumiin?</vt:lpstr>
      <vt:lpstr>René Descartesin päättely: kaksi substanssia</vt:lpstr>
      <vt:lpstr>           ARISTOTELES 384-322 ekr </vt:lpstr>
      <vt:lpstr>ARISTOTELES: ”filosofia alkaa ihmettelystä”</vt:lpstr>
      <vt:lpstr>Muutos ja syy (ei kirjoiteta)</vt:lpstr>
      <vt:lpstr>Kausaaliset ja teleologiset selitykset:</vt:lpstr>
      <vt:lpstr>Metafysiikkaa…</vt:lpstr>
      <vt:lpstr>Emergenssi </vt:lpstr>
      <vt:lpstr>Filosofia selkiyttää olemassaoloa koskevia pohdintoja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Filosofia 1</dc:title>
  <dc:creator>Marja</dc:creator>
  <cp:lastModifiedBy>Marja Valkama</cp:lastModifiedBy>
  <cp:revision>101</cp:revision>
  <dcterms:created xsi:type="dcterms:W3CDTF">2013-08-19T16:17:12Z</dcterms:created>
  <dcterms:modified xsi:type="dcterms:W3CDTF">2019-11-05T07:26:59Z</dcterms:modified>
</cp:coreProperties>
</file>