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4" r:id="rId9"/>
    <p:sldId id="266" r:id="rId10"/>
    <p:sldId id="270" r:id="rId11"/>
    <p:sldId id="262" r:id="rId12"/>
    <p:sldId id="267" r:id="rId13"/>
    <p:sldId id="265" r:id="rId14"/>
    <p:sldId id="269" r:id="rId15"/>
    <p:sldId id="268" r:id="rId16"/>
    <p:sldId id="271" r:id="rId17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BF9C01-FA60-4ABD-9690-55A1804054DB}" type="datetimeFigureOut">
              <a:rPr lang="fi-FI" smtClean="0"/>
              <a:t>23.8.2013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367C8-E6F4-482D-9FDC-D6EAFB059F5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644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2" name="Suorakulmio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Suorakulmio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Suorakulmio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Suorakulmio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Suorakulmio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56" name="Suorakulmio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Suorakulmio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Suorakulmio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Suorakulmio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uolivapaa piirto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Puolivapaa piirto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Puolivapaa piirto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Puolivapaa piirto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Puolivapaa piirto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Puolivapaa piirto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Puolivapaa piirto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Puolivapaa piirto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Puolivapaa piirto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Puolivapaa piirto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Puolivapaa piirto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Puolivapaa piirto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Puolivapaa piirto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Puolivapaa piirto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Puolivapaa piirto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uorakulmio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Suorakulmio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Suorakulmio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orakulmio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6" name="Suorakulmio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Suorakulmio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Suorakulmio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Suorakulmio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Suorakulmio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Suorakulmio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uorakulmio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Suorakulmio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Suorakulmio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uora yhdysviiva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Ryhmä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uora yhdysviiva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uora yhdysviiva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uora yhdysviiva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i-FI" smtClean="0"/>
              <a:t>Lisää kuva napsauttamalla kuvaketta</a:t>
            </a:r>
            <a:endParaRPr kumimoji="0"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grpSp>
        <p:nvGrpSpPr>
          <p:cNvPr id="14" name="Ryhmä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uora yhdysviiva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uora yhdysviiva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uora yhdysviiva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Ryhmä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uora yhdysviiva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uora yhdysviiva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uora yhdysviiva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Suorakulmio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Suorakulmio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Suorakulmio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Suorakulmio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861D323-CA18-4ADA-9079-9AEC4784B6F7}" type="datetimeFigureOut">
              <a:rPr lang="fi-FI" smtClean="0"/>
              <a:pPr/>
              <a:t>23.8.2013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26758E4-66F2-4515-A8E6-78BBB1397AE2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Filosofia 1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Johdatus filosofiseen ajatteluun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Mitä ”FILOSOFIA” tarkoittaa?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Sana on kreikkaa </a:t>
            </a:r>
          </a:p>
          <a:p>
            <a:r>
              <a:rPr lang="fi-FI" dirty="0" err="1" smtClean="0"/>
              <a:t>Fileo</a:t>
            </a:r>
            <a:r>
              <a:rPr lang="fi-FI" dirty="0" smtClean="0"/>
              <a:t> tarkoittaa rakastamista</a:t>
            </a:r>
          </a:p>
          <a:p>
            <a:r>
              <a:rPr lang="fi-FI" dirty="0" smtClean="0"/>
              <a:t>Sofia tarkoittaa viisautta</a:t>
            </a:r>
          </a:p>
          <a:p>
            <a:r>
              <a:rPr lang="fi-FI" dirty="0" smtClean="0"/>
              <a:t>Filosofia tarkoittaa viisauden rakastamista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2556896"/>
          </a:xfrm>
        </p:spPr>
        <p:txBody>
          <a:bodyPr/>
          <a:lstStyle/>
          <a:p>
            <a:r>
              <a:rPr lang="fi-FI" dirty="0" smtClean="0"/>
              <a:t>Filosofia alkaa ihmettelystä</a:t>
            </a:r>
            <a:br>
              <a:rPr lang="fi-FI" dirty="0" smtClean="0"/>
            </a:br>
            <a:r>
              <a:rPr lang="fi-FI" dirty="0" smtClean="0"/>
              <a:t>				???</a:t>
            </a:r>
            <a:br>
              <a:rPr lang="fi-FI" dirty="0" smtClean="0"/>
            </a:br>
            <a:r>
              <a:rPr lang="fi-FI" dirty="0" smtClean="0"/>
              <a:t>				 ?</a:t>
            </a:r>
            <a:endParaRPr lang="fi-FI" dirty="0"/>
          </a:p>
        </p:txBody>
      </p:sp>
      <p:pic>
        <p:nvPicPr>
          <p:cNvPr id="1026" name="Picture 2" descr="C:\Program Files (x86)\Microsoft Office\MEDIA\CAGCAT10\j0234687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5" y="2780928"/>
            <a:ext cx="4032448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Ei kuitenkaan ihmetellä miten vaan…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smtClean="0"/>
              <a:t>Filosofia on taitoa ihmetellä</a:t>
            </a:r>
          </a:p>
          <a:p>
            <a:r>
              <a:rPr lang="fi-FI" dirty="0" smtClean="0"/>
              <a:t>Mieli avoimena</a:t>
            </a:r>
          </a:p>
          <a:p>
            <a:r>
              <a:rPr lang="fi-FI" dirty="0" smtClean="0"/>
              <a:t>Filosofia  ei ole empiiristä, havaintoihin ja kokeisiin pohjautuvaa tutkimusta.</a:t>
            </a:r>
          </a:p>
          <a:p>
            <a:r>
              <a:rPr lang="fi-FI" dirty="0" smtClean="0"/>
              <a:t>Filosofisiin kysymyksiin ei voi antaa yksiselitteistä vastausta.</a:t>
            </a:r>
          </a:p>
          <a:p>
            <a:r>
              <a:rPr lang="fi-FI" dirty="0" smtClean="0"/>
              <a:t>Kaikkiin kysymyksiin ei  välttämättä koskaan löydy vastausta.</a:t>
            </a:r>
          </a:p>
          <a:p>
            <a:r>
              <a:rPr lang="fi-FI" dirty="0" smtClean="0"/>
              <a:t>Silti niitä kannattaa kysyä ja etsiä vastauksia.</a:t>
            </a:r>
          </a:p>
          <a:p>
            <a:r>
              <a:rPr lang="fi-FI" dirty="0" smtClean="0"/>
              <a:t>Tämä selkeyttää meidän omaa ajatteluamme.</a:t>
            </a:r>
          </a:p>
          <a:p>
            <a:endParaRPr lang="fi-FI" dirty="0" smtClean="0"/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Filosofiassa kysytään, kyseenalaistetaan ja perustellaan.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14400" y="2348880"/>
            <a:ext cx="7772400" cy="4006680"/>
          </a:xfrm>
        </p:spPr>
        <p:txBody>
          <a:bodyPr>
            <a:normAutofit fontScale="92500" lnSpcReduction="20000"/>
          </a:bodyPr>
          <a:lstStyle/>
          <a:p>
            <a:r>
              <a:rPr lang="fi-FI" dirty="0" smtClean="0"/>
              <a:t>Uskalletaan kysyä vaikeita kysymyksiä</a:t>
            </a:r>
          </a:p>
          <a:p>
            <a:r>
              <a:rPr lang="fi-FI" dirty="0" smtClean="0"/>
              <a:t>Kysytään miksi kysymysten miksi kysymyksiä</a:t>
            </a:r>
          </a:p>
          <a:p>
            <a:r>
              <a:rPr lang="fi-FI" dirty="0" smtClean="0"/>
              <a:t>Uskalletaan kyseenalaistaa asioita</a:t>
            </a:r>
          </a:p>
          <a:p>
            <a:r>
              <a:rPr lang="fi-FI" dirty="0" smtClean="0"/>
              <a:t>Ilman perustelua ei ole filosofiaa!</a:t>
            </a:r>
          </a:p>
          <a:p>
            <a:r>
              <a:rPr lang="fi-FI" dirty="0" smtClean="0"/>
              <a:t>Sekä kysymysten että vastausten mielekkyys pitää pystyä perustelemaan.</a:t>
            </a:r>
          </a:p>
          <a:p>
            <a:r>
              <a:rPr lang="fi-FI" dirty="0" smtClean="0"/>
              <a:t>Perustelu vaatii kriittistä ajattelua</a:t>
            </a:r>
          </a:p>
          <a:p>
            <a:r>
              <a:rPr lang="fi-FI" dirty="0" smtClean="0"/>
              <a:t>Kysymysten perustelua kutsutaan </a:t>
            </a:r>
            <a:r>
              <a:rPr lang="fi-FI" u="sng" dirty="0" smtClean="0"/>
              <a:t>argumentaatioksi.</a:t>
            </a:r>
            <a:endParaRPr lang="fi-FI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ARGUMENTAATIOSTA…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USKO, TUNNE TAI ”MUTU”  eli ”musta tuntuu” ei ikinä riitä perusteluksi.</a:t>
            </a:r>
          </a:p>
          <a:p>
            <a:r>
              <a:rPr lang="fi-FI" dirty="0" smtClean="0"/>
              <a:t>Filosofiassa järki korostuu.</a:t>
            </a:r>
          </a:p>
          <a:p>
            <a:r>
              <a:rPr lang="fi-FI" dirty="0" smtClean="0"/>
              <a:t>”ihmisen koko elämää ei voi tyhjentää järkiperäisyyteen, mutta kaikkea voi tarkastella järkevästi”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Filosofia on järjen käyttöä, jota hallitsee: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Ihmettely</a:t>
            </a:r>
          </a:p>
          <a:p>
            <a:r>
              <a:rPr lang="fi-FI" dirty="0" smtClean="0"/>
              <a:t>Kyseenalaistaminen</a:t>
            </a:r>
          </a:p>
          <a:p>
            <a:r>
              <a:rPr lang="fi-FI" dirty="0" smtClean="0"/>
              <a:t>Perusteleminen eli argumentointi</a:t>
            </a:r>
          </a:p>
          <a:p>
            <a:r>
              <a:rPr lang="fi-FI" dirty="0" smtClean="0"/>
              <a:t>Loogisuus  </a:t>
            </a:r>
            <a:r>
              <a:rPr lang="fi-FI" dirty="0"/>
              <a:t>eli </a:t>
            </a:r>
            <a:r>
              <a:rPr lang="fi-FI" dirty="0" smtClean="0"/>
              <a:t>johdonmukaisuus</a:t>
            </a:r>
          </a:p>
          <a:p>
            <a:r>
              <a:rPr lang="fi-FI" dirty="0"/>
              <a:t>Käsitteellisyys</a:t>
            </a:r>
          </a:p>
          <a:p>
            <a:endParaRPr lang="fi-FI" dirty="0"/>
          </a:p>
          <a:p>
            <a:endParaRPr lang="fi-FI" dirty="0" smtClean="0"/>
          </a:p>
          <a:p>
            <a:pPr marL="68580" indent="0">
              <a:buNone/>
            </a:pP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Filosofian historiaa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14400" y="1124744"/>
            <a:ext cx="7772400" cy="5230816"/>
          </a:xfrm>
        </p:spPr>
        <p:txBody>
          <a:bodyPr>
            <a:normAutofit fontScale="92500" lnSpcReduction="20000"/>
          </a:bodyPr>
          <a:lstStyle/>
          <a:p>
            <a:r>
              <a:rPr lang="fi-FI" dirty="0" smtClean="0"/>
              <a:t>Jo muinaiset kreikkalaiset…</a:t>
            </a:r>
          </a:p>
          <a:p>
            <a:r>
              <a:rPr lang="fi-FI" dirty="0" smtClean="0"/>
              <a:t>Kreikka on länsimaisen sivistyksen kehto.</a:t>
            </a:r>
          </a:p>
          <a:p>
            <a:r>
              <a:rPr lang="fi-FI" dirty="0" smtClean="0"/>
              <a:t>Siellä alettiin ihmetellä. Luonnonfilosofia aloitti ihmettelyn, n. 600 eKr.</a:t>
            </a:r>
          </a:p>
          <a:p>
            <a:r>
              <a:rPr lang="fi-FI" dirty="0" smtClean="0"/>
              <a:t>Maailmaa alettiin selittää järjen avulla.</a:t>
            </a:r>
          </a:p>
          <a:p>
            <a:r>
              <a:rPr lang="fi-FI" dirty="0" smtClean="0"/>
              <a:t>Oli pyrkimys löytää perusaines, josta maailma koostuu.</a:t>
            </a:r>
          </a:p>
          <a:p>
            <a:r>
              <a:rPr lang="fi-FI" dirty="0" smtClean="0"/>
              <a:t>Luonnonfilosofeja kutsutaan myös </a:t>
            </a:r>
            <a:r>
              <a:rPr lang="fi-FI" dirty="0" err="1" smtClean="0"/>
              <a:t>esisokraatikoiksi</a:t>
            </a:r>
            <a:r>
              <a:rPr lang="fi-FI" dirty="0" smtClean="0"/>
              <a:t>. Esim. Thales 624-545 eKr. (kaikki perustuu veteen)</a:t>
            </a:r>
          </a:p>
          <a:p>
            <a:r>
              <a:rPr lang="fi-FI" dirty="0" smtClean="0"/>
              <a:t>Koko länsimainen ajattelu ja tiede perustuu kreikkalaiseen filosofiaan.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Filosofia ja tiede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Filosofia on tieteiden tiede.</a:t>
            </a:r>
          </a:p>
          <a:p>
            <a:r>
              <a:rPr lang="fi-FI" dirty="0" smtClean="0"/>
              <a:t>Eri tieteet ovat irronneet filosofiasta omiksi tieteikseen.</a:t>
            </a:r>
          </a:p>
          <a:p>
            <a:r>
              <a:rPr lang="fi-FI" dirty="0" smtClean="0"/>
              <a:t>Kaikilla tieteillä on filosofinen perusta (tieteenfilosofia).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Käsite-tehtävä:</a:t>
            </a:r>
            <a:br>
              <a:rPr lang="fi-FI" dirty="0" smtClean="0"/>
            </a:br>
            <a:r>
              <a:rPr lang="fi-FI" dirty="0" smtClean="0"/>
              <a:t>merkityskolmio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8">
              <a:buNone/>
            </a:pPr>
            <a:r>
              <a:rPr lang="fi-FI" sz="2400" dirty="0" smtClean="0"/>
              <a:t> 			käsite</a:t>
            </a:r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r>
              <a:rPr lang="fi-FI" sz="2400" dirty="0" smtClean="0"/>
              <a:t>Merkitys			</a:t>
            </a:r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r>
              <a:rPr lang="fi-FI" sz="2400" dirty="0" smtClean="0"/>
              <a:t>Sana               mihin viitataan        olio</a:t>
            </a:r>
          </a:p>
          <a:p>
            <a:pPr lvl="8">
              <a:buNone/>
            </a:pPr>
            <a:r>
              <a:rPr lang="fi-FI" sz="2400" dirty="0" smtClean="0"/>
              <a:t>(nimi)</a:t>
            </a:r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endParaRPr lang="fi-FI" sz="2400" dirty="0" smtClean="0"/>
          </a:p>
          <a:p>
            <a:pPr lvl="8">
              <a:buNone/>
            </a:pPr>
            <a:endParaRPr lang="fi-FI" sz="2400" dirty="0" smtClean="0"/>
          </a:p>
        </p:txBody>
      </p:sp>
      <p:sp>
        <p:nvSpPr>
          <p:cNvPr id="5" name="Tasakylkinen kolmio 4"/>
          <p:cNvSpPr/>
          <p:nvPr/>
        </p:nvSpPr>
        <p:spPr>
          <a:xfrm>
            <a:off x="3419872" y="2492896"/>
            <a:ext cx="3384376" cy="2808312"/>
          </a:xfrm>
          <a:prstGeom prst="triangle">
            <a:avLst>
              <a:gd name="adj" fmla="val 462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Kotitehtävä: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Etsi yhdestä oppikirjasta (mikä vain oppiaine), YKSI KÄSITE JA SEN MÄÄRITTELY.</a:t>
            </a:r>
          </a:p>
          <a:p>
            <a:r>
              <a:rPr lang="fi-FI" dirty="0" smtClean="0"/>
              <a:t>KIRJOITA NE VIHKOON.</a:t>
            </a:r>
          </a:p>
          <a:p>
            <a:r>
              <a:rPr lang="fi-FI" i="1" dirty="0" smtClean="0"/>
              <a:t>JOKAINEN LUKEE KÄSITTEEN  JA SEN MÄÄRITTELYN ÄÄNEEN  ENSI TUNNILLA</a:t>
            </a:r>
            <a:r>
              <a:rPr lang="fi-FI" dirty="0" smtClean="0"/>
              <a:t>.</a:t>
            </a:r>
          </a:p>
          <a:p>
            <a:pPr>
              <a:buNone/>
            </a:pP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4" y="0"/>
            <a:ext cx="7772400" cy="764704"/>
          </a:xfrm>
        </p:spPr>
        <p:txBody>
          <a:bodyPr/>
          <a:lstStyle/>
          <a:p>
            <a:r>
              <a:rPr lang="fi-FI" dirty="0" smtClean="0"/>
              <a:t>Filosofian osa-alueet </a:t>
            </a:r>
            <a:endParaRPr lang="fi-FI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idx="1"/>
          </p:nvPr>
        </p:nvSpPr>
        <p:spPr>
          <a:xfrm>
            <a:off x="457200" y="620688"/>
            <a:ext cx="4042792" cy="648072"/>
          </a:xfrm>
        </p:spPr>
        <p:txBody>
          <a:bodyPr/>
          <a:lstStyle/>
          <a:p>
            <a:r>
              <a:rPr lang="fi-FI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Teoreettinen</a:t>
            </a:r>
            <a:r>
              <a:rPr lang="fi-FI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fi-FI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filosofia</a:t>
            </a:r>
            <a:endParaRPr lang="fi-FI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kstin paikkamerkki 7"/>
          <p:cNvSpPr>
            <a:spLocks noGrp="1"/>
          </p:cNvSpPr>
          <p:nvPr>
            <p:ph type="body" sz="half" idx="3"/>
          </p:nvPr>
        </p:nvSpPr>
        <p:spPr>
          <a:xfrm>
            <a:off x="4645025" y="548680"/>
            <a:ext cx="4041775" cy="720080"/>
          </a:xfrm>
        </p:spPr>
        <p:txBody>
          <a:bodyPr/>
          <a:lstStyle/>
          <a:p>
            <a:r>
              <a:rPr lang="fi-FI" dirty="0" smtClean="0">
                <a:solidFill>
                  <a:srgbClr val="FFFF00"/>
                </a:solidFill>
              </a:rPr>
              <a:t>Käytännöllinen</a:t>
            </a:r>
            <a:r>
              <a:rPr lang="fi-FI" dirty="0" smtClean="0"/>
              <a:t> </a:t>
            </a:r>
            <a:r>
              <a:rPr lang="fi-FI" dirty="0" smtClean="0">
                <a:solidFill>
                  <a:srgbClr val="FFFF00"/>
                </a:solidFill>
              </a:rPr>
              <a:t>filosofia</a:t>
            </a:r>
            <a:endParaRPr lang="fi-FI" dirty="0">
              <a:solidFill>
                <a:srgbClr val="FFFF00"/>
              </a:solidFill>
            </a:endParaRPr>
          </a:p>
        </p:txBody>
      </p:sp>
      <p:sp>
        <p:nvSpPr>
          <p:cNvPr id="7" name="Sisällön paikkamerkki 6"/>
          <p:cNvSpPr>
            <a:spLocks noGrp="1"/>
          </p:cNvSpPr>
          <p:nvPr>
            <p:ph sz="quarter" idx="2"/>
          </p:nvPr>
        </p:nvSpPr>
        <p:spPr>
          <a:xfrm>
            <a:off x="457200" y="1340768"/>
            <a:ext cx="4040188" cy="5077621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fi-FI" b="1" dirty="0" smtClean="0">
                <a:solidFill>
                  <a:schemeClr val="accent2">
                    <a:lumMod val="75000"/>
                  </a:schemeClr>
                </a:solidFill>
              </a:rPr>
              <a:t>Metafysiikka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Ontologia</a:t>
            </a:r>
            <a:r>
              <a:rPr lang="fi-FI" dirty="0" smtClean="0"/>
              <a:t> (mitä on olemassa?)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Kosmologia </a:t>
            </a:r>
            <a:r>
              <a:rPr lang="fi-FI" dirty="0" smtClean="0"/>
              <a:t>(maailmankaikkeuden luonteeseen liittyviä kysymyksiä)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Teologia </a:t>
            </a:r>
            <a:r>
              <a:rPr lang="fi-FI" dirty="0" smtClean="0"/>
              <a:t>(jumalakäsitteen pohtiminen filosofisesti)</a:t>
            </a:r>
          </a:p>
          <a:p>
            <a:pPr>
              <a:buFont typeface="Wingdings" pitchFamily="2" charset="2"/>
              <a:buChar char="q"/>
            </a:pPr>
            <a:r>
              <a:rPr lang="fi-FI" b="1" dirty="0" smtClean="0">
                <a:solidFill>
                  <a:schemeClr val="accent2">
                    <a:lumMod val="75000"/>
                  </a:schemeClr>
                </a:solidFill>
              </a:rPr>
              <a:t>Tietoteoria</a:t>
            </a:r>
            <a:r>
              <a:rPr lang="fi-FI" dirty="0" smtClean="0"/>
              <a:t> eli epistemologia</a:t>
            </a:r>
          </a:p>
          <a:p>
            <a:pPr>
              <a:buFont typeface="Wingdings" pitchFamily="2" charset="2"/>
              <a:buChar char="q"/>
            </a:pPr>
            <a:r>
              <a:rPr lang="fi-FI" b="1" dirty="0" smtClean="0">
                <a:solidFill>
                  <a:schemeClr val="accent2">
                    <a:lumMod val="75000"/>
                  </a:schemeClr>
                </a:solidFill>
              </a:rPr>
              <a:t>Logiikka</a:t>
            </a:r>
            <a:r>
              <a:rPr lang="fi-FI" dirty="0" smtClean="0"/>
              <a:t> (ei siis naisen logiikka…)</a:t>
            </a:r>
            <a:endParaRPr lang="fi-FI" dirty="0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fi-FI" dirty="0" smtClean="0">
                <a:solidFill>
                  <a:srgbClr val="FFFF00"/>
                </a:solidFill>
              </a:rPr>
              <a:t>Estetiikka</a:t>
            </a:r>
            <a:r>
              <a:rPr lang="fi-FI" dirty="0" smtClean="0"/>
              <a:t> (mitä on kauneus? mitä on taide?)</a:t>
            </a:r>
          </a:p>
          <a:p>
            <a:r>
              <a:rPr lang="fi-FI" dirty="0" smtClean="0">
                <a:solidFill>
                  <a:srgbClr val="FFFF00"/>
                </a:solidFill>
              </a:rPr>
              <a:t>Etiikka</a:t>
            </a:r>
            <a:r>
              <a:rPr lang="fi-FI" dirty="0" smtClean="0"/>
              <a:t> (tutkii moraalia ja hyvää elämää)</a:t>
            </a:r>
          </a:p>
          <a:p>
            <a:r>
              <a:rPr lang="fi-FI" dirty="0" smtClean="0">
                <a:solidFill>
                  <a:srgbClr val="FFFF00"/>
                </a:solidFill>
              </a:rPr>
              <a:t>Yhteiskuntafilosofia</a:t>
            </a:r>
            <a:r>
              <a:rPr lang="fi-FI" dirty="0" smtClean="0"/>
              <a:t> (millainen on hyvä yhteiskunta? )</a:t>
            </a:r>
          </a:p>
          <a:p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8" grpId="0" build="p"/>
      <p:bldP spid="7" grpId="0" uiExpand="1" build="p" animBg="1"/>
      <p:bldP spid="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 descr="220px-Socrates_Louv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03600" y="2209800"/>
            <a:ext cx="2794000" cy="3721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Sokrates</a:t>
            </a:r>
            <a:br>
              <a:rPr lang="fi-FI" dirty="0" smtClean="0"/>
            </a:br>
            <a:r>
              <a:rPr lang="fi-FI" dirty="0" smtClean="0"/>
              <a:t>470-399 </a:t>
            </a:r>
            <a:r>
              <a:rPr lang="fi-FI" dirty="0" err="1" smtClean="0"/>
              <a:t>eKr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/>
              <a:t>Länsimaisen filosofian isä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Sokrateen filosofia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14400" y="1196752"/>
            <a:ext cx="7772400" cy="5158808"/>
          </a:xfrm>
        </p:spPr>
        <p:txBody>
          <a:bodyPr>
            <a:normAutofit/>
          </a:bodyPr>
          <a:lstStyle/>
          <a:p>
            <a:r>
              <a:rPr lang="fi-FI" dirty="0" smtClean="0"/>
              <a:t>Sokrates kehitti filosofiaa </a:t>
            </a:r>
            <a:r>
              <a:rPr lang="fi-FI" u="sng" dirty="0" smtClean="0"/>
              <a:t>käsitteelliseen</a:t>
            </a:r>
            <a:r>
              <a:rPr lang="fi-FI" dirty="0" smtClean="0"/>
              <a:t> suuntaan</a:t>
            </a:r>
          </a:p>
          <a:p>
            <a:r>
              <a:rPr lang="fi-FI" dirty="0" smtClean="0"/>
              <a:t>Hän loi </a:t>
            </a:r>
            <a:r>
              <a:rPr lang="fi-FI" u="sng" dirty="0" smtClean="0"/>
              <a:t>dialektisen menetelmän</a:t>
            </a:r>
            <a:r>
              <a:rPr lang="fi-FI" dirty="0" smtClean="0"/>
              <a:t>, jossa keskustelun muoto on tärkeä osa filosofiaa</a:t>
            </a:r>
          </a:p>
          <a:p>
            <a:r>
              <a:rPr lang="fi-FI" dirty="0" smtClean="0"/>
              <a:t>Sokrates pohti eniten moraalisia kysymyksiä (etiikkaa)</a:t>
            </a:r>
          </a:p>
          <a:p>
            <a:r>
              <a:rPr lang="fi-FI" dirty="0" smtClean="0"/>
              <a:t>”Hyve on tietoa”</a:t>
            </a:r>
          </a:p>
          <a:p>
            <a:r>
              <a:rPr lang="fi-FI" dirty="0" smtClean="0"/>
              <a:t>Sokrates oli niin merkittävä henkilö, että hänet tuomittiin </a:t>
            </a:r>
            <a:r>
              <a:rPr lang="fi-FI" smtClean="0"/>
              <a:t>juomaan myrkkymalja. </a:t>
            </a:r>
            <a:r>
              <a:rPr lang="fi-FI" dirty="0" smtClean="0"/>
              <a:t>(Syytteenä oli mm. nuorison turmeleminen).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Keskustelun luokitus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Monologi eli yksinpuhelu</a:t>
            </a:r>
          </a:p>
          <a:p>
            <a:r>
              <a:rPr lang="fi-FI" dirty="0" smtClean="0"/>
              <a:t>”Läppä” eli puhuminen tilan täyttämisenä</a:t>
            </a:r>
          </a:p>
          <a:p>
            <a:r>
              <a:rPr lang="fi-FI" dirty="0" smtClean="0"/>
              <a:t>Dialogi eli syvällinen keskustelu, josta todella opitaan ja joka synnyttää keskustelijoissa uusia ajatuksia ja näkökulmia</a:t>
            </a:r>
          </a:p>
          <a:p>
            <a:endParaRPr lang="fi-FI" dirty="0" smtClean="0"/>
          </a:p>
          <a:p>
            <a:r>
              <a:rPr lang="fi-FI" dirty="0" smtClean="0"/>
              <a:t>Sokrateen keskustelevaa menetelmää kutsutaan </a:t>
            </a:r>
            <a:r>
              <a:rPr lang="fi-FI" dirty="0" smtClean="0">
                <a:solidFill>
                  <a:srgbClr val="FF0000"/>
                </a:solidFill>
              </a:rPr>
              <a:t>dialektiseksi </a:t>
            </a:r>
            <a:r>
              <a:rPr lang="fi-FI" dirty="0" smtClean="0"/>
              <a:t>metodiksi eli menetelmäksi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 smtClean="0"/>
              <a:t>Ryhmätyö (3-5 </a:t>
            </a:r>
            <a:r>
              <a:rPr lang="fi-FI" dirty="0" err="1" smtClean="0"/>
              <a:t>hlöä</a:t>
            </a:r>
            <a:r>
              <a:rPr lang="fi-FI" dirty="0" smtClean="0"/>
              <a:t>)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14400" y="1268760"/>
            <a:ext cx="7772400" cy="5086800"/>
          </a:xfrm>
        </p:spPr>
        <p:txBody>
          <a:bodyPr>
            <a:normAutofit lnSpcReduction="10000"/>
          </a:bodyPr>
          <a:lstStyle/>
          <a:p>
            <a:r>
              <a:rPr lang="fi-FI" dirty="0" smtClean="0"/>
              <a:t>Etsikää ja pohtikaa vain ihmislajille tyypillisiä piirteitä tai ominaisuuksia</a:t>
            </a:r>
          </a:p>
          <a:p>
            <a:r>
              <a:rPr lang="fi-FI" dirty="0" smtClean="0"/>
              <a:t>Aikaa on n. 10 minuuttia. </a:t>
            </a:r>
          </a:p>
          <a:p>
            <a:r>
              <a:rPr lang="fi-FI" dirty="0" smtClean="0"/>
              <a:t>Jokainen ryhmä esittelee tuloksensa muille, tarvittaessa argumentoiden niitä</a:t>
            </a:r>
          </a:p>
          <a:p>
            <a:r>
              <a:rPr lang="fi-FI" dirty="0" smtClean="0"/>
              <a:t>Muut saavat kritisoida tai ylistää toisten saavutuksia</a:t>
            </a:r>
          </a:p>
          <a:p>
            <a:r>
              <a:rPr lang="fi-FI" dirty="0" smtClean="0"/>
              <a:t>Tarkoituksena on löytää </a:t>
            </a:r>
            <a:r>
              <a:rPr lang="fi-FI" i="1" dirty="0" smtClean="0"/>
              <a:t>riittävän yleisiä </a:t>
            </a:r>
            <a:r>
              <a:rPr lang="fi-FI" dirty="0" smtClean="0"/>
              <a:t>piirteitä.</a:t>
            </a:r>
          </a:p>
          <a:p>
            <a:r>
              <a:rPr lang="fi-FI" dirty="0" smtClean="0"/>
              <a:t>Lopuksi katsotaan, mihin olemme päätyneet.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287</TotalTime>
  <Words>502</Words>
  <Application>Microsoft Office PowerPoint</Application>
  <PresentationFormat>Näytössä katseltava diaesitys (4:3)</PresentationFormat>
  <Paragraphs>96</Paragraphs>
  <Slides>16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17" baseType="lpstr">
      <vt:lpstr>Metro</vt:lpstr>
      <vt:lpstr>Filosofia 1</vt:lpstr>
      <vt:lpstr>Mitä ”FILOSOFIA” tarkoittaa?</vt:lpstr>
      <vt:lpstr>Filosofia alkaa ihmettelystä     ???      ?</vt:lpstr>
      <vt:lpstr>Ei kuitenkaan ihmetellä miten vaan…</vt:lpstr>
      <vt:lpstr>Filosofiassa kysytään, kyseenalaistetaan ja perustellaan.</vt:lpstr>
      <vt:lpstr>ARGUMENTAATIOSTA…</vt:lpstr>
      <vt:lpstr>Filosofia on järjen käyttöä, jota hallitsee:</vt:lpstr>
      <vt:lpstr>Filosofian historiaa</vt:lpstr>
      <vt:lpstr>Filosofia ja tiede</vt:lpstr>
      <vt:lpstr>Käsite-tehtävä: merkityskolmio</vt:lpstr>
      <vt:lpstr>Kotitehtävä:</vt:lpstr>
      <vt:lpstr>Filosofian osa-alueet </vt:lpstr>
      <vt:lpstr>Sokrates 470-399 eKr Länsimaisen filosofian isä</vt:lpstr>
      <vt:lpstr>Sokrateen filosofia</vt:lpstr>
      <vt:lpstr>Keskustelun luokitus</vt:lpstr>
      <vt:lpstr>Ryhmätyö (3-5 hlöä)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1</dc:title>
  <dc:creator>Marja</dc:creator>
  <cp:lastModifiedBy>marja.valkama</cp:lastModifiedBy>
  <cp:revision>50</cp:revision>
  <dcterms:created xsi:type="dcterms:W3CDTF">2013-08-18T15:17:35Z</dcterms:created>
  <dcterms:modified xsi:type="dcterms:W3CDTF">2013-08-23T10:31:54Z</dcterms:modified>
</cp:coreProperties>
</file>