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9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12276"/>
            <a:ext cx="9144000" cy="1392477"/>
          </a:xfrm>
        </p:spPr>
        <p:txBody>
          <a:bodyPr>
            <a:normAutofit fontScale="90000"/>
          </a:bodyPr>
          <a:lstStyle/>
          <a:p>
            <a:r>
              <a:rPr lang="fi-FI" dirty="0"/>
              <a:t>11 Arkitieto ja tieteellinen tieto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435" y="1013720"/>
            <a:ext cx="4492487" cy="1143035"/>
          </a:xfrm>
        </p:spPr>
        <p:txBody>
          <a:bodyPr/>
          <a:lstStyle/>
          <a:p>
            <a:pPr algn="ctr"/>
            <a:r>
              <a:rPr lang="fi-FI" dirty="0"/>
              <a:t>Arkitieto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04" y="2259806"/>
            <a:ext cx="8958470" cy="366395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Perustuu suoraan kokemukseen ja välittömiin havaintoihin</a:t>
            </a:r>
          </a:p>
          <a:p>
            <a:pPr lvl="0"/>
            <a:r>
              <a:rPr lang="fi-FI" dirty="0"/>
              <a:t>Koskee asioiden ulkoisia havaittavia ominaisuuksia</a:t>
            </a:r>
          </a:p>
          <a:p>
            <a:pPr lvl="0"/>
            <a:r>
              <a:rPr lang="fi-FI" dirty="0"/>
              <a:t>Syntyy monesti automaattisesti ja on usein tiedostamatonta</a:t>
            </a:r>
          </a:p>
          <a:p>
            <a:pPr lvl="0"/>
            <a:r>
              <a:rPr lang="fi-FI" dirty="0"/>
              <a:t>Naiivi realismi: maailma on suurin piirtein sellainen, millainen se näyttää olevan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540" y="452437"/>
            <a:ext cx="7883535" cy="1325563"/>
          </a:xfrm>
        </p:spPr>
        <p:txBody>
          <a:bodyPr>
            <a:normAutofit/>
          </a:bodyPr>
          <a:lstStyle/>
          <a:p>
            <a:r>
              <a:rPr lang="fi-FI" dirty="0"/>
              <a:t>Tieteellisen tiedon tuntomerkkejä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2804" y="1588204"/>
            <a:ext cx="8763001" cy="4476264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Objektiivisuus: tulokset eivät riipu tutkijoiden henkilökohtaisista mielipiteistä</a:t>
            </a:r>
          </a:p>
          <a:p>
            <a:pPr lvl="0"/>
            <a:r>
              <a:rPr lang="fi-FI" dirty="0"/>
              <a:t>Autonomisuus: tutkimus on riippumatonta tieteen ulkopuolisista tahoista </a:t>
            </a:r>
          </a:p>
          <a:p>
            <a:pPr lvl="0"/>
            <a:r>
              <a:rPr lang="fi-FI" dirty="0"/>
              <a:t>Julkisuus: tulokset ja tutkimuksen vaiheet ovat tiedeyhteisön tiedossa ja toistettavissa</a:t>
            </a:r>
          </a:p>
          <a:p>
            <a:pPr lvl="0"/>
            <a:r>
              <a:rPr lang="fi-FI" dirty="0"/>
              <a:t>Kriittisyys: tieto hyväksytään vasta tiedeyhteisön perusteellisen arvioinnin jälkeen</a:t>
            </a:r>
          </a:p>
          <a:p>
            <a:pPr lvl="0"/>
            <a:r>
              <a:rPr lang="fi-FI" dirty="0"/>
              <a:t>Edistyvyys: uusi tieto rakentuu vanhan päälle tai korjaa sitä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2066" y="695739"/>
            <a:ext cx="6649278" cy="1325563"/>
          </a:xfrm>
        </p:spPr>
        <p:txBody>
          <a:bodyPr/>
          <a:lstStyle/>
          <a:p>
            <a:r>
              <a:rPr lang="fi-FI" dirty="0"/>
              <a:t>Luvun 11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296" y="1926709"/>
            <a:ext cx="3458818" cy="4347967"/>
          </a:xfrm>
        </p:spPr>
        <p:txBody>
          <a:bodyPr>
            <a:normAutofit lnSpcReduction="10000"/>
          </a:bodyPr>
          <a:lstStyle/>
          <a:p>
            <a:r>
              <a:rPr lang="fi-FI" dirty="0"/>
              <a:t>arkitieto</a:t>
            </a:r>
          </a:p>
          <a:p>
            <a:r>
              <a:rPr lang="fi-FI" dirty="0"/>
              <a:t>realismi</a:t>
            </a:r>
          </a:p>
          <a:p>
            <a:r>
              <a:rPr lang="fi-FI" dirty="0" err="1"/>
              <a:t>ilmikuva</a:t>
            </a:r>
            <a:endParaRPr lang="fi-FI" dirty="0"/>
          </a:p>
          <a:p>
            <a:r>
              <a:rPr lang="fi-FI" dirty="0"/>
              <a:t>tieteellinen kuva</a:t>
            </a:r>
          </a:p>
          <a:p>
            <a:r>
              <a:rPr lang="fi-FI" dirty="0"/>
              <a:t>vinouma</a:t>
            </a:r>
          </a:p>
          <a:p>
            <a:r>
              <a:rPr lang="fi-FI" dirty="0"/>
              <a:t>intuitio</a:t>
            </a:r>
          </a:p>
          <a:p>
            <a:r>
              <a:rPr lang="fi-FI" dirty="0"/>
              <a:t>tieteellinen tieto</a:t>
            </a:r>
          </a:p>
          <a:p>
            <a:r>
              <a:rPr lang="fi-FI" dirty="0"/>
              <a:t>tiedeyhteisö</a:t>
            </a:r>
          </a:p>
          <a:p>
            <a:r>
              <a:rPr lang="fi-FI" dirty="0"/>
              <a:t>vertaisarviointi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103</Words>
  <Application>Microsoft Office PowerPoint</Application>
  <PresentationFormat>Laajakuva</PresentationFormat>
  <Paragraphs>23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Office-teema</vt:lpstr>
      <vt:lpstr>11 Arkitieto ja tieteellinen tieto</vt:lpstr>
      <vt:lpstr>Arkitieto</vt:lpstr>
      <vt:lpstr>Tieteellisen tiedon tuntomerkkejä</vt:lpstr>
      <vt:lpstr>Luvun 11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14</cp:revision>
  <dcterms:created xsi:type="dcterms:W3CDTF">2020-10-07T13:25:27Z</dcterms:created>
  <dcterms:modified xsi:type="dcterms:W3CDTF">2022-02-22T09:47:34Z</dcterms:modified>
</cp:coreProperties>
</file>