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1" r:id="rId6"/>
  </p:sldIdLst>
  <p:sldSz cx="12192000" cy="6858000"/>
  <p:notesSz cx="6858000" cy="9144000"/>
  <p:defaultTextStyle>
    <a:defPPr>
      <a:defRPr lang="fi-FI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176"/>
    <p:restoredTop sz="94649"/>
  </p:normalViewPr>
  <p:slideViewPr>
    <p:cSldViewPr snapToGrid="0" snapToObjects="1">
      <p:cViewPr varScale="1">
        <p:scale>
          <a:sx n="69" d="100"/>
          <a:sy n="69" d="100"/>
        </p:scale>
        <p:origin x="516" y="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Otsikko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99719605-7E96-A04D-B6D1-477CA8D32FF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i-FI"/>
              <a:t>Muokkaa ots. perustyyl. napsautt.</a:t>
            </a:r>
          </a:p>
        </p:txBody>
      </p:sp>
      <p:sp>
        <p:nvSpPr>
          <p:cNvPr id="3" name="Alaotsikko 2">
            <a:extLst>
              <a:ext uri="{FF2B5EF4-FFF2-40B4-BE49-F238E27FC236}">
                <a16:creationId xmlns:a16="http://schemas.microsoft.com/office/drawing/2014/main" id="{75473199-B326-D54F-A946-C1786B59A58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i-FI"/>
              <a:t>Muokkaa alaotsikon perustyyliä napsautt.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49E893FE-6F96-524B-91C8-16C86AFF8A4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37D211-9BED-8748-A6BD-02DADD7B5E70}" type="datetimeFigureOut">
              <a:rPr lang="fi-FI" smtClean="0"/>
              <a:t>22.2.2022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E165A00E-1956-E54F-BC0E-EE2CAADB16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BD7C7C3F-4104-B94A-B7E5-B17CBEDA05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FB64E5-E692-564F-BE69-AF63561A4363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22933156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Otsikko ja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6958F1C0-1CA8-DF4C-BBD5-A7E215E8AB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109C6153-1251-CA47-813D-5605876D08C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2DC118CC-ADB8-A54A-A1E3-D554F32FF02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37D211-9BED-8748-A6BD-02DADD7B5E70}" type="datetimeFigureOut">
              <a:rPr lang="fi-FI" smtClean="0"/>
              <a:t>22.2.2022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094138EC-5245-C44F-BCF0-45E4715AFE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6A4B5EC6-7214-3C45-BFB2-94F43371F7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FB64E5-E692-564F-BE69-AF63561A4363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97869270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Osan ylätunnis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F1B7AB79-34AB-354C-A860-8B0FCC60C7A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i-FI"/>
              <a:t>Muokkaa ots. perustyyl. napsautt.</a:t>
            </a:r>
          </a:p>
        </p:txBody>
      </p:sp>
      <p:sp>
        <p:nvSpPr>
          <p:cNvPr id="3" name="Tekstin paikkamerkki 2">
            <a:extLst>
              <a:ext uri="{FF2B5EF4-FFF2-40B4-BE49-F238E27FC236}">
                <a16:creationId xmlns:a16="http://schemas.microsoft.com/office/drawing/2014/main" id="{0C0F9633-3FC4-8449-9A03-FF146BCB2D5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6E791D73-0F0D-6C40-B830-761228530D3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37D211-9BED-8748-A6BD-02DADD7B5E70}" type="datetimeFigureOut">
              <a:rPr lang="fi-FI" smtClean="0"/>
              <a:t>22.2.2022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B0306DEF-5DAF-D44D-B76F-2E2B598AA1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1FF4DB2B-18CF-854A-AC0D-4DC6DD67CD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FB64E5-E692-564F-BE69-AF63561A4363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39182100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Kaksi sisältökohdet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2015EF71-C49B-0C44-81CF-21120E3DC2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5799C223-F0C1-EB48-AD9F-4203BB1BDB6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Sisällön paikkamerkki 3">
            <a:extLst>
              <a:ext uri="{FF2B5EF4-FFF2-40B4-BE49-F238E27FC236}">
                <a16:creationId xmlns:a16="http://schemas.microsoft.com/office/drawing/2014/main" id="{93770F8C-C61E-8A45-9F37-F45CCED6008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5" name="Päivämäärän paikkamerkki 4">
            <a:extLst>
              <a:ext uri="{FF2B5EF4-FFF2-40B4-BE49-F238E27FC236}">
                <a16:creationId xmlns:a16="http://schemas.microsoft.com/office/drawing/2014/main" id="{748D8762-A5D1-BE43-B470-4FB1C6E5C3F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37D211-9BED-8748-A6BD-02DADD7B5E70}" type="datetimeFigureOut">
              <a:rPr lang="fi-FI" smtClean="0"/>
              <a:t>22.2.2022</a:t>
            </a:fld>
            <a:endParaRPr lang="fi-FI"/>
          </a:p>
        </p:txBody>
      </p:sp>
      <p:sp>
        <p:nvSpPr>
          <p:cNvPr id="6" name="Alatunnisteen paikkamerkki 5">
            <a:extLst>
              <a:ext uri="{FF2B5EF4-FFF2-40B4-BE49-F238E27FC236}">
                <a16:creationId xmlns:a16="http://schemas.microsoft.com/office/drawing/2014/main" id="{77FB70EA-5CAD-F34B-A33D-04D1228D77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7" name="Dian numeron paikkamerkki 6">
            <a:extLst>
              <a:ext uri="{FF2B5EF4-FFF2-40B4-BE49-F238E27FC236}">
                <a16:creationId xmlns:a16="http://schemas.microsoft.com/office/drawing/2014/main" id="{87276777-2824-DE41-BE81-9C4AF99C98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FB64E5-E692-564F-BE69-AF63561A4363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55607716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tail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9628814C-73D2-D54D-A106-1E83DBEE95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Tekstin paikkamerkki 2">
            <a:extLst>
              <a:ext uri="{FF2B5EF4-FFF2-40B4-BE49-F238E27FC236}">
                <a16:creationId xmlns:a16="http://schemas.microsoft.com/office/drawing/2014/main" id="{97875D04-6578-5049-A696-367BDFE7C77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4" name="Sisällön paikkamerkki 3">
            <a:extLst>
              <a:ext uri="{FF2B5EF4-FFF2-40B4-BE49-F238E27FC236}">
                <a16:creationId xmlns:a16="http://schemas.microsoft.com/office/drawing/2014/main" id="{1239F220-5CD8-5042-A925-B64D3B36CC3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5" name="Tekstin paikkamerkki 4">
            <a:extLst>
              <a:ext uri="{FF2B5EF4-FFF2-40B4-BE49-F238E27FC236}">
                <a16:creationId xmlns:a16="http://schemas.microsoft.com/office/drawing/2014/main" id="{F89BA41E-D349-AA40-A4AB-1AABF907FB6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6" name="Sisällön paikkamerkki 5">
            <a:extLst>
              <a:ext uri="{FF2B5EF4-FFF2-40B4-BE49-F238E27FC236}">
                <a16:creationId xmlns:a16="http://schemas.microsoft.com/office/drawing/2014/main" id="{D01B7EEF-6045-6441-B8D7-ED559F3C5D5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7" name="Päivämäärän paikkamerkki 6">
            <a:extLst>
              <a:ext uri="{FF2B5EF4-FFF2-40B4-BE49-F238E27FC236}">
                <a16:creationId xmlns:a16="http://schemas.microsoft.com/office/drawing/2014/main" id="{6B822E10-128C-2E4B-AD8D-3AAEDF40EFE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37D211-9BED-8748-A6BD-02DADD7B5E70}" type="datetimeFigureOut">
              <a:rPr lang="fi-FI" smtClean="0"/>
              <a:t>22.2.2022</a:t>
            </a:fld>
            <a:endParaRPr lang="fi-FI"/>
          </a:p>
        </p:txBody>
      </p:sp>
      <p:sp>
        <p:nvSpPr>
          <p:cNvPr id="8" name="Alatunnisteen paikkamerkki 7">
            <a:extLst>
              <a:ext uri="{FF2B5EF4-FFF2-40B4-BE49-F238E27FC236}">
                <a16:creationId xmlns:a16="http://schemas.microsoft.com/office/drawing/2014/main" id="{3A119EA1-935F-0C44-97FE-F85AEFF976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9" name="Dian numeron paikkamerkki 8">
            <a:extLst>
              <a:ext uri="{FF2B5EF4-FFF2-40B4-BE49-F238E27FC236}">
                <a16:creationId xmlns:a16="http://schemas.microsoft.com/office/drawing/2014/main" id="{5777AD0B-B0C3-4B40-9899-8F123BAF5A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FB64E5-E692-564F-BE69-AF63561A4363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89835138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Vain otsikk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E5FACA60-B504-EA43-914E-C349A8C819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Päivämäärän paikkamerkki 2">
            <a:extLst>
              <a:ext uri="{FF2B5EF4-FFF2-40B4-BE49-F238E27FC236}">
                <a16:creationId xmlns:a16="http://schemas.microsoft.com/office/drawing/2014/main" id="{52735822-86EC-9C44-82D5-7EEC95105A8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37D211-9BED-8748-A6BD-02DADD7B5E70}" type="datetimeFigureOut">
              <a:rPr lang="fi-FI" smtClean="0"/>
              <a:t>22.2.2022</a:t>
            </a:fld>
            <a:endParaRPr lang="fi-FI"/>
          </a:p>
        </p:txBody>
      </p:sp>
      <p:sp>
        <p:nvSpPr>
          <p:cNvPr id="4" name="Alatunnisteen paikkamerkki 3">
            <a:extLst>
              <a:ext uri="{FF2B5EF4-FFF2-40B4-BE49-F238E27FC236}">
                <a16:creationId xmlns:a16="http://schemas.microsoft.com/office/drawing/2014/main" id="{52B860A5-8AC1-9A4B-9F80-32A3D12230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5" name="Dian numeron paikkamerkki 4">
            <a:extLst>
              <a:ext uri="{FF2B5EF4-FFF2-40B4-BE49-F238E27FC236}">
                <a16:creationId xmlns:a16="http://schemas.microsoft.com/office/drawing/2014/main" id="{A015963A-4C8D-E444-AB07-5C5FEB2CC9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FB64E5-E692-564F-BE69-AF63561A4363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25823425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yhjä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äivämäärän paikkamerkki 1">
            <a:extLst>
              <a:ext uri="{FF2B5EF4-FFF2-40B4-BE49-F238E27FC236}">
                <a16:creationId xmlns:a16="http://schemas.microsoft.com/office/drawing/2014/main" id="{6760BB15-A8E1-C441-9798-0AC0ABFAFC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37D211-9BED-8748-A6BD-02DADD7B5E70}" type="datetimeFigureOut">
              <a:rPr lang="fi-FI" smtClean="0"/>
              <a:t>22.2.2022</a:t>
            </a:fld>
            <a:endParaRPr lang="fi-FI"/>
          </a:p>
        </p:txBody>
      </p:sp>
      <p:sp>
        <p:nvSpPr>
          <p:cNvPr id="3" name="Alatunnisteen paikkamerkki 2">
            <a:extLst>
              <a:ext uri="{FF2B5EF4-FFF2-40B4-BE49-F238E27FC236}">
                <a16:creationId xmlns:a16="http://schemas.microsoft.com/office/drawing/2014/main" id="{3460A578-F3C2-1F4E-931B-D4959D4AD1A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4" name="Dian numeron paikkamerkki 3">
            <a:extLst>
              <a:ext uri="{FF2B5EF4-FFF2-40B4-BE49-F238E27FC236}">
                <a16:creationId xmlns:a16="http://schemas.microsoft.com/office/drawing/2014/main" id="{A1BA3D1B-58F2-D14E-9008-366F661D35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FB64E5-E692-564F-BE69-AF63561A4363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403323007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Kuvatekstillinen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B1645CE1-4DD4-554C-A373-C1AF0F86B7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i-FI"/>
              <a:t>Muokkaa ots. perustyyl. napsautt.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93D3B8B2-239A-3C43-A1D7-A3ADBC39322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Tekstin paikkamerkki 3">
            <a:extLst>
              <a:ext uri="{FF2B5EF4-FFF2-40B4-BE49-F238E27FC236}">
                <a16:creationId xmlns:a16="http://schemas.microsoft.com/office/drawing/2014/main" id="{B8BF8580-DE6A-B74B-BCC1-57825903F51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5" name="Päivämäärän paikkamerkki 4">
            <a:extLst>
              <a:ext uri="{FF2B5EF4-FFF2-40B4-BE49-F238E27FC236}">
                <a16:creationId xmlns:a16="http://schemas.microsoft.com/office/drawing/2014/main" id="{E976970B-1D5A-2E46-8294-73F0323A19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37D211-9BED-8748-A6BD-02DADD7B5E70}" type="datetimeFigureOut">
              <a:rPr lang="fi-FI" smtClean="0"/>
              <a:t>22.2.2022</a:t>
            </a:fld>
            <a:endParaRPr lang="fi-FI"/>
          </a:p>
        </p:txBody>
      </p:sp>
      <p:sp>
        <p:nvSpPr>
          <p:cNvPr id="6" name="Alatunnisteen paikkamerkki 5">
            <a:extLst>
              <a:ext uri="{FF2B5EF4-FFF2-40B4-BE49-F238E27FC236}">
                <a16:creationId xmlns:a16="http://schemas.microsoft.com/office/drawing/2014/main" id="{68B46D79-216A-8F49-AC63-437228586A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7" name="Dian numeron paikkamerkki 6">
            <a:extLst>
              <a:ext uri="{FF2B5EF4-FFF2-40B4-BE49-F238E27FC236}">
                <a16:creationId xmlns:a16="http://schemas.microsoft.com/office/drawing/2014/main" id="{36FBF1C1-7D4A-8A43-B1B5-A6D182E78C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FB64E5-E692-564F-BE69-AF63561A4363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77199936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Kuvatekstillinen kuv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24CFD74A-2C98-3D48-9964-C1D060E47C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i-FI"/>
              <a:t>Muokkaa ots. perustyyl. napsautt.</a:t>
            </a:r>
          </a:p>
        </p:txBody>
      </p:sp>
      <p:sp>
        <p:nvSpPr>
          <p:cNvPr id="3" name="Kuvan paikkamerkki 2">
            <a:extLst>
              <a:ext uri="{FF2B5EF4-FFF2-40B4-BE49-F238E27FC236}">
                <a16:creationId xmlns:a16="http://schemas.microsoft.com/office/drawing/2014/main" id="{7623F452-9EFF-9A40-B025-B562A4DB431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i-FI"/>
          </a:p>
        </p:txBody>
      </p:sp>
      <p:sp>
        <p:nvSpPr>
          <p:cNvPr id="4" name="Tekstin paikkamerkki 3">
            <a:extLst>
              <a:ext uri="{FF2B5EF4-FFF2-40B4-BE49-F238E27FC236}">
                <a16:creationId xmlns:a16="http://schemas.microsoft.com/office/drawing/2014/main" id="{CFA1B739-07F6-2345-A64B-54EC2BEBCF9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5" name="Päivämäärän paikkamerkki 4">
            <a:extLst>
              <a:ext uri="{FF2B5EF4-FFF2-40B4-BE49-F238E27FC236}">
                <a16:creationId xmlns:a16="http://schemas.microsoft.com/office/drawing/2014/main" id="{8AC09221-DAE7-BE41-8155-3A253B1F33B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37D211-9BED-8748-A6BD-02DADD7B5E70}" type="datetimeFigureOut">
              <a:rPr lang="fi-FI" smtClean="0"/>
              <a:t>22.2.2022</a:t>
            </a:fld>
            <a:endParaRPr lang="fi-FI"/>
          </a:p>
        </p:txBody>
      </p:sp>
      <p:sp>
        <p:nvSpPr>
          <p:cNvPr id="6" name="Alatunnisteen paikkamerkki 5">
            <a:extLst>
              <a:ext uri="{FF2B5EF4-FFF2-40B4-BE49-F238E27FC236}">
                <a16:creationId xmlns:a16="http://schemas.microsoft.com/office/drawing/2014/main" id="{6AF0AA85-66D4-144F-876A-9973AED4BD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7" name="Dian numeron paikkamerkki 6">
            <a:extLst>
              <a:ext uri="{FF2B5EF4-FFF2-40B4-BE49-F238E27FC236}">
                <a16:creationId xmlns:a16="http://schemas.microsoft.com/office/drawing/2014/main" id="{197B05F2-3A46-3B46-9F26-E0CEE280E3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FB64E5-E692-564F-BE69-AF63561A4363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40813606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Otsikko ja pystysuora 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045D2687-75EA-6746-8D8F-709E6145F4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Pystysuoran tekstin paikkamerkki 2">
            <a:extLst>
              <a:ext uri="{FF2B5EF4-FFF2-40B4-BE49-F238E27FC236}">
                <a16:creationId xmlns:a16="http://schemas.microsoft.com/office/drawing/2014/main" id="{6E76D3F7-ABB4-9D4C-8046-3C88F7127AA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D41B9D02-8146-0D4A-9ADD-7E7CB977BF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37D211-9BED-8748-A6BD-02DADD7B5E70}" type="datetimeFigureOut">
              <a:rPr lang="fi-FI" smtClean="0"/>
              <a:t>22.2.2022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A6E6219E-CD1C-9347-B022-953B31D854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AF82BF0A-8D45-5846-9BDC-C00CD372B9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FB64E5-E692-564F-BE69-AF63561A4363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31246220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Pystysuora otsikko ja 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ystysuora otsikko 1">
            <a:extLst>
              <a:ext uri="{FF2B5EF4-FFF2-40B4-BE49-F238E27FC236}">
                <a16:creationId xmlns:a16="http://schemas.microsoft.com/office/drawing/2014/main" id="{C98250B9-AD96-DD48-B4B8-711762E19FC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Pystysuoran tekstin paikkamerkki 2">
            <a:extLst>
              <a:ext uri="{FF2B5EF4-FFF2-40B4-BE49-F238E27FC236}">
                <a16:creationId xmlns:a16="http://schemas.microsoft.com/office/drawing/2014/main" id="{4C9B0C56-7DB9-6049-8788-1C22665B51F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109BB7B0-13FE-CF42-93F7-07FB3B538F8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37D211-9BED-8748-A6BD-02DADD7B5E70}" type="datetimeFigureOut">
              <a:rPr lang="fi-FI" smtClean="0"/>
              <a:t>22.2.2022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85AF9FD7-5203-8A4F-BE2F-76048C809D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EDB04B7D-05BB-8B4A-9727-717A647AF5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FB64E5-E692-564F-BE69-AF63561A4363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91990563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on paikkamerkki 1">
            <a:extLst>
              <a:ext uri="{FF2B5EF4-FFF2-40B4-BE49-F238E27FC236}">
                <a16:creationId xmlns:a16="http://schemas.microsoft.com/office/drawing/2014/main" id="{0ECD83C8-3A1E-0649-AB16-400D35CA8C0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Tekstin paikkamerkki 2">
            <a:extLst>
              <a:ext uri="{FF2B5EF4-FFF2-40B4-BE49-F238E27FC236}">
                <a16:creationId xmlns:a16="http://schemas.microsoft.com/office/drawing/2014/main" id="{82367631-218B-8E4A-8DE6-7D77C9B8BC5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04585276-6C17-754A-87B9-4544519EE10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E37D211-9BED-8748-A6BD-02DADD7B5E70}" type="datetimeFigureOut">
              <a:rPr lang="fi-FI" smtClean="0"/>
              <a:t>22.2.2022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57BFCC55-C56C-384D-A5AA-7650D3B651E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i-FI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B1934286-CEFD-2541-B633-D2558131973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FFB64E5-E692-564F-BE69-AF63561A4363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8989911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i-FI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52F1F702-6856-5F4D-A5FB-D8A1D6E4D97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3999" y="1842799"/>
            <a:ext cx="9144000" cy="2387600"/>
          </a:xfrm>
        </p:spPr>
        <p:txBody>
          <a:bodyPr>
            <a:normAutofit/>
          </a:bodyPr>
          <a:lstStyle/>
          <a:p>
            <a:r>
              <a:rPr lang="fi-FI" dirty="0"/>
              <a:t>9 Tiedon lähde – järki vai kokemus?</a:t>
            </a:r>
          </a:p>
        </p:txBody>
      </p:sp>
      <p:sp>
        <p:nvSpPr>
          <p:cNvPr id="3" name="Alaotsikko 2">
            <a:extLst>
              <a:ext uri="{FF2B5EF4-FFF2-40B4-BE49-F238E27FC236}">
                <a16:creationId xmlns:a16="http://schemas.microsoft.com/office/drawing/2014/main" id="{C8490025-B0D0-4647-8564-B0583784F4A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3999" y="4815085"/>
            <a:ext cx="9144000" cy="1655762"/>
          </a:xfrm>
        </p:spPr>
        <p:txBody>
          <a:bodyPr>
            <a:normAutofit/>
          </a:bodyPr>
          <a:lstStyle/>
          <a:p>
            <a:r>
              <a:rPr lang="fi-FI" sz="3600" dirty="0"/>
              <a:t>Keskeiset asiat</a:t>
            </a:r>
          </a:p>
        </p:txBody>
      </p:sp>
      <p:pic>
        <p:nvPicPr>
          <p:cNvPr id="4" name="Kuva 3">
            <a:extLst>
              <a:ext uri="{FF2B5EF4-FFF2-40B4-BE49-F238E27FC236}">
                <a16:creationId xmlns:a16="http://schemas.microsoft.com/office/drawing/2014/main" id="{F5CF2530-510A-9C46-BAC7-7EC8188505F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32632" y="878033"/>
            <a:ext cx="3726735" cy="1164883"/>
          </a:xfrm>
          <a:prstGeom prst="rect">
            <a:avLst/>
          </a:prstGeom>
        </p:spPr>
      </p:pic>
      <p:pic>
        <p:nvPicPr>
          <p:cNvPr id="5" name="Kuva 4">
            <a:extLst>
              <a:ext uri="{FF2B5EF4-FFF2-40B4-BE49-F238E27FC236}">
                <a16:creationId xmlns:a16="http://schemas.microsoft.com/office/drawing/2014/main" id="{C76669E8-38CF-884D-8BD3-B30ACF23F37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838459" y="6176963"/>
            <a:ext cx="1714500" cy="228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6024904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EF7C924A-2544-4E45-AE32-17B79AD6130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31435" y="1013720"/>
            <a:ext cx="4492487" cy="1143035"/>
          </a:xfrm>
        </p:spPr>
        <p:txBody>
          <a:bodyPr/>
          <a:lstStyle/>
          <a:p>
            <a:pPr algn="ctr"/>
            <a:r>
              <a:rPr lang="fi-FI" dirty="0"/>
              <a:t>Rationalismi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50364ACD-A1F4-9D48-8D13-9618AFF52CC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160104" y="2259806"/>
            <a:ext cx="8958470" cy="3663951"/>
          </a:xfrm>
        </p:spPr>
        <p:txBody>
          <a:bodyPr>
            <a:normAutofit/>
          </a:bodyPr>
          <a:lstStyle/>
          <a:p>
            <a:pPr lvl="0"/>
            <a:r>
              <a:rPr lang="fi-FI" dirty="0"/>
              <a:t>Tieto perustuu ensisijaisesti järkeen</a:t>
            </a:r>
          </a:p>
          <a:p>
            <a:pPr lvl="0"/>
            <a:r>
              <a:rPr lang="fi-FI" dirty="0"/>
              <a:t>On varmaa kokemuksesta riippumatonta tietoa</a:t>
            </a:r>
          </a:p>
          <a:p>
            <a:pPr lvl="0"/>
            <a:r>
              <a:rPr lang="fi-FI" dirty="0"/>
              <a:t>Ihmisillä on synnynnäisiä ideoita ja tietoa</a:t>
            </a:r>
          </a:p>
          <a:p>
            <a:pPr lvl="0"/>
            <a:r>
              <a:rPr lang="fi-FI" dirty="0"/>
              <a:t>Descartes: järjestelmällisen epäilyn metodi</a:t>
            </a:r>
          </a:p>
          <a:p>
            <a:pPr lvl="0"/>
            <a:r>
              <a:rPr lang="fi-FI" dirty="0"/>
              <a:t>Ongelma: pelkästään järkeä käyttämällä voidaan päätyä eri lopputuloksiin</a:t>
            </a:r>
          </a:p>
          <a:p>
            <a:pPr marL="0" indent="0">
              <a:buNone/>
            </a:pPr>
            <a:endParaRPr lang="fi-FI" dirty="0"/>
          </a:p>
        </p:txBody>
      </p:sp>
      <p:pic>
        <p:nvPicPr>
          <p:cNvPr id="5" name="Kuva 4">
            <a:extLst>
              <a:ext uri="{FF2B5EF4-FFF2-40B4-BE49-F238E27FC236}">
                <a16:creationId xmlns:a16="http://schemas.microsoft.com/office/drawing/2014/main" id="{9AB52E90-31B6-6D44-8E08-5FF399ADDE6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838459" y="6176963"/>
            <a:ext cx="1714500" cy="228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4206699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419BE966-9191-A445-B35B-34389A4283A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49849" y="686539"/>
            <a:ext cx="3767178" cy="1325563"/>
          </a:xfrm>
        </p:spPr>
        <p:txBody>
          <a:bodyPr/>
          <a:lstStyle/>
          <a:p>
            <a:r>
              <a:rPr lang="fi-FI" dirty="0"/>
              <a:t>Empirismi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85EFCBB9-DEF7-D349-9EF6-3DE6896B192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802295" y="1988172"/>
            <a:ext cx="8036164" cy="4034941"/>
          </a:xfrm>
        </p:spPr>
        <p:txBody>
          <a:bodyPr>
            <a:normAutofit/>
          </a:bodyPr>
          <a:lstStyle/>
          <a:p>
            <a:pPr lvl="0"/>
            <a:r>
              <a:rPr lang="fi-FI" dirty="0"/>
              <a:t>Tieto perustuu ensisijaisesti aisteihin ja niiden välittämiin kokemuksiin</a:t>
            </a:r>
          </a:p>
          <a:p>
            <a:pPr lvl="0"/>
            <a:r>
              <a:rPr lang="fi-FI" dirty="0"/>
              <a:t>Ei ole synnynnäisiä ideoita tai tietoa</a:t>
            </a:r>
          </a:p>
          <a:p>
            <a:pPr lvl="0"/>
            <a:r>
              <a:rPr lang="fi-FI" dirty="0" err="1"/>
              <a:t>Berkeley</a:t>
            </a:r>
            <a:r>
              <a:rPr lang="fi-FI" dirty="0"/>
              <a:t>: oleminen on havaituksi tulemista</a:t>
            </a:r>
          </a:p>
          <a:p>
            <a:pPr lvl="0"/>
            <a:r>
              <a:rPr lang="fi-FI" dirty="0"/>
              <a:t>Ongelma: monista asioista ei voi saada kokemusta eikä kokemuksen antama tieto ole varmaa</a:t>
            </a:r>
          </a:p>
          <a:p>
            <a:endParaRPr lang="fi-FI" dirty="0"/>
          </a:p>
        </p:txBody>
      </p:sp>
      <p:pic>
        <p:nvPicPr>
          <p:cNvPr id="4" name="Kuva 3">
            <a:extLst>
              <a:ext uri="{FF2B5EF4-FFF2-40B4-BE49-F238E27FC236}">
                <a16:creationId xmlns:a16="http://schemas.microsoft.com/office/drawing/2014/main" id="{A0144A66-4748-0946-9754-94853E140CD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838459" y="6176963"/>
            <a:ext cx="1714500" cy="228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8347562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05FCD2DB-FDD3-654A-98E4-20AE3442314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18014" y="914401"/>
            <a:ext cx="5008542" cy="626165"/>
          </a:xfrm>
        </p:spPr>
        <p:txBody>
          <a:bodyPr>
            <a:normAutofit fontScale="90000"/>
          </a:bodyPr>
          <a:lstStyle/>
          <a:p>
            <a:r>
              <a:rPr lang="fi-FI" b="1" dirty="0"/>
              <a:t/>
            </a:r>
            <a:br>
              <a:rPr lang="fi-FI" b="1" dirty="0"/>
            </a:br>
            <a:r>
              <a:rPr lang="fi-FI" dirty="0"/>
              <a:t>Kantin synteesi</a:t>
            </a:r>
            <a:r>
              <a:rPr lang="fi-FI" b="1" dirty="0"/>
              <a:t/>
            </a:r>
            <a:br>
              <a:rPr lang="fi-FI" b="1" dirty="0"/>
            </a:br>
            <a:endParaRPr lang="fi-FI" dirty="0"/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2ABACA6E-B98B-0D4D-A2DD-9D47A65224B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950910" y="1699815"/>
            <a:ext cx="8046576" cy="4019947"/>
          </a:xfrm>
        </p:spPr>
        <p:txBody>
          <a:bodyPr>
            <a:normAutofit/>
          </a:bodyPr>
          <a:lstStyle/>
          <a:p>
            <a:pPr lvl="0"/>
            <a:r>
              <a:rPr lang="fi-FI" dirty="0"/>
              <a:t>Kant pyrki yhdistämään rationalismin ja empirismin</a:t>
            </a:r>
          </a:p>
          <a:p>
            <a:pPr lvl="0"/>
            <a:r>
              <a:rPr lang="fi-FI" dirty="0"/>
              <a:t>Kokemusten avulla saamme tietoa todellisuudesta</a:t>
            </a:r>
          </a:p>
          <a:p>
            <a:pPr lvl="0"/>
            <a:r>
              <a:rPr lang="fi-FI" dirty="0"/>
              <a:t>Mielen synnynnäinen rakenne antaa kokemukselle sen muodon: mieli asettaa esimerkiksi ajan, tilallisuuden ja syy-seuraussuhteiden havaintoihin</a:t>
            </a:r>
          </a:p>
          <a:p>
            <a:pPr lvl="0"/>
            <a:r>
              <a:rPr lang="fi-FI" dirty="0"/>
              <a:t>Todellisuus sellaisena kuin se on (</a:t>
            </a:r>
            <a:r>
              <a:rPr lang="fi-FI" dirty="0" err="1"/>
              <a:t>saks</a:t>
            </a:r>
            <a:r>
              <a:rPr lang="fi-FI" dirty="0"/>
              <a:t>. </a:t>
            </a:r>
            <a:r>
              <a:rPr lang="fi-FI" i="1" dirty="0" err="1"/>
              <a:t>Dinge</a:t>
            </a:r>
            <a:r>
              <a:rPr lang="fi-FI" i="1" dirty="0"/>
              <a:t> an </a:t>
            </a:r>
            <a:r>
              <a:rPr lang="fi-FI" i="1" dirty="0" err="1"/>
              <a:t>sich</a:t>
            </a:r>
            <a:r>
              <a:rPr lang="fi-FI" dirty="0"/>
              <a:t>) jää tiedon ulkopuolelle. Voimme kuitenkin päätellä, että se on olemassa, koska se aiheuttaa havaintomme.</a:t>
            </a:r>
          </a:p>
          <a:p>
            <a:endParaRPr lang="fi-FI" dirty="0"/>
          </a:p>
        </p:txBody>
      </p:sp>
      <p:pic>
        <p:nvPicPr>
          <p:cNvPr id="4" name="Kuva 3">
            <a:extLst>
              <a:ext uri="{FF2B5EF4-FFF2-40B4-BE49-F238E27FC236}">
                <a16:creationId xmlns:a16="http://schemas.microsoft.com/office/drawing/2014/main" id="{5CAD9023-1B1E-A347-8FEB-476E1C36AB4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838459" y="6176963"/>
            <a:ext cx="1714500" cy="228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5162798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58EE2505-9691-5C45-9936-028532624D3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56183" y="500062"/>
            <a:ext cx="6649278" cy="1325563"/>
          </a:xfrm>
        </p:spPr>
        <p:txBody>
          <a:bodyPr/>
          <a:lstStyle/>
          <a:p>
            <a:r>
              <a:rPr lang="fi-FI" dirty="0"/>
              <a:t>Luvun 9 keskeiset käsitteet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94BD74BA-DC09-3643-85B9-C7599498A14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438940" y="1825625"/>
            <a:ext cx="3458818" cy="3958949"/>
          </a:xfrm>
        </p:spPr>
        <p:txBody>
          <a:bodyPr>
            <a:normAutofit lnSpcReduction="10000"/>
          </a:bodyPr>
          <a:lstStyle/>
          <a:p>
            <a:r>
              <a:rPr lang="fi-FI" dirty="0"/>
              <a:t>empirismi</a:t>
            </a:r>
          </a:p>
          <a:p>
            <a:r>
              <a:rPr lang="fi-FI" dirty="0"/>
              <a:t>järki</a:t>
            </a:r>
          </a:p>
          <a:p>
            <a:r>
              <a:rPr lang="fi-FI" dirty="0"/>
              <a:t>kausaliteetti</a:t>
            </a:r>
          </a:p>
          <a:p>
            <a:r>
              <a:rPr lang="fi-FI" dirty="0"/>
              <a:t>kokemus</a:t>
            </a:r>
          </a:p>
          <a:p>
            <a:r>
              <a:rPr lang="fi-FI" dirty="0"/>
              <a:t>käsite</a:t>
            </a:r>
          </a:p>
          <a:p>
            <a:r>
              <a:rPr lang="fi-FI" dirty="0"/>
              <a:t>rationalismi</a:t>
            </a:r>
          </a:p>
          <a:p>
            <a:r>
              <a:rPr lang="fi-FI" dirty="0"/>
              <a:t>synnynnäinen tieto</a:t>
            </a:r>
          </a:p>
          <a:p>
            <a:r>
              <a:rPr lang="fi-FI" dirty="0" err="1"/>
              <a:t>tabula</a:t>
            </a:r>
            <a:r>
              <a:rPr lang="fi-FI" dirty="0"/>
              <a:t> </a:t>
            </a:r>
            <a:r>
              <a:rPr lang="fi-FI" dirty="0" err="1"/>
              <a:t>rasa</a:t>
            </a:r>
            <a:endParaRPr lang="fi-FI" dirty="0"/>
          </a:p>
        </p:txBody>
      </p:sp>
      <p:pic>
        <p:nvPicPr>
          <p:cNvPr id="4" name="Kuva 3">
            <a:extLst>
              <a:ext uri="{FF2B5EF4-FFF2-40B4-BE49-F238E27FC236}">
                <a16:creationId xmlns:a16="http://schemas.microsoft.com/office/drawing/2014/main" id="{95A2331A-2973-3745-8C28-144A9E9C053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838459" y="6176963"/>
            <a:ext cx="1714500" cy="228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0196808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75</TotalTime>
  <Words>151</Words>
  <Application>Microsoft Office PowerPoint</Application>
  <PresentationFormat>Laajakuva</PresentationFormat>
  <Paragraphs>27</Paragraphs>
  <Slides>5</Slides>
  <Notes>0</Notes>
  <HiddenSlides>0</HiddenSlides>
  <MMClips>0</MMClips>
  <ScaleCrop>false</ScaleCrop>
  <HeadingPairs>
    <vt:vector size="6" baseType="variant">
      <vt:variant>
        <vt:lpstr>Käytetyt fontit</vt:lpstr>
      </vt:variant>
      <vt:variant>
        <vt:i4>3</vt:i4>
      </vt:variant>
      <vt:variant>
        <vt:lpstr>Teema</vt:lpstr>
      </vt:variant>
      <vt:variant>
        <vt:i4>1</vt:i4>
      </vt:variant>
      <vt:variant>
        <vt:lpstr>Dian otsikot</vt:lpstr>
      </vt:variant>
      <vt:variant>
        <vt:i4>5</vt:i4>
      </vt:variant>
    </vt:vector>
  </HeadingPairs>
  <TitlesOfParts>
    <vt:vector size="9" baseType="lpstr">
      <vt:lpstr>Arial</vt:lpstr>
      <vt:lpstr>Calibri</vt:lpstr>
      <vt:lpstr>Calibri Light</vt:lpstr>
      <vt:lpstr>Office-teema</vt:lpstr>
      <vt:lpstr>9 Tiedon lähde – järki vai kokemus?</vt:lpstr>
      <vt:lpstr>Rationalismi</vt:lpstr>
      <vt:lpstr>Empirismi</vt:lpstr>
      <vt:lpstr> Kantin synteesi </vt:lpstr>
      <vt:lpstr>Luvun 9 keskeiset käsitteet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1 Filosofia ja filosofian opiskelu</dc:title>
  <dc:creator>Senja Viitanen</dc:creator>
  <cp:lastModifiedBy>Marja Valkama</cp:lastModifiedBy>
  <cp:revision>11</cp:revision>
  <dcterms:created xsi:type="dcterms:W3CDTF">2020-10-07T13:25:27Z</dcterms:created>
  <dcterms:modified xsi:type="dcterms:W3CDTF">2022-02-22T09:45:07Z</dcterms:modified>
</cp:coreProperties>
</file>