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76"/>
    <p:restoredTop sz="94649"/>
  </p:normalViewPr>
  <p:slideViewPr>
    <p:cSldViewPr snapToGrid="0" snapToObjects="1">
      <p:cViewPr varScale="1">
        <p:scale>
          <a:sx n="69" d="100"/>
          <a:sy n="69" d="100"/>
        </p:scale>
        <p:origin x="51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9719605-7E96-A04D-B6D1-477CA8D32F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5473199-B326-D54F-A946-C1786B59A5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9E893FE-6F96-524B-91C8-16C86AFF8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165A00E-1956-E54F-BC0E-EE2CAADB1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D7C7C3F-4104-B94A-B7E5-B17CBEDA0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29331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958F1C0-1CA8-DF4C-BBD5-A7E215E8A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09C6153-1251-CA47-813D-5605876D08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DC118CC-ADB8-A54A-A1E3-D554F32FF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94138EC-5245-C44F-BCF0-45E4715AF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A4B5EC6-7214-3C45-BFB2-94F43371F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78692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1B7AB79-34AB-354C-A860-8B0FCC60C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C0F9633-3FC4-8449-9A03-FF146BCB2D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E791D73-0F0D-6C40-B830-761228530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0306DEF-5DAF-D44D-B76F-2E2B598AA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FF4DB2B-18CF-854A-AC0D-4DC6DD67C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91821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015EF71-C49B-0C44-81CF-21120E3DC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799C223-F0C1-EB48-AD9F-4203BB1BDB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3770F8C-C61E-8A45-9F37-F45CCED600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48D8762-A5D1-BE43-B470-4FB1C6E5C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7FB70EA-5CAD-F34B-A33D-04D1228D7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7276777-2824-DE41-BE81-9C4AF99C9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56077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628814C-73D2-D54D-A106-1E83DBEE9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7875D04-6578-5049-A696-367BDFE7C7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239F220-5CD8-5042-A925-B64D3B36C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89BA41E-D349-AA40-A4AB-1AABF907FB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D01B7EEF-6045-6441-B8D7-ED559F3C5D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6B822E10-128C-2E4B-AD8D-3AAEDF40E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3A119EA1-935F-0C44-97FE-F85AEFF97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5777AD0B-B0C3-4B40-9899-8F123BAF5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98351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5FACA60-B504-EA43-914E-C349A8C8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52735822-86EC-9C44-82D5-7EEC95105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2B860A5-8AC1-9A4B-9F80-32A3D1223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015963A-4C8D-E444-AB07-5C5FEB2CC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58234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6760BB15-A8E1-C441-9798-0AC0ABFAF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460A578-F3C2-1F4E-931B-D4959D4AD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1BA3D1B-58F2-D14E-9008-366F661D3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33230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1645CE1-4DD4-554C-A373-C1AF0F86B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3D3B8B2-239A-3C43-A1D7-A3ADBC393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8BF8580-DE6A-B74B-BCC1-57825903F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976970B-1D5A-2E46-8294-73F0323A1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8B46D79-216A-8F49-AC63-437228586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6FBF1C1-7D4A-8A43-B1B5-A6D182E78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71999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4CFD74A-2C98-3D48-9964-C1D060E47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7623F452-9EFF-9A40-B025-B562A4DB43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FA1B739-07F6-2345-A64B-54EC2BEBCF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AC09221-DAE7-BE41-8155-3A253B1F3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AF0AA85-66D4-144F-876A-9973AED4B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97B05F2-3A46-3B46-9F26-E0CEE280E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8136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45D2687-75EA-6746-8D8F-709E6145F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6E76D3F7-ABB4-9D4C-8046-3C88F7127A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41B9D02-8146-0D4A-9ADD-7E7CB977B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6E6219E-CD1C-9347-B022-953B31D8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F82BF0A-8D45-5846-9BDC-C00CD372B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12462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C98250B9-AD96-DD48-B4B8-711762E19F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4C9B0C56-7DB9-6049-8788-1C22665B51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09BB7B0-13FE-CF42-93F7-07FB3B538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5AF9FD7-5203-8A4F-BE2F-76048C809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DB04B7D-05BB-8B4A-9727-717A647AF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19905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0ECD83C8-3A1E-0649-AB16-400D35CA8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2367631-218B-8E4A-8DE6-7D77C9B8B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4585276-6C17-754A-87B9-4544519EE1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7BFCC55-C56C-384D-A5AA-7650D3B651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1934286-CEFD-2541-B633-D255813197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98991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2F1F702-6856-5F4D-A5FB-D8A1D6E4D9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842799"/>
            <a:ext cx="9144000" cy="2387600"/>
          </a:xfrm>
        </p:spPr>
        <p:txBody>
          <a:bodyPr>
            <a:normAutofit/>
          </a:bodyPr>
          <a:lstStyle/>
          <a:p>
            <a:r>
              <a:rPr lang="fi-FI" dirty="0"/>
              <a:t>8 Todellisuus – sattumaa vai määräytynyttä?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8490025-B0D0-4647-8564-B0583784F4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4815085"/>
            <a:ext cx="9144000" cy="1655762"/>
          </a:xfrm>
        </p:spPr>
        <p:txBody>
          <a:bodyPr>
            <a:normAutofit/>
          </a:bodyPr>
          <a:lstStyle/>
          <a:p>
            <a:r>
              <a:rPr lang="fi-FI" sz="3600" dirty="0"/>
              <a:t>Keskeiset asiat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F5CF2530-510A-9C46-BAC7-7EC8188505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632" y="878033"/>
            <a:ext cx="3726735" cy="1164883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C76669E8-38CF-884D-8BD3-B30ACF23F3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249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F7C924A-2544-4E45-AE32-17B79AD61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34243"/>
            <a:ext cx="10515600" cy="1325563"/>
          </a:xfrm>
        </p:spPr>
        <p:txBody>
          <a:bodyPr/>
          <a:lstStyle/>
          <a:p>
            <a:pPr algn="ctr"/>
            <a:r>
              <a:rPr lang="fi-FI" dirty="0"/>
              <a:t>Determinismi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0364ACD-A1F4-9D48-8D13-9618AFF52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0104" y="2259806"/>
            <a:ext cx="8958470" cy="3663951"/>
          </a:xfrm>
        </p:spPr>
        <p:txBody>
          <a:bodyPr>
            <a:normAutofit/>
          </a:bodyPr>
          <a:lstStyle/>
          <a:p>
            <a:pPr lvl="0"/>
            <a:r>
              <a:rPr lang="fi-FI" dirty="0"/>
              <a:t>Jokaisella tapahtumalla on syynsä ja samoista syistä seuraa aina samat seuraukset</a:t>
            </a:r>
          </a:p>
          <a:p>
            <a:pPr lvl="0"/>
            <a:r>
              <a:rPr lang="fi-FI" dirty="0"/>
              <a:t>Kaikki tapahtuu välttämättä aiempien syiden ja asiantilojen määrääminä</a:t>
            </a:r>
          </a:p>
          <a:p>
            <a:pPr lvl="0"/>
            <a:r>
              <a:rPr lang="fi-FI" dirty="0"/>
              <a:t>Tulevaisuus on periaatteessa ennustettavissa</a:t>
            </a:r>
          </a:p>
          <a:p>
            <a:pPr lvl="0"/>
            <a:r>
              <a:rPr lang="fi-FI" dirty="0"/>
              <a:t>Tahdon vapauden ongelma: olenko vapaa, jos haluni ja päätökseni määräytyvät aiempien tapahtumien perusteella?</a:t>
            </a:r>
          </a:p>
          <a:p>
            <a:pPr marL="0" indent="0">
              <a:buNone/>
            </a:pPr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AB52E90-31B6-6D44-8E08-5FF399ADD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066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19BE966-9191-A445-B35B-34389A428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9849" y="686539"/>
            <a:ext cx="3767178" cy="1325563"/>
          </a:xfrm>
        </p:spPr>
        <p:txBody>
          <a:bodyPr/>
          <a:lstStyle/>
          <a:p>
            <a:r>
              <a:rPr lang="fi-FI" dirty="0"/>
              <a:t>Indeterminismi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5EFCBB9-DEF7-D349-9EF6-3DE6896B19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2295" y="1988172"/>
            <a:ext cx="8036164" cy="4034941"/>
          </a:xfrm>
        </p:spPr>
        <p:txBody>
          <a:bodyPr>
            <a:normAutofit/>
          </a:bodyPr>
          <a:lstStyle/>
          <a:p>
            <a:pPr lvl="0"/>
            <a:r>
              <a:rPr lang="fi-FI" dirty="0"/>
              <a:t>Samoista syistä ei aina seuraa samoja seurauksia</a:t>
            </a:r>
          </a:p>
          <a:p>
            <a:pPr lvl="0"/>
            <a:r>
              <a:rPr lang="fi-FI" dirty="0"/>
              <a:t>Maailmassa on satunnaisuutta</a:t>
            </a:r>
          </a:p>
          <a:p>
            <a:pPr lvl="0"/>
            <a:r>
              <a:rPr lang="fi-FI" dirty="0"/>
              <a:t>Tulevaisuus ei ole täysin ennustettavissa, mutta eri tapahtumille voidaan antaa erilaisia todennäköisyyksiä</a:t>
            </a:r>
          </a:p>
          <a:p>
            <a:pPr lvl="0"/>
            <a:r>
              <a:rPr lang="fi-FI" dirty="0"/>
              <a:t>Tahdon vapauden ongelma: olenko vapaa, jos haluni ja päätökseni syntyvät sattumalta?</a:t>
            </a:r>
          </a:p>
          <a:p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A0144A66-4748-0946-9754-94853E140C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475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5FCD2DB-FDD3-654A-98E4-20AE34423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075" y="1461053"/>
            <a:ext cx="5008542" cy="626165"/>
          </a:xfrm>
        </p:spPr>
        <p:txBody>
          <a:bodyPr>
            <a:normAutofit fontScale="90000"/>
          </a:bodyPr>
          <a:lstStyle/>
          <a:p>
            <a:r>
              <a:rPr lang="fi-FI" b="1" dirty="0"/>
              <a:t/>
            </a:r>
            <a:br>
              <a:rPr lang="fi-FI" b="1" dirty="0"/>
            </a:br>
            <a:r>
              <a:rPr lang="fi-FI" dirty="0" err="1"/>
              <a:t>Predeterminismi</a:t>
            </a:r>
            <a:r>
              <a:rPr lang="fi-FI" b="1" dirty="0"/>
              <a:t/>
            </a:r>
            <a:br>
              <a:rPr lang="fi-FI" b="1" dirty="0"/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ABACA6E-B98B-0D4D-A2DD-9D47A6522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1884" y="2157016"/>
            <a:ext cx="8046576" cy="3627558"/>
          </a:xfrm>
        </p:spPr>
        <p:txBody>
          <a:bodyPr>
            <a:normAutofit/>
          </a:bodyPr>
          <a:lstStyle/>
          <a:p>
            <a:pPr lvl="0"/>
            <a:r>
              <a:rPr lang="fi-FI" dirty="0"/>
              <a:t>Ainakin jotkut tapahtumat ovat ennalta määrättyjä</a:t>
            </a:r>
          </a:p>
          <a:p>
            <a:pPr lvl="0"/>
            <a:r>
              <a:rPr lang="fi-FI" dirty="0"/>
              <a:t>Lopputuloksen on voinut määrittää esimerkiksi jokin jumaluus tai kohtalo</a:t>
            </a:r>
          </a:p>
          <a:p>
            <a:pPr lvl="0"/>
            <a:r>
              <a:rPr lang="fi-FI" dirty="0"/>
              <a:t>Todellisuus kehittyy tiettyyn suuntaan ja se voi tapahtua deterministisesti tai indeterministisesti</a:t>
            </a:r>
          </a:p>
          <a:p>
            <a:pPr lvl="0"/>
            <a:r>
              <a:rPr lang="fi-FI" dirty="0"/>
              <a:t>Teleologisuus: päämäärään (kreik. </a:t>
            </a:r>
            <a:r>
              <a:rPr lang="fi-FI" i="1" dirty="0"/>
              <a:t>telos</a:t>
            </a:r>
            <a:r>
              <a:rPr lang="fi-FI" dirty="0"/>
              <a:t>) tähtäävä kehitys</a:t>
            </a:r>
          </a:p>
          <a:p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5CAD9023-1B1E-A347-8FEB-476E1C36AB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627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8EE2505-9691-5C45-9936-028532624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183" y="500062"/>
            <a:ext cx="6649278" cy="1325563"/>
          </a:xfrm>
        </p:spPr>
        <p:txBody>
          <a:bodyPr/>
          <a:lstStyle/>
          <a:p>
            <a:r>
              <a:rPr lang="fi-FI" dirty="0"/>
              <a:t>Luvun 8 keskeiset käsitteet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4BD74BA-DC09-3643-85B9-C7599498A1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8940" y="1825625"/>
            <a:ext cx="3458818" cy="3958949"/>
          </a:xfrm>
        </p:spPr>
        <p:txBody>
          <a:bodyPr>
            <a:normAutofit/>
          </a:bodyPr>
          <a:lstStyle/>
          <a:p>
            <a:r>
              <a:rPr lang="fi-FI" dirty="0"/>
              <a:t>determinismi</a:t>
            </a:r>
          </a:p>
          <a:p>
            <a:r>
              <a:rPr lang="fi-FI" dirty="0"/>
              <a:t>indeterminismi</a:t>
            </a:r>
          </a:p>
          <a:p>
            <a:r>
              <a:rPr lang="fi-FI" dirty="0" err="1"/>
              <a:t>kompatibilismi</a:t>
            </a:r>
            <a:endParaRPr lang="fi-FI" dirty="0"/>
          </a:p>
          <a:p>
            <a:r>
              <a:rPr lang="fi-FI" dirty="0" err="1"/>
              <a:t>predeterminismi</a:t>
            </a:r>
            <a:endParaRPr lang="fi-FI" dirty="0"/>
          </a:p>
          <a:p>
            <a:r>
              <a:rPr lang="fi-FI" dirty="0"/>
              <a:t>teleologia</a:t>
            </a:r>
          </a:p>
          <a:p>
            <a:r>
              <a:rPr lang="fi-FI" dirty="0"/>
              <a:t>vapaa tahto</a:t>
            </a:r>
          </a:p>
          <a:p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95A2331A-2973-3745-8C28-144A9E9C05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9680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137</Words>
  <Application>Microsoft Office PowerPoint</Application>
  <PresentationFormat>Laajakuva</PresentationFormat>
  <Paragraphs>24</Paragraphs>
  <Slides>5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Office-teema</vt:lpstr>
      <vt:lpstr>8 Todellisuus – sattumaa vai määräytynyttä?</vt:lpstr>
      <vt:lpstr>Determinismi</vt:lpstr>
      <vt:lpstr>Indeterminismi</vt:lpstr>
      <vt:lpstr> Predeterminismi </vt:lpstr>
      <vt:lpstr>Luvun 8 keskeiset käsitteet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Filosofia ja filosofian opiskelu</dc:title>
  <dc:creator>Senja Viitanen</dc:creator>
  <cp:lastModifiedBy>Marja Valkama</cp:lastModifiedBy>
  <cp:revision>10</cp:revision>
  <dcterms:created xsi:type="dcterms:W3CDTF">2020-10-07T13:25:27Z</dcterms:created>
  <dcterms:modified xsi:type="dcterms:W3CDTF">2022-02-22T09:43:49Z</dcterms:modified>
</cp:coreProperties>
</file>