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0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67"/>
    <p:restoredTop sz="94649"/>
  </p:normalViewPr>
  <p:slideViewPr>
    <p:cSldViewPr snapToGrid="0" snapToObjects="1">
      <p:cViewPr varScale="1">
        <p:scale>
          <a:sx n="69" d="100"/>
          <a:sy n="69" d="100"/>
        </p:scale>
        <p:origin x="500" y="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9719605-7E96-A04D-B6D1-477CA8D32FF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75473199-B326-D54F-A946-C1786B59A58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49E893FE-6F96-524B-91C8-16C86AFF8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E165A00E-1956-E54F-BC0E-EE2CAADB16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D7C7C3F-4104-B94A-B7E5-B17CBEDA0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2933156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6958F1C0-1CA8-DF4C-BBD5-A7E215E8AB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109C6153-1251-CA47-813D-5605876D08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DC118CC-ADB8-A54A-A1E3-D554F32FF0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094138EC-5245-C44F-BCF0-45E4715AFE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6A4B5EC6-7214-3C45-BFB2-94F43371F74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97869270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1B7AB79-34AB-354C-A860-8B0FCC60C7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0C0F9633-3FC4-8449-9A03-FF146BCB2D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E791D73-0F0D-6C40-B830-761228530D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B0306DEF-5DAF-D44D-B76F-2E2B598AA1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FF4DB2B-18CF-854A-AC0D-4DC6DD67CD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91821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015EF71-C49B-0C44-81CF-21120E3DC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799C223-F0C1-EB48-AD9F-4203BB1BDB6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3770F8C-C61E-8A45-9F37-F45CCED6008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748D8762-A5D1-BE43-B470-4FB1C6E5C3F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7FB70EA-5CAD-F34B-A33D-04D1228D77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87276777-2824-DE41-BE81-9C4AF99C98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5607716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28814C-73D2-D54D-A106-1E83DBEE95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97875D04-6578-5049-A696-367BDFE7C7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1239F220-5CD8-5042-A925-B64D3B36CC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F89BA41E-D349-AA40-A4AB-1AABF907FB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D01B7EEF-6045-6441-B8D7-ED559F3C5D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6B822E10-128C-2E4B-AD8D-3AAEDF40EF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3A119EA1-935F-0C44-97FE-F85AEFF976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5777AD0B-B0C3-4B40-9899-8F123BAF5A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983513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5FACA60-B504-EA43-914E-C349A8C819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52735822-86EC-9C44-82D5-7EEC95105A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52B860A5-8AC1-9A4B-9F80-32A3D12230F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A015963A-4C8D-E444-AB07-5C5FEB2CC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582342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6760BB15-A8E1-C441-9798-0AC0ABFAFC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3460A578-F3C2-1F4E-931B-D4959D4AD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A1BA3D1B-58F2-D14E-9008-366F661D35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32300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1645CE1-4DD4-554C-A373-C1AF0F86B7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93D3B8B2-239A-3C43-A1D7-A3ADBC3932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B8BF8580-DE6A-B74B-BCC1-57825903F51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E976970B-1D5A-2E46-8294-73F0323A19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8B46D79-216A-8F49-AC63-437228586A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36FBF1C1-7D4A-8A43-B1B5-A6D182E78C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719993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CFD74A-2C98-3D48-9964-C1D060E47C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7623F452-9EFF-9A40-B025-B562A4DB43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CFA1B739-07F6-2345-A64B-54EC2BEBCF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8AC09221-DAE7-BE41-8155-3A253B1F33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AF0AA85-66D4-144F-876A-9973AED4B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197B05F2-3A46-3B46-9F26-E0CEE280E3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081360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45D2687-75EA-6746-8D8F-709E6145F4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6E76D3F7-ABB4-9D4C-8046-3C88F7127A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41B9D02-8146-0D4A-9ADD-7E7CB977BF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A6E6219E-CD1C-9347-B022-953B31D854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AF82BF0A-8D45-5846-9BDC-C00CD372B9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3124622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C98250B9-AD96-DD48-B4B8-711762E19FC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4C9B0C56-7DB9-6049-8788-1C22665B51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09BB7B0-13FE-CF42-93F7-07FB3B538F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5AF9FD7-5203-8A4F-BE2F-76048C809D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EDB04B7D-05BB-8B4A-9727-717A647AF5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919905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0ECD83C8-3A1E-0649-AB16-400D35CA8C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82367631-218B-8E4A-8DE6-7D77C9B8BC5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04585276-6C17-754A-87B9-4544519EE10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E37D211-9BED-8748-A6BD-02DADD7B5E70}" type="datetimeFigureOut">
              <a:rPr lang="fi-FI" smtClean="0"/>
              <a:t>22.2.2022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57BFCC55-C56C-384D-A5AA-7650D3B651E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B1934286-CEFD-2541-B633-D2558131973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FFB64E5-E692-564F-BE69-AF63561A4363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989911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2F1F702-6856-5F4D-A5FB-D8A1D6E4D97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999" y="1842799"/>
            <a:ext cx="9144000" cy="1920818"/>
          </a:xfrm>
        </p:spPr>
        <p:txBody>
          <a:bodyPr/>
          <a:lstStyle/>
          <a:p>
            <a:r>
              <a:rPr lang="fi-FI" dirty="0"/>
              <a:t>3 Filosofian osa-alueet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C8490025-B0D0-4647-8564-B0583784F4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3999" y="4815085"/>
            <a:ext cx="9144000" cy="1655762"/>
          </a:xfrm>
        </p:spPr>
        <p:txBody>
          <a:bodyPr>
            <a:normAutofit/>
          </a:bodyPr>
          <a:lstStyle/>
          <a:p>
            <a:r>
              <a:rPr lang="fi-FI" sz="3600" dirty="0"/>
              <a:t>Keskeiset asiat</a:t>
            </a:r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F5CF2530-510A-9C46-BAC7-7EC8188505F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2632" y="878033"/>
            <a:ext cx="3726735" cy="1164883"/>
          </a:xfrm>
          <a:prstGeom prst="rect">
            <a:avLst/>
          </a:prstGeom>
        </p:spPr>
      </p:pic>
      <p:pic>
        <p:nvPicPr>
          <p:cNvPr id="5" name="Kuva 4">
            <a:extLst>
              <a:ext uri="{FF2B5EF4-FFF2-40B4-BE49-F238E27FC236}">
                <a16:creationId xmlns:a16="http://schemas.microsoft.com/office/drawing/2014/main" id="{C76669E8-38CF-884D-8BD3-B30ACF23F37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02490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F7C924A-2544-4E45-AE32-17B79AD613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34243"/>
            <a:ext cx="10515600" cy="1325563"/>
          </a:xfrm>
        </p:spPr>
        <p:txBody>
          <a:bodyPr/>
          <a:lstStyle/>
          <a:p>
            <a:pPr algn="ctr"/>
            <a:r>
              <a:rPr lang="fi-FI" dirty="0"/>
              <a:t>Metafysiikka 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50364ACD-A1F4-9D48-8D13-9618AFF52C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75857" y="2259806"/>
            <a:ext cx="8577943" cy="4351338"/>
          </a:xfrm>
        </p:spPr>
        <p:txBody>
          <a:bodyPr/>
          <a:lstStyle/>
          <a:p>
            <a:pPr lvl="0"/>
            <a:r>
              <a:rPr lang="fi-FI" dirty="0"/>
              <a:t>Mitä </a:t>
            </a:r>
            <a:r>
              <a:rPr lang="fi-FI" dirty="0" smtClean="0"/>
              <a:t>on olemassa? </a:t>
            </a:r>
            <a:endParaRPr lang="fi-FI" dirty="0"/>
          </a:p>
          <a:p>
            <a:pPr lvl="0"/>
            <a:r>
              <a:rPr lang="fi-FI" dirty="0"/>
              <a:t>Millainen todellisuus on? </a:t>
            </a:r>
          </a:p>
          <a:p>
            <a:pPr lvl="0"/>
            <a:r>
              <a:rPr lang="fi-FI" dirty="0"/>
              <a:t>Mikä on olemisen perusta?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AB52E90-31B6-6D44-8E08-5FF399ADDE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20669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19BE966-9191-A445-B35B-34389A4283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30880" y="874298"/>
            <a:ext cx="7064829" cy="1325563"/>
          </a:xfrm>
        </p:spPr>
        <p:txBody>
          <a:bodyPr/>
          <a:lstStyle/>
          <a:p>
            <a:r>
              <a:rPr lang="fi-FI" dirty="0"/>
              <a:t>Tieto-oppi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5EFCBB9-DEF7-D349-9EF6-3DE6896B19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43200" y="2199861"/>
            <a:ext cx="7494814" cy="3990028"/>
          </a:xfrm>
        </p:spPr>
        <p:txBody>
          <a:bodyPr/>
          <a:lstStyle/>
          <a:p>
            <a:pPr lvl="0"/>
            <a:r>
              <a:rPr lang="fi-FI" dirty="0"/>
              <a:t>Mikä on tiedon määritelmä</a:t>
            </a:r>
            <a:r>
              <a:rPr lang="fi-FI" dirty="0" smtClean="0"/>
              <a:t>? (Mitä tieto on?)</a:t>
            </a:r>
            <a:endParaRPr lang="fi-FI" dirty="0"/>
          </a:p>
          <a:p>
            <a:pPr lvl="0"/>
            <a:r>
              <a:rPr lang="fi-FI" dirty="0"/>
              <a:t>Millainen tieto on luotettavaa?</a:t>
            </a:r>
          </a:p>
          <a:p>
            <a:pPr marL="0" indent="0">
              <a:buNone/>
            </a:pPr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A0144A66-4748-0946-9754-94853E140CD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34756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05FCD2DB-FDD3-654A-98E4-20AE34423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1419" y="1484037"/>
            <a:ext cx="4569161" cy="1113390"/>
          </a:xfrm>
        </p:spPr>
        <p:txBody>
          <a:bodyPr>
            <a:normAutofit fontScale="90000"/>
          </a:bodyPr>
          <a:lstStyle/>
          <a:p>
            <a:r>
              <a:rPr lang="fi-FI" dirty="0"/>
              <a:t>Tieteenfilosofia</a:t>
            </a:r>
            <a:br>
              <a:rPr lang="fi-FI" dirty="0"/>
            </a:br>
            <a:r>
              <a:rPr lang="fi-FI" b="1" dirty="0"/>
              <a:t/>
            </a:r>
            <a:br>
              <a:rPr lang="fi-FI" b="1" dirty="0"/>
            </a:br>
            <a:endParaRPr lang="fi-FI" dirty="0"/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2ABACA6E-B98B-0D4D-A2DD-9D47A65224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02225" y="2157016"/>
            <a:ext cx="9392005" cy="4351338"/>
          </a:xfrm>
        </p:spPr>
        <p:txBody>
          <a:bodyPr/>
          <a:lstStyle/>
          <a:p>
            <a:pPr lvl="0"/>
            <a:r>
              <a:rPr lang="fi-FI" dirty="0"/>
              <a:t>Mitä tiede on? </a:t>
            </a:r>
          </a:p>
          <a:p>
            <a:pPr lvl="0"/>
            <a:r>
              <a:rPr lang="fi-FI" dirty="0"/>
              <a:t>Miten tieteellistä tutkimusta pitäisi tehdä?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5CAD9023-1B1E-A347-8FEB-476E1C36A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1627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40DE3741-1C72-C245-A4A1-57EFE13682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22059" y="932049"/>
            <a:ext cx="3482788" cy="979581"/>
          </a:xfrm>
        </p:spPr>
        <p:txBody>
          <a:bodyPr/>
          <a:lstStyle/>
          <a:p>
            <a:r>
              <a:rPr lang="fi-FI" dirty="0"/>
              <a:t>Etiikka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CEE3F9C8-FB2E-CD4F-9C7C-94C600BB66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882153" y="2054225"/>
            <a:ext cx="10515600" cy="4351338"/>
          </a:xfrm>
        </p:spPr>
        <p:txBody>
          <a:bodyPr/>
          <a:lstStyle/>
          <a:p>
            <a:pPr lvl="0"/>
            <a:r>
              <a:rPr lang="fi-FI" dirty="0"/>
              <a:t>Mitkä teot ovat moraalisesti oikein ja väärin? </a:t>
            </a:r>
          </a:p>
          <a:p>
            <a:pPr lvl="0"/>
            <a:r>
              <a:rPr lang="fi-FI" dirty="0"/>
              <a:t>Mitä ovat hyvyys ja pahuus? </a:t>
            </a:r>
          </a:p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5A7AA3CF-FD2A-8942-852F-435F2C19828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7903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DAF9353D-538D-8942-881C-E09F7F703F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12458" y="1016420"/>
            <a:ext cx="5885329" cy="997229"/>
          </a:xfrm>
        </p:spPr>
        <p:txBody>
          <a:bodyPr/>
          <a:lstStyle/>
          <a:p>
            <a:r>
              <a:rPr lang="fi-FI" dirty="0"/>
              <a:t>Yhteiskuntafilosofia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E3E4C8-78A6-314F-A665-B9392C068E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77353" y="2040778"/>
            <a:ext cx="8485094" cy="3302187"/>
          </a:xfrm>
        </p:spPr>
        <p:txBody>
          <a:bodyPr/>
          <a:lstStyle/>
          <a:p>
            <a:pPr lvl="0"/>
            <a:r>
              <a:rPr lang="fi-FI" dirty="0"/>
              <a:t>Millainen on oikeudenmukainen yhteiskunta? </a:t>
            </a:r>
          </a:p>
          <a:p>
            <a:pPr lvl="0"/>
            <a:r>
              <a:rPr lang="fi-FI" dirty="0"/>
              <a:t>Miten valtaa tulisi käyttää?</a:t>
            </a:r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735A1B85-DC21-B944-A6F9-3D89A15FECC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55803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0BF01FD-F761-2248-829D-3B25C23D3E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42765" y="1136930"/>
            <a:ext cx="3877235" cy="771805"/>
          </a:xfrm>
        </p:spPr>
        <p:txBody>
          <a:bodyPr/>
          <a:lstStyle/>
          <a:p>
            <a:r>
              <a:rPr lang="fi-FI" dirty="0"/>
              <a:t>Logiikka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3A520EBE-052E-DE40-9365-51054FA3AF4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03612" y="2275448"/>
            <a:ext cx="9130553" cy="3445622"/>
          </a:xfrm>
        </p:spPr>
        <p:txBody>
          <a:bodyPr/>
          <a:lstStyle/>
          <a:p>
            <a:pPr lvl="0"/>
            <a:r>
              <a:rPr lang="fi-FI" dirty="0"/>
              <a:t>Millaista on hyvä argumentointi? </a:t>
            </a:r>
          </a:p>
          <a:p>
            <a:pPr lvl="0"/>
            <a:r>
              <a:rPr lang="fi-FI" dirty="0"/>
              <a:t>Formaali logiikka: Päättelyn esittäminen mahdollisimman selkeästi ja yksiselitteisesti</a:t>
            </a:r>
          </a:p>
          <a:p>
            <a:endParaRPr lang="fi-FI" dirty="0"/>
          </a:p>
        </p:txBody>
      </p:sp>
      <p:sp>
        <p:nvSpPr>
          <p:cNvPr id="4" name="Tekstiruutu 3">
            <a:extLst>
              <a:ext uri="{FF2B5EF4-FFF2-40B4-BE49-F238E27FC236}">
                <a16:creationId xmlns:a16="http://schemas.microsoft.com/office/drawing/2014/main" id="{5F20CCAF-9B76-D74E-BECF-B3B2F70D210C}"/>
              </a:ext>
            </a:extLst>
          </p:cNvPr>
          <p:cNvSpPr txBox="1"/>
          <p:nvPr/>
        </p:nvSpPr>
        <p:spPr>
          <a:xfrm>
            <a:off x="8534400" y="399825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fi-FI" dirty="0"/>
          </a:p>
        </p:txBody>
      </p:sp>
      <p:pic>
        <p:nvPicPr>
          <p:cNvPr id="5" name="Kuva 4">
            <a:extLst>
              <a:ext uri="{FF2B5EF4-FFF2-40B4-BE49-F238E27FC236}">
                <a16:creationId xmlns:a16="http://schemas.microsoft.com/office/drawing/2014/main" id="{9BB3F9F9-312C-0740-89E7-3838CF9D099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9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346CEDEA-7F4D-0643-9A4C-FE37745F0C9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6756" y="728663"/>
            <a:ext cx="6705601" cy="1325563"/>
          </a:xfrm>
        </p:spPr>
        <p:txBody>
          <a:bodyPr/>
          <a:lstStyle/>
          <a:p>
            <a:r>
              <a:rPr lang="fi-FI" dirty="0"/>
              <a:t>Luvun 3 keskeiset käsitteet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C56E03B-1ABE-CD42-8FD9-D4173C9474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93458" y="1828800"/>
            <a:ext cx="4215959" cy="4733365"/>
          </a:xfrm>
        </p:spPr>
        <p:txBody>
          <a:bodyPr>
            <a:normAutofit fontScale="92500" lnSpcReduction="10000"/>
          </a:bodyPr>
          <a:lstStyle/>
          <a:p>
            <a:r>
              <a:rPr lang="fi-FI" dirty="0"/>
              <a:t>epistemologia</a:t>
            </a:r>
          </a:p>
          <a:p>
            <a:r>
              <a:rPr lang="fi-FI" dirty="0"/>
              <a:t>filosofinen estetiikka</a:t>
            </a:r>
          </a:p>
          <a:p>
            <a:r>
              <a:rPr lang="fi-FI" dirty="0"/>
              <a:t>formalisointi</a:t>
            </a:r>
          </a:p>
          <a:p>
            <a:r>
              <a:rPr lang="fi-FI" dirty="0"/>
              <a:t>kosmologia</a:t>
            </a:r>
          </a:p>
          <a:p>
            <a:r>
              <a:rPr lang="fi-FI" dirty="0"/>
              <a:t>logiikka</a:t>
            </a:r>
          </a:p>
          <a:p>
            <a:r>
              <a:rPr lang="fi-FI" dirty="0"/>
              <a:t>metafysiikka</a:t>
            </a:r>
          </a:p>
          <a:p>
            <a:r>
              <a:rPr lang="fi-FI" dirty="0"/>
              <a:t>moraalifilosofia</a:t>
            </a:r>
          </a:p>
          <a:p>
            <a:r>
              <a:rPr lang="fi-FI" dirty="0"/>
              <a:t>ontologia</a:t>
            </a:r>
          </a:p>
          <a:p>
            <a:r>
              <a:rPr lang="fi-FI" dirty="0"/>
              <a:t>teologia</a:t>
            </a:r>
          </a:p>
          <a:p>
            <a:r>
              <a:rPr lang="fi-FI" dirty="0"/>
              <a:t>yhteiskuntafilosofia</a:t>
            </a:r>
          </a:p>
          <a:p>
            <a:endParaRPr lang="fi-FI" dirty="0"/>
          </a:p>
          <a:p>
            <a:endParaRPr lang="fi-FI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D236D6C4-478D-3D45-9167-AC7339D07E1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8459" y="6176963"/>
            <a:ext cx="1714500" cy="228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51315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374</TotalTime>
  <Words>104</Words>
  <Application>Microsoft Office PowerPoint</Application>
  <PresentationFormat>Laajakuva</PresentationFormat>
  <Paragraphs>32</Paragraphs>
  <Slides>8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Office-teema</vt:lpstr>
      <vt:lpstr>3 Filosofian osa-alueet</vt:lpstr>
      <vt:lpstr>Metafysiikka </vt:lpstr>
      <vt:lpstr>Tieto-oppi</vt:lpstr>
      <vt:lpstr>Tieteenfilosofia  </vt:lpstr>
      <vt:lpstr>Etiikka</vt:lpstr>
      <vt:lpstr>Yhteiskuntafilosofia</vt:lpstr>
      <vt:lpstr>Logiikka</vt:lpstr>
      <vt:lpstr>Luvun 3 keskeiset käsitteet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 Filosofia ja filosofian opiskelu</dc:title>
  <dc:creator>Senja Viitanen</dc:creator>
  <cp:lastModifiedBy>Marja Valkama</cp:lastModifiedBy>
  <cp:revision>12</cp:revision>
  <dcterms:created xsi:type="dcterms:W3CDTF">2020-10-07T13:25:27Z</dcterms:created>
  <dcterms:modified xsi:type="dcterms:W3CDTF">2022-02-22T08:56:36Z</dcterms:modified>
</cp:coreProperties>
</file>