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tsikk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7" name="Alaotsikk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30" name="Päivämäärän paikkamerkki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2DA3D-8512-45DB-A2B5-C0A432137CE0}" type="datetimeFigureOut">
              <a:rPr lang="fi-FI" smtClean="0"/>
              <a:t>20.3.2017</a:t>
            </a:fld>
            <a:endParaRPr lang="fi-FI"/>
          </a:p>
        </p:txBody>
      </p:sp>
      <p:sp>
        <p:nvSpPr>
          <p:cNvPr id="19" name="Alatunnisteen paikkamerk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7" name="Dian numeron paikkamerkki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CCA3-5EC0-4B09-AAAD-89E6B87CAE9D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2DA3D-8512-45DB-A2B5-C0A432137CE0}" type="datetimeFigureOut">
              <a:rPr lang="fi-FI" smtClean="0"/>
              <a:t>20.3.2017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CCA3-5EC0-4B09-AAAD-89E6B87CAE9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2DA3D-8512-45DB-A2B5-C0A432137CE0}" type="datetimeFigureOut">
              <a:rPr lang="fi-FI" smtClean="0"/>
              <a:t>20.3.2017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CCA3-5EC0-4B09-AAAD-89E6B87CAE9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2DA3D-8512-45DB-A2B5-C0A432137CE0}" type="datetimeFigureOut">
              <a:rPr lang="fi-FI" smtClean="0"/>
              <a:t>20.3.2017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CCA3-5EC0-4B09-AAAD-89E6B87CAE9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2DA3D-8512-45DB-A2B5-C0A432137CE0}" type="datetimeFigureOut">
              <a:rPr lang="fi-FI" smtClean="0"/>
              <a:t>20.3.2017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CCA3-5EC0-4B09-AAAD-89E6B87CAE9D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2DA3D-8512-45DB-A2B5-C0A432137CE0}" type="datetimeFigureOut">
              <a:rPr lang="fi-FI" smtClean="0"/>
              <a:t>20.3.2017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CCA3-5EC0-4B09-AAAD-89E6B87CAE9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2DA3D-8512-45DB-A2B5-C0A432137CE0}" type="datetimeFigureOut">
              <a:rPr lang="fi-FI" smtClean="0"/>
              <a:t>20.3.2017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CCA3-5EC0-4B09-AAAD-89E6B87CAE9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2DA3D-8512-45DB-A2B5-C0A432137CE0}" type="datetimeFigureOut">
              <a:rPr lang="fi-FI" smtClean="0"/>
              <a:t>20.3.2017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CCA3-5EC0-4B09-AAAD-89E6B87CAE9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2DA3D-8512-45DB-A2B5-C0A432137CE0}" type="datetimeFigureOut">
              <a:rPr lang="fi-FI" smtClean="0"/>
              <a:t>20.3.2017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CCA3-5EC0-4B09-AAAD-89E6B87CAE9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2DA3D-8512-45DB-A2B5-C0A432137CE0}" type="datetimeFigureOut">
              <a:rPr lang="fi-FI" smtClean="0"/>
              <a:t>20.3.2017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CCA3-5EC0-4B09-AAAD-89E6B87CAE9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Yhdestä kulmasta leikattu ja pyöristetty suorakulmi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ainen kolmi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2DA3D-8512-45DB-A2B5-C0A432137CE0}" type="datetimeFigureOut">
              <a:rPr lang="fi-FI" smtClean="0"/>
              <a:t>20.3.2017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118CCA3-5EC0-4B09-AAAD-89E6B87CAE9D}" type="slidenum">
              <a:rPr lang="fi-FI" smtClean="0"/>
              <a:t>‹#›</a:t>
            </a:fld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10" name="Puolivapaa piirto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Puolivapaa piirto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uolivapaa piirto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Puolivapaa piirto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Otsikon paikkamerkki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0" name="Tekstin paikkamerkki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5C2DA3D-8512-45DB-A2B5-C0A432137CE0}" type="datetimeFigureOut">
              <a:rPr lang="fi-FI" smtClean="0"/>
              <a:t>20.3.2017</a:t>
            </a:fld>
            <a:endParaRPr lang="fi-FI"/>
          </a:p>
        </p:txBody>
      </p:sp>
      <p:sp>
        <p:nvSpPr>
          <p:cNvPr id="22" name="Alatunnisteen paikkamerkki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118CCA3-5EC0-4B09-AAAD-89E6B87CAE9D}" type="slidenum">
              <a:rPr lang="fi-FI" smtClean="0"/>
              <a:t>‹#›</a:t>
            </a:fld>
            <a:endParaRPr lang="fi-FI"/>
          </a:p>
        </p:txBody>
      </p:sp>
      <p:grpSp>
        <p:nvGrpSpPr>
          <p:cNvPr id="2" name="Ryhmä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Puolivapaa piirto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Puolivapaa piirto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Puhe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PUHE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ei </a:t>
            </a:r>
            <a:r>
              <a:rPr lang="fi-FI" dirty="0" smtClean="0"/>
              <a:t>puhekieltä!</a:t>
            </a:r>
          </a:p>
          <a:p>
            <a:r>
              <a:rPr lang="fi-FI" dirty="0"/>
              <a:t>yksi virallisimmista </a:t>
            </a:r>
            <a:r>
              <a:rPr lang="fi-FI" dirty="0" smtClean="0"/>
              <a:t>tekstityypeistä(esimerkiksi </a:t>
            </a:r>
            <a:r>
              <a:rPr lang="fi-FI" dirty="0" err="1"/>
              <a:t>will</a:t>
            </a:r>
            <a:r>
              <a:rPr lang="fi-FI" dirty="0"/>
              <a:t> </a:t>
            </a:r>
            <a:r>
              <a:rPr lang="fi-FI" dirty="0" err="1"/>
              <a:t>not</a:t>
            </a:r>
            <a:r>
              <a:rPr lang="fi-FI" dirty="0"/>
              <a:t> mieluummin kuin </a:t>
            </a:r>
            <a:r>
              <a:rPr lang="fi-FI" dirty="0" err="1" smtClean="0"/>
              <a:t>won’t</a:t>
            </a:r>
            <a:r>
              <a:rPr lang="fi-FI" dirty="0" smtClean="0"/>
              <a:t>)</a:t>
            </a:r>
          </a:p>
          <a:p>
            <a:r>
              <a:rPr lang="fi-FI" dirty="0"/>
              <a:t>englannin kielessä </a:t>
            </a:r>
            <a:r>
              <a:rPr lang="fi-FI" dirty="0" smtClean="0"/>
              <a:t>on erittäin </a:t>
            </a:r>
            <a:r>
              <a:rPr lang="fi-FI" dirty="0"/>
              <a:t>tärkeä käyttää sopivaa alku- ja </a:t>
            </a:r>
            <a:r>
              <a:rPr lang="fi-FI" dirty="0" smtClean="0"/>
              <a:t>loppulausetta: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ALKU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Alku</a:t>
            </a:r>
            <a:endParaRPr lang="fi-FI" dirty="0"/>
          </a:p>
          <a:p>
            <a:pPr lvl="1"/>
            <a:r>
              <a:rPr lang="en-GB" dirty="0"/>
              <a:t>Ladies and Gentlemen, it is my very great privilege to address you on this most special occasion</a:t>
            </a:r>
            <a:r>
              <a:rPr lang="en-GB" dirty="0" smtClean="0"/>
              <a:t>. (</a:t>
            </a:r>
            <a:r>
              <a:rPr lang="en-GB" dirty="0" err="1" smtClean="0"/>
              <a:t>hyvin</a:t>
            </a:r>
            <a:r>
              <a:rPr lang="en-GB" dirty="0" smtClean="0"/>
              <a:t> </a:t>
            </a:r>
            <a:r>
              <a:rPr lang="en-GB" dirty="0" err="1" smtClean="0"/>
              <a:t>virallinen</a:t>
            </a:r>
            <a:r>
              <a:rPr lang="en-GB" dirty="0" smtClean="0"/>
              <a:t>)</a:t>
            </a:r>
            <a:endParaRPr lang="fi-FI" dirty="0"/>
          </a:p>
          <a:p>
            <a:pPr lvl="1"/>
            <a:r>
              <a:rPr lang="en-GB" dirty="0"/>
              <a:t>Ladies and Gentlemen, it is </a:t>
            </a:r>
            <a:r>
              <a:rPr lang="en-GB" dirty="0" smtClean="0"/>
              <a:t>an honour to..</a:t>
            </a:r>
            <a:r>
              <a:rPr lang="en-GB" dirty="0" smtClean="0"/>
              <a:t>. </a:t>
            </a:r>
            <a:endParaRPr lang="en-GB" dirty="0" smtClean="0"/>
          </a:p>
          <a:p>
            <a:pPr lvl="1"/>
            <a:r>
              <a:rPr lang="en-GB" dirty="0" smtClean="0"/>
              <a:t>Dear fellow students, </a:t>
            </a:r>
            <a:r>
              <a:rPr lang="en-GB" dirty="0" smtClean="0"/>
              <a:t>... (</a:t>
            </a:r>
            <a:r>
              <a:rPr lang="en-GB" dirty="0" err="1" smtClean="0"/>
              <a:t>epävirallisempi</a:t>
            </a:r>
            <a:r>
              <a:rPr lang="en-GB" dirty="0" smtClean="0"/>
              <a:t>, </a:t>
            </a:r>
            <a:r>
              <a:rPr lang="en-GB" dirty="0" err="1" smtClean="0"/>
              <a:t>kuuluu</a:t>
            </a:r>
            <a:r>
              <a:rPr lang="en-GB" dirty="0" smtClean="0"/>
              <a:t> </a:t>
            </a:r>
            <a:r>
              <a:rPr lang="en-GB" dirty="0" err="1" smtClean="0"/>
              <a:t>samaan</a:t>
            </a:r>
            <a:r>
              <a:rPr lang="en-GB" dirty="0" smtClean="0"/>
              <a:t> </a:t>
            </a:r>
            <a:r>
              <a:rPr lang="en-GB" dirty="0" err="1" smtClean="0"/>
              <a:t>ryhmään</a:t>
            </a:r>
            <a:r>
              <a:rPr lang="en-GB" dirty="0" smtClean="0"/>
              <a:t>)</a:t>
            </a:r>
            <a:endParaRPr lang="en-GB" dirty="0" smtClean="0"/>
          </a:p>
          <a:p>
            <a:pPr lvl="1"/>
            <a:r>
              <a:rPr lang="en-GB" dirty="0" smtClean="0"/>
              <a:t>Dear friends, </a:t>
            </a:r>
            <a:r>
              <a:rPr lang="en-GB" dirty="0" smtClean="0"/>
              <a:t>.... (</a:t>
            </a:r>
            <a:r>
              <a:rPr lang="en-GB" dirty="0" err="1" smtClean="0"/>
              <a:t>tuttavallinen</a:t>
            </a:r>
            <a:r>
              <a:rPr lang="en-GB" dirty="0" smtClean="0"/>
              <a:t>, </a:t>
            </a:r>
            <a:r>
              <a:rPr lang="en-GB" dirty="0" err="1" smtClean="0"/>
              <a:t>epävirallinen</a:t>
            </a:r>
            <a:r>
              <a:rPr lang="en-GB" dirty="0" smtClean="0"/>
              <a:t>)</a:t>
            </a:r>
            <a:endParaRPr lang="fi-FI" dirty="0"/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Loppu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Loppu</a:t>
            </a:r>
            <a:endParaRPr lang="fi-FI" dirty="0"/>
          </a:p>
          <a:p>
            <a:pPr lvl="1"/>
            <a:r>
              <a:rPr lang="en-GB" dirty="0"/>
              <a:t>Finally Ladies and Gentlemen, allow me to thank you all for participating in this event. </a:t>
            </a:r>
            <a:r>
              <a:rPr lang="en-GB" dirty="0" smtClean="0"/>
              <a:t>[…] let </a:t>
            </a:r>
            <a:r>
              <a:rPr lang="en-GB" dirty="0"/>
              <a:t>me conclude by thanking the </a:t>
            </a:r>
            <a:r>
              <a:rPr lang="en-GB" dirty="0" smtClean="0"/>
              <a:t>[…]. (</a:t>
            </a:r>
            <a:r>
              <a:rPr lang="en-GB" dirty="0" err="1" smtClean="0"/>
              <a:t>hyvin</a:t>
            </a:r>
            <a:r>
              <a:rPr lang="en-GB" dirty="0" smtClean="0"/>
              <a:t> </a:t>
            </a:r>
            <a:r>
              <a:rPr lang="en-GB" dirty="0" err="1" smtClean="0"/>
              <a:t>virallinen</a:t>
            </a:r>
            <a:r>
              <a:rPr lang="en-GB" dirty="0" smtClean="0"/>
              <a:t>)</a:t>
            </a:r>
            <a:endParaRPr lang="fi-FI" dirty="0"/>
          </a:p>
          <a:p>
            <a:pPr lvl="1"/>
            <a:r>
              <a:rPr lang="en-GB" dirty="0"/>
              <a:t>So Ladies and Gentlemen, let us raise our glasses in a toast to </a:t>
            </a:r>
            <a:r>
              <a:rPr lang="en-GB" dirty="0" smtClean="0"/>
              <a:t>the […]! (</a:t>
            </a:r>
            <a:r>
              <a:rPr lang="en-GB" dirty="0" err="1" smtClean="0"/>
              <a:t>virallinen</a:t>
            </a:r>
            <a:r>
              <a:rPr lang="en-GB" dirty="0" smtClean="0"/>
              <a:t>)</a:t>
            </a:r>
            <a:endParaRPr lang="en-GB" dirty="0" smtClean="0"/>
          </a:p>
          <a:p>
            <a:pPr lvl="1"/>
            <a:r>
              <a:rPr lang="en-GB" dirty="0" smtClean="0"/>
              <a:t>Finally dear fellow students, </a:t>
            </a:r>
            <a:r>
              <a:rPr lang="en-GB" dirty="0" smtClean="0"/>
              <a:t>... (</a:t>
            </a:r>
            <a:r>
              <a:rPr lang="en-GB" dirty="0" err="1" smtClean="0"/>
              <a:t>epävirallinen</a:t>
            </a:r>
            <a:r>
              <a:rPr lang="en-GB" dirty="0" smtClean="0"/>
              <a:t>)</a:t>
            </a:r>
            <a:endParaRPr lang="fi-FI" dirty="0"/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KIELI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fi-FI" dirty="0"/>
              <a:t>Käytetään virallista kirjakieltä, johon eivät kuulu esimerkiksi seuraavat puhekieliset ilmaisut: </a:t>
            </a:r>
          </a:p>
          <a:p>
            <a:pPr lvl="1"/>
            <a:r>
              <a:rPr lang="fi-FI" dirty="0" err="1"/>
              <a:t>ain't</a:t>
            </a:r>
            <a:r>
              <a:rPr lang="fi-FI" dirty="0"/>
              <a:t>, </a:t>
            </a:r>
            <a:r>
              <a:rPr lang="fi-FI" dirty="0" err="1"/>
              <a:t>gonna</a:t>
            </a:r>
            <a:r>
              <a:rPr lang="fi-FI" dirty="0"/>
              <a:t>, </a:t>
            </a:r>
            <a:r>
              <a:rPr lang="fi-FI" dirty="0" err="1"/>
              <a:t>wanna</a:t>
            </a:r>
            <a:r>
              <a:rPr lang="fi-FI" dirty="0"/>
              <a:t> jne. (puhekielen lyhenteet</a:t>
            </a:r>
            <a:r>
              <a:rPr lang="fi-FI" dirty="0" smtClean="0"/>
              <a:t>)</a:t>
            </a:r>
          </a:p>
          <a:p>
            <a:pPr lvl="1">
              <a:buNone/>
            </a:pPr>
            <a:r>
              <a:rPr lang="fi-FI" dirty="0" smtClean="0">
                <a:sym typeface="Wingdings" pitchFamily="2" charset="2"/>
              </a:rPr>
              <a:t> </a:t>
            </a:r>
            <a:r>
              <a:rPr lang="fi-FI" b="1" dirty="0" smtClean="0">
                <a:sym typeface="Wingdings" pitchFamily="2" charset="2"/>
              </a:rPr>
              <a:t>Is </a:t>
            </a:r>
            <a:r>
              <a:rPr lang="fi-FI" b="1" dirty="0" err="1" smtClean="0">
                <a:sym typeface="Wingdings" pitchFamily="2" charset="2"/>
              </a:rPr>
              <a:t>not</a:t>
            </a:r>
            <a:r>
              <a:rPr lang="fi-FI" b="1" dirty="0" smtClean="0">
                <a:sym typeface="Wingdings" pitchFamily="2" charset="2"/>
              </a:rPr>
              <a:t> (</a:t>
            </a:r>
            <a:r>
              <a:rPr lang="fi-FI" b="1" dirty="0" err="1" smtClean="0">
                <a:sym typeface="Wingdings" pitchFamily="2" charset="2"/>
              </a:rPr>
              <a:t>isn’t</a:t>
            </a:r>
            <a:r>
              <a:rPr lang="fi-FI" b="1" dirty="0" smtClean="0">
                <a:sym typeface="Wingdings" pitchFamily="2" charset="2"/>
              </a:rPr>
              <a:t>), is </a:t>
            </a:r>
            <a:r>
              <a:rPr lang="fi-FI" b="1" dirty="0" err="1" smtClean="0">
                <a:sym typeface="Wingdings" pitchFamily="2" charset="2"/>
              </a:rPr>
              <a:t>going</a:t>
            </a:r>
            <a:r>
              <a:rPr lang="fi-FI" b="1" dirty="0" smtClean="0">
                <a:sym typeface="Wingdings" pitchFamily="2" charset="2"/>
              </a:rPr>
              <a:t> to, </a:t>
            </a:r>
            <a:r>
              <a:rPr lang="fi-FI" b="1" dirty="0" err="1" smtClean="0">
                <a:sym typeface="Wingdings" pitchFamily="2" charset="2"/>
              </a:rPr>
              <a:t>want</a:t>
            </a:r>
            <a:r>
              <a:rPr lang="fi-FI" b="1" dirty="0" smtClean="0">
                <a:sym typeface="Wingdings" pitchFamily="2" charset="2"/>
              </a:rPr>
              <a:t> to…</a:t>
            </a:r>
            <a:endParaRPr lang="fi-FI" b="1" dirty="0"/>
          </a:p>
          <a:p>
            <a:pPr lvl="1"/>
            <a:r>
              <a:rPr lang="en-GB" dirty="0"/>
              <a:t>bullshit, crap, pain in the arse </a:t>
            </a:r>
            <a:r>
              <a:rPr lang="en-GB" dirty="0" err="1"/>
              <a:t>jne</a:t>
            </a:r>
            <a:r>
              <a:rPr lang="en-GB" dirty="0"/>
              <a:t>. (</a:t>
            </a:r>
            <a:r>
              <a:rPr lang="en-GB" dirty="0" err="1"/>
              <a:t>slangi</a:t>
            </a:r>
            <a:r>
              <a:rPr lang="en-GB" dirty="0"/>
              <a:t>)</a:t>
            </a:r>
            <a:endParaRPr lang="fi-FI" dirty="0"/>
          </a:p>
          <a:p>
            <a:pPr lvl="1"/>
            <a:r>
              <a:rPr lang="en-GB" dirty="0"/>
              <a:t>he didn’t do nothing (</a:t>
            </a:r>
            <a:r>
              <a:rPr lang="en-GB" dirty="0" err="1"/>
              <a:t>kaksoiskielto</a:t>
            </a:r>
            <a:r>
              <a:rPr lang="en-GB" dirty="0" smtClean="0"/>
              <a:t>)</a:t>
            </a:r>
          </a:p>
          <a:p>
            <a:pPr lvl="1">
              <a:buNone/>
            </a:pPr>
            <a:r>
              <a:rPr lang="en-GB" dirty="0" smtClean="0">
                <a:sym typeface="Wingdings" pitchFamily="2" charset="2"/>
              </a:rPr>
              <a:t> </a:t>
            </a:r>
            <a:r>
              <a:rPr lang="en-GB" b="1" dirty="0" smtClean="0">
                <a:sym typeface="Wingdings" pitchFamily="2" charset="2"/>
              </a:rPr>
              <a:t>He didn’t do anything /He did nothing</a:t>
            </a:r>
            <a:endParaRPr lang="fi-FI" b="1" dirty="0"/>
          </a:p>
          <a:p>
            <a:pPr lvl="1"/>
            <a:r>
              <a:rPr lang="en-GB" dirty="0"/>
              <a:t>like: it’s like an excellent </a:t>
            </a:r>
            <a:r>
              <a:rPr lang="en-GB" dirty="0" smtClean="0"/>
              <a:t>idea</a:t>
            </a:r>
          </a:p>
          <a:p>
            <a:pPr lvl="1">
              <a:buNone/>
            </a:pPr>
            <a:r>
              <a:rPr lang="en-GB" dirty="0" smtClean="0">
                <a:sym typeface="Wingdings" pitchFamily="2" charset="2"/>
              </a:rPr>
              <a:t></a:t>
            </a:r>
            <a:r>
              <a:rPr lang="en-GB" b="1" dirty="0" smtClean="0">
                <a:sym typeface="Wingdings" pitchFamily="2" charset="2"/>
              </a:rPr>
              <a:t>it’s (such) an excellent idea</a:t>
            </a:r>
            <a:endParaRPr lang="fi-FI" b="1" dirty="0"/>
          </a:p>
          <a:p>
            <a:pPr lvl="1"/>
            <a:r>
              <a:rPr lang="en-GB" dirty="0"/>
              <a:t>way: it’s way too </a:t>
            </a:r>
            <a:r>
              <a:rPr lang="en-GB" dirty="0" smtClean="0"/>
              <a:t>serious</a:t>
            </a:r>
          </a:p>
          <a:p>
            <a:pPr lvl="1">
              <a:buNone/>
            </a:pPr>
            <a:r>
              <a:rPr lang="en-GB" dirty="0" smtClean="0">
                <a:sym typeface="Wingdings" pitchFamily="2" charset="2"/>
              </a:rPr>
              <a:t></a:t>
            </a:r>
            <a:r>
              <a:rPr lang="en-GB" b="1" dirty="0" smtClean="0">
                <a:sym typeface="Wingdings" pitchFamily="2" charset="2"/>
              </a:rPr>
              <a:t>it’s far too serious</a:t>
            </a:r>
            <a:endParaRPr lang="fi-FI" b="1" dirty="0"/>
          </a:p>
          <a:p>
            <a:pPr lvl="1"/>
            <a:r>
              <a:rPr lang="en-GB" dirty="0"/>
              <a:t>so-</a:t>
            </a:r>
            <a:r>
              <a:rPr lang="en-GB" dirty="0" err="1"/>
              <a:t>sanan</a:t>
            </a:r>
            <a:r>
              <a:rPr lang="en-GB" dirty="0"/>
              <a:t> </a:t>
            </a:r>
            <a:r>
              <a:rPr lang="en-GB" dirty="0" err="1"/>
              <a:t>liiallinen</a:t>
            </a:r>
            <a:r>
              <a:rPr lang="en-GB" dirty="0"/>
              <a:t> </a:t>
            </a:r>
            <a:r>
              <a:rPr lang="en-GB" dirty="0" err="1"/>
              <a:t>käyttö</a:t>
            </a:r>
            <a:r>
              <a:rPr lang="en-GB" dirty="0"/>
              <a:t>: It is so terrible!</a:t>
            </a:r>
            <a:endParaRPr lang="fi-FI" dirty="0"/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TYYLI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fi-FI" dirty="0"/>
              <a:t>Esitetään väitteet mieluummin vahvasti:</a:t>
            </a:r>
          </a:p>
          <a:p>
            <a:pPr lvl="1"/>
            <a:r>
              <a:rPr lang="en-GB" dirty="0"/>
              <a:t>It is evident that…</a:t>
            </a:r>
            <a:endParaRPr lang="fi-FI" dirty="0"/>
          </a:p>
          <a:p>
            <a:pPr lvl="1"/>
            <a:r>
              <a:rPr lang="en-GB" dirty="0"/>
              <a:t>There can surely be no doubt that…</a:t>
            </a:r>
            <a:endParaRPr lang="fi-FI" dirty="0"/>
          </a:p>
          <a:p>
            <a:r>
              <a:rPr lang="fi-FI" dirty="0"/>
              <a:t>Näiden ideoiden lisäksi on myös hyvä huomioida vastakkaisia mielipiteitä. Seuraavat ilmaisut ovat tähän tarkoitukseen </a:t>
            </a:r>
            <a:r>
              <a:rPr lang="fi-FI" dirty="0" smtClean="0"/>
              <a:t>hyödyllisiä:</a:t>
            </a:r>
          </a:p>
          <a:p>
            <a:pPr lvl="1"/>
            <a:r>
              <a:rPr lang="en-GB" dirty="0" smtClean="0"/>
              <a:t>While </a:t>
            </a:r>
            <a:r>
              <a:rPr lang="en-GB" dirty="0"/>
              <a:t>some may argue that…, I nonetheless believe that the majority would support the view that…</a:t>
            </a:r>
            <a:endParaRPr lang="fi-FI" dirty="0"/>
          </a:p>
          <a:p>
            <a:pPr lvl="1"/>
            <a:r>
              <a:rPr lang="en-GB" dirty="0"/>
              <a:t>Despite the current tendency to claim that…, it is my belief that…</a:t>
            </a:r>
            <a:endParaRPr lang="fi-FI" dirty="0"/>
          </a:p>
          <a:p>
            <a:pPr lvl="1"/>
            <a:r>
              <a:rPr lang="en-GB" dirty="0"/>
              <a:t>After all, the fact that … seems to contradict the suggestion that…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Kun kirjoitat </a:t>
            </a:r>
            <a:r>
              <a:rPr lang="fi-FI" dirty="0" smtClean="0"/>
              <a:t>puhe</a:t>
            </a:r>
            <a:r>
              <a:rPr lang="fi-FI" dirty="0" smtClean="0"/>
              <a:t>tta</a:t>
            </a:r>
            <a:r>
              <a:rPr lang="fi-FI" dirty="0" smtClean="0"/>
              <a:t>, kysy itseltäsi seuraavia kysymyksiä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fi-FI" dirty="0" smtClean="0"/>
              <a:t>Rakenne: onko aineella selkeä </a:t>
            </a:r>
            <a:r>
              <a:rPr lang="fi-FI" dirty="0" smtClean="0"/>
              <a:t>alku/johdanto </a:t>
            </a:r>
            <a:r>
              <a:rPr lang="fi-FI" dirty="0" smtClean="0"/>
              <a:t>ja lopetus?</a:t>
            </a:r>
          </a:p>
          <a:p>
            <a:pPr lvl="0"/>
            <a:r>
              <a:rPr lang="fi-FI" dirty="0" smtClean="0"/>
              <a:t>Yhtenäisyys: kehittyvätkö ideasi hyvin tekstin sisällä? Ovatko lauseet linkitetty toisiinsa hyvin (sidesanojen käyttö!)</a:t>
            </a:r>
          </a:p>
          <a:p>
            <a:pPr lvl="0"/>
            <a:r>
              <a:rPr lang="fi-FI" dirty="0" smtClean="0"/>
              <a:t>Ajatusten laatu ja omaperäisyys: onko sinulla jotain uutta ja mielenkiintoista sanottavaa?</a:t>
            </a:r>
          </a:p>
          <a:p>
            <a:pPr lvl="0"/>
            <a:r>
              <a:rPr lang="fi-FI" dirty="0" smtClean="0"/>
              <a:t>Kieli: onko kieli autenttista ja tarkkaa, käytätkö sopivaa sanastoa?</a:t>
            </a:r>
          </a:p>
          <a:p>
            <a:pPr lvl="0"/>
            <a:r>
              <a:rPr lang="fi-FI" dirty="0" smtClean="0"/>
              <a:t>Viestintä: Onko tekstiäsi helppo ymmärtää? Miten hyvin olet ilmaissut ajatuksesi</a:t>
            </a:r>
            <a:r>
              <a:rPr lang="fi-FI" dirty="0" smtClean="0"/>
              <a:t>?</a:t>
            </a:r>
          </a:p>
          <a:p>
            <a:pPr lvl="0"/>
            <a:r>
              <a:rPr lang="fi-FI" dirty="0" smtClean="0"/>
              <a:t>Muista aineen </a:t>
            </a:r>
            <a:r>
              <a:rPr lang="fi-FI" smtClean="0"/>
              <a:t>tarkastuslista lopuksi!</a:t>
            </a:r>
            <a:endParaRPr lang="fi-FI" dirty="0" smtClean="0"/>
          </a:p>
          <a:p>
            <a:endParaRPr lang="fi-FI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rta">
  <a:themeElements>
    <a:clrScheme name="Moduuli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Virta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Virt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</TotalTime>
  <Words>400</Words>
  <Application>Microsoft Office PowerPoint</Application>
  <PresentationFormat>Näytössä katseltava diaesitys (4:3)</PresentationFormat>
  <Paragraphs>43</Paragraphs>
  <Slides>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Virta</vt:lpstr>
      <vt:lpstr>Puhe</vt:lpstr>
      <vt:lpstr>PUHE</vt:lpstr>
      <vt:lpstr>ALKU</vt:lpstr>
      <vt:lpstr>Loppu</vt:lpstr>
      <vt:lpstr>KIELI </vt:lpstr>
      <vt:lpstr>TYYLI</vt:lpstr>
      <vt:lpstr>Kun kirjoitat puhetta, kysy itseltäsi seuraavia kysymyksiä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Puhe</dc:title>
  <dc:creator>Venla</dc:creator>
  <cp:lastModifiedBy>Venla</cp:lastModifiedBy>
  <cp:revision>1</cp:revision>
  <dcterms:created xsi:type="dcterms:W3CDTF">2017-03-20T20:44:03Z</dcterms:created>
  <dcterms:modified xsi:type="dcterms:W3CDTF">2017-03-20T20:52:00Z</dcterms:modified>
</cp:coreProperties>
</file>