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jCyxVD8WVSHdt+bmIWUQd5ViYEV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ukka Suonio" initials="" lastIdx="2" clrIdx="0"/>
  <p:cmAuthor id="1" name="Jaakko Mäki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400"/>
    <a:srgbClr val="E5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8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2a0ff99a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b2a0ff99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c83a3f1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c83a3f15c1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1c83a3f15c1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2a0ff99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b2a0ff99a7_0_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gb2a0ff99a7_0_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c3553040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c355304055_1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c355304055_1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c35530405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c355304055_1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c355304055_1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c35530405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c355304055_1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c355304055_1_1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8962130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d89621307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gd89621307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400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2a0ff99a7_0_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Sidossanoja </a:t>
            </a:r>
            <a:endParaRPr/>
          </a:p>
        </p:txBody>
      </p:sp>
      <p:sp>
        <p:nvSpPr>
          <p:cNvPr id="86" name="Google Shape;86;gb2a0ff99a7_0_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Module 7 Grammar</a:t>
            </a:r>
            <a:endParaRPr/>
          </a:p>
        </p:txBody>
      </p:sp>
      <p:sp>
        <p:nvSpPr>
          <p:cNvPr id="87" name="Google Shape;87;gb2a0ff99a7_0_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c83a3f15c1_0_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Sidossanoja</a:t>
            </a:r>
            <a:endParaRPr/>
          </a:p>
        </p:txBody>
      </p:sp>
      <p:sp>
        <p:nvSpPr>
          <p:cNvPr id="94" name="Google Shape;94;g1c83a3f15c1_0_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solidFill>
                  <a:srgbClr val="000000"/>
                </a:solidFill>
              </a:rPr>
              <a:t>Sidossanat tekevät tekstistä sujuvampaa lukea. Sidossanat ovat usein lauseen alussa, ja ne erotetaan muusta lauseesta pilkulla. Sidossanat ovat yleisiä kirjallisessa ilmaisussa.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solidFill>
                  <a:srgbClr val="000000"/>
                </a:solidFill>
              </a:rPr>
              <a:t>Tunnistatko sidossanoja?</a:t>
            </a:r>
            <a:r>
              <a:rPr lang="fi-FI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c83a3f15c1_0_0"/>
          <p:cNvSpPr txBox="1">
            <a:spLocks noGrp="1"/>
          </p:cNvSpPr>
          <p:nvPr>
            <p:ph type="sldNum" idx="12"/>
          </p:nvPr>
        </p:nvSpPr>
        <p:spPr>
          <a:xfrm>
            <a:off x="17275656" y="1225554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68F420-3430-69B6-3AB3-D4DDE98AF0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New Insights Module 7 Grammar</a:t>
            </a:r>
          </a:p>
        </p:txBody>
      </p:sp>
      <p:pic>
        <p:nvPicPr>
          <p:cNvPr id="6" name="Kuva 5" descr="Kuva, joka sisältää kohteen henkilö, sisä, astia, pöytä&#10;&#10;Kuvaus luotu automaattisesti">
            <a:extLst>
              <a:ext uri="{FF2B5EF4-FFF2-40B4-BE49-F238E27FC236}">
                <a16:creationId xmlns:a16="http://schemas.microsoft.com/office/drawing/2014/main" id="{BB1739E0-70DB-0BB3-3F7C-DC083F64E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1087" y="3061052"/>
            <a:ext cx="11388963" cy="7592642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B4C2C07A-AF6C-0596-EDD8-C749898C335F}"/>
              </a:ext>
            </a:extLst>
          </p:cNvPr>
          <p:cNvSpPr txBox="1"/>
          <p:nvPr/>
        </p:nvSpPr>
        <p:spPr>
          <a:xfrm>
            <a:off x="11154453" y="12585639"/>
            <a:ext cx="11192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iStock.com/</a:t>
            </a:r>
            <a:r>
              <a:rPr lang="fi-FI" sz="12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Prostock</a:t>
            </a:r>
            <a:r>
              <a:rPr lang="fi-FI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-Studio</a:t>
            </a:r>
            <a:endParaRPr lang="fi-FI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2a0ff99a7_0_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/>
              <a:t>Say the sentences in Finnish.</a:t>
            </a:r>
            <a:endParaRPr/>
          </a:p>
        </p:txBody>
      </p:sp>
      <p:sp>
        <p:nvSpPr>
          <p:cNvPr id="103" name="Google Shape;103;gb2a0ff99a7_0_6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5600" dirty="0"/>
              <a:t>1. </a:t>
            </a:r>
            <a:r>
              <a:rPr lang="fi-FI" sz="56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F</a:t>
            </a:r>
            <a:r>
              <a:rPr lang="fi-FI" sz="5600" dirty="0" err="1"/>
              <a:t>irst</a:t>
            </a:r>
            <a:r>
              <a:rPr lang="fi-FI" sz="5600" dirty="0"/>
              <a:t> </a:t>
            </a:r>
            <a:r>
              <a:rPr lang="fi-FI" sz="5600" dirty="0" err="1"/>
              <a:t>off</a:t>
            </a:r>
            <a:r>
              <a:rPr lang="fi-FI" sz="5600" dirty="0"/>
              <a:t>, </a:t>
            </a:r>
            <a:r>
              <a:rPr lang="fi-FI" sz="5600" dirty="0" err="1"/>
              <a:t>we'd</a:t>
            </a:r>
            <a:r>
              <a:rPr lang="fi-FI" sz="5600" dirty="0"/>
              <a:t> </a:t>
            </a:r>
            <a:r>
              <a:rPr lang="fi-FI" sz="5600" dirty="0" err="1"/>
              <a:t>like</a:t>
            </a:r>
            <a:r>
              <a:rPr lang="fi-FI" sz="5600" dirty="0"/>
              <a:t> to </a:t>
            </a:r>
            <a:r>
              <a:rPr lang="fi-FI" sz="5600" dirty="0" err="1"/>
              <a:t>thank</a:t>
            </a:r>
            <a:r>
              <a:rPr lang="fi-FI" sz="5600" dirty="0"/>
              <a:t> </a:t>
            </a:r>
            <a:r>
              <a:rPr lang="fi-FI" sz="5600" dirty="0" err="1"/>
              <a:t>the</a:t>
            </a:r>
            <a:r>
              <a:rPr lang="fi-FI" sz="5600" dirty="0"/>
              <a:t> </a:t>
            </a:r>
            <a:r>
              <a:rPr lang="fi-FI" sz="5600" dirty="0" err="1"/>
              <a:t>staff</a:t>
            </a:r>
            <a:r>
              <a:rPr lang="fi-FI" sz="5600" dirty="0"/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5600" dirty="0">
                <a:solidFill>
                  <a:schemeClr val="bg2"/>
                </a:solidFill>
              </a:rPr>
              <a:t>		Aluksi haluaisimme kiittää henkilökuntaa.</a:t>
            </a:r>
            <a:endParaRPr sz="56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5600" dirty="0"/>
              <a:t>2. To </a:t>
            </a:r>
            <a:r>
              <a:rPr lang="fi-FI" sz="5600" dirty="0" err="1"/>
              <a:t>conclude</a:t>
            </a:r>
            <a:r>
              <a:rPr lang="fi-FI" sz="5600" dirty="0"/>
              <a:t>, </a:t>
            </a:r>
            <a:r>
              <a:rPr lang="fi-FI" sz="5600" dirty="0" err="1"/>
              <a:t>the</a:t>
            </a:r>
            <a:r>
              <a:rPr lang="fi-FI" sz="5600" dirty="0"/>
              <a:t> </a:t>
            </a:r>
            <a:r>
              <a:rPr lang="fi-FI" sz="5600" dirty="0" err="1"/>
              <a:t>project</a:t>
            </a:r>
            <a:r>
              <a:rPr lang="fi-FI" sz="5600" dirty="0"/>
              <a:t> </a:t>
            </a:r>
            <a:r>
              <a:rPr lang="fi-FI" sz="5600" dirty="0" err="1"/>
              <a:t>was</a:t>
            </a:r>
            <a:r>
              <a:rPr lang="fi-FI" sz="5600" dirty="0"/>
              <a:t> </a:t>
            </a:r>
            <a:r>
              <a:rPr lang="fi-FI" sz="5600" dirty="0" err="1"/>
              <a:t>rewarding</a:t>
            </a:r>
            <a:r>
              <a:rPr lang="fi-FI" sz="5600" dirty="0"/>
              <a:t> </a:t>
            </a:r>
            <a:r>
              <a:rPr lang="fi-FI" sz="5600" dirty="0" err="1"/>
              <a:t>but</a:t>
            </a:r>
            <a:r>
              <a:rPr lang="fi-FI" sz="5600" dirty="0"/>
              <a:t> </a:t>
            </a:r>
            <a:r>
              <a:rPr lang="fi-FI" sz="5600" dirty="0" err="1"/>
              <a:t>challenging</a:t>
            </a:r>
            <a:r>
              <a:rPr lang="fi-FI" sz="5600" dirty="0"/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5600" dirty="0">
                <a:solidFill>
                  <a:schemeClr val="bg2"/>
                </a:solidFill>
              </a:rPr>
              <a:t>		Yhteenvetona toteaisin, että projekti oli palkitseva, mutta 				haastava</a:t>
            </a:r>
            <a:r>
              <a:rPr lang="fi-FI" sz="5600" dirty="0"/>
              <a:t>.</a:t>
            </a:r>
            <a:endParaRPr sz="56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5600" dirty="0"/>
              <a:t>3. In </a:t>
            </a:r>
            <a:r>
              <a:rPr lang="fi-FI" sz="5600" dirty="0" err="1"/>
              <a:t>brief</a:t>
            </a:r>
            <a:r>
              <a:rPr lang="fi-FI" sz="5600" dirty="0"/>
              <a:t>, </a:t>
            </a:r>
            <a:r>
              <a:rPr lang="fi-FI" sz="5600" dirty="0" err="1"/>
              <a:t>we</a:t>
            </a:r>
            <a:r>
              <a:rPr lang="fi-FI" sz="5600" dirty="0"/>
              <a:t> </a:t>
            </a:r>
            <a:r>
              <a:rPr lang="fi-FI" sz="5600" dirty="0" err="1"/>
              <a:t>didn't</a:t>
            </a:r>
            <a:r>
              <a:rPr lang="fi-FI" sz="5600" dirty="0"/>
              <a:t> </a:t>
            </a:r>
            <a:r>
              <a:rPr lang="fi-FI" sz="5600" dirty="0" err="1"/>
              <a:t>know</a:t>
            </a:r>
            <a:r>
              <a:rPr lang="fi-FI" sz="5600" dirty="0"/>
              <a:t> </a:t>
            </a:r>
            <a:r>
              <a:rPr lang="fi-FI" sz="5600" dirty="0" err="1"/>
              <a:t>what</a:t>
            </a:r>
            <a:r>
              <a:rPr lang="fi-FI" sz="5600" dirty="0"/>
              <a:t> </a:t>
            </a:r>
            <a:r>
              <a:rPr lang="fi-FI" sz="5600" dirty="0" err="1"/>
              <a:t>we'd</a:t>
            </a:r>
            <a:r>
              <a:rPr lang="fi-FI" sz="5600" dirty="0"/>
              <a:t> </a:t>
            </a:r>
            <a:r>
              <a:rPr lang="fi-FI" sz="5600" dirty="0" err="1"/>
              <a:t>taken</a:t>
            </a:r>
            <a:r>
              <a:rPr lang="fi-FI" sz="5600" dirty="0"/>
              <a:t> on.</a:t>
            </a: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5600" dirty="0">
                <a:solidFill>
                  <a:schemeClr val="bg2"/>
                </a:solidFill>
              </a:rPr>
              <a:t>		Lyhyesti sanoen</a:t>
            </a:r>
            <a:r>
              <a:rPr lang="fi-FI" sz="5600" dirty="0">
                <a:solidFill>
                  <a:schemeClr val="bg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</a:t>
            </a:r>
            <a:r>
              <a:rPr lang="fi-FI" sz="5600" dirty="0">
                <a:solidFill>
                  <a:schemeClr val="bg2"/>
                </a:solidFill>
              </a:rPr>
              <a:t>emme tienneet, mihin ryhdyimme.</a:t>
            </a:r>
            <a:endParaRPr sz="56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5600" dirty="0"/>
              <a:t>4. </a:t>
            </a:r>
            <a:r>
              <a:rPr lang="fi-FI" sz="5600" dirty="0" err="1"/>
              <a:t>The</a:t>
            </a:r>
            <a:r>
              <a:rPr lang="fi-FI" sz="5600" dirty="0"/>
              <a:t> </a:t>
            </a:r>
            <a:r>
              <a:rPr lang="fi-FI" sz="5600" dirty="0" err="1"/>
              <a:t>location</a:t>
            </a:r>
            <a:r>
              <a:rPr lang="fi-FI" sz="5600" dirty="0"/>
              <a:t>, for </a:t>
            </a:r>
            <a:r>
              <a:rPr lang="fi-FI" sz="5600" dirty="0" err="1"/>
              <a:t>instance</a:t>
            </a:r>
            <a:r>
              <a:rPr lang="fi-FI" sz="5600" dirty="0"/>
              <a:t>, </a:t>
            </a:r>
            <a:r>
              <a:rPr lang="fi-FI" sz="5600" dirty="0" err="1"/>
              <a:t>was</a:t>
            </a:r>
            <a:r>
              <a:rPr lang="fi-FI" sz="5600" dirty="0"/>
              <a:t> </a:t>
            </a:r>
            <a:r>
              <a:rPr lang="fi-FI" sz="5600" dirty="0" err="1"/>
              <a:t>new</a:t>
            </a:r>
            <a:r>
              <a:rPr lang="fi-FI" sz="5600" dirty="0"/>
              <a:t> to us.</a:t>
            </a: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5600" dirty="0">
                <a:solidFill>
                  <a:schemeClr val="bg2"/>
                </a:solidFill>
              </a:rPr>
              <a:t>		Esimerkiksi paikka oli meille uusi.</a:t>
            </a:r>
            <a:endParaRPr sz="5600" dirty="0">
              <a:solidFill>
                <a:schemeClr val="bg2"/>
              </a:solidFill>
            </a:endParaRPr>
          </a:p>
        </p:txBody>
      </p:sp>
      <p:sp>
        <p:nvSpPr>
          <p:cNvPr id="104" name="Google Shape;104;gb2a0ff99a7_0_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FBA412-8C35-83EC-777D-50BF0BEB987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355304055_1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Say the sentences in Finnish.</a:t>
            </a:r>
            <a:endParaRPr/>
          </a:p>
        </p:txBody>
      </p:sp>
      <p:sp>
        <p:nvSpPr>
          <p:cNvPr id="111" name="Google Shape;111;g1c355304055_1_0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5. As </a:t>
            </a:r>
            <a:r>
              <a:rPr lang="fi-FI" dirty="0" err="1"/>
              <a:t>regards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filming</a:t>
            </a:r>
            <a:r>
              <a:rPr lang="fi-FI" dirty="0"/>
              <a:t>, it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anything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easy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Mitä kuvaamiseen tulee, se oli kaikkea muuta kuin helppoa.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6.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island</a:t>
            </a:r>
            <a:r>
              <a:rPr lang="fi-FI" dirty="0"/>
              <a:t>, </a:t>
            </a:r>
            <a:r>
              <a:rPr lang="fi-FI" dirty="0" err="1"/>
              <a:t>moreover</a:t>
            </a:r>
            <a:r>
              <a:rPr lang="fi-FI" dirty="0"/>
              <a:t>,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remote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anticipated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Lisäksi saari oli syrjäisempi kuin olimme odottaneet.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7. </a:t>
            </a:r>
            <a:r>
              <a:rPr lang="fi-FI" dirty="0" err="1"/>
              <a:t>Above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weather</a:t>
            </a:r>
            <a:r>
              <a:rPr lang="fi-FI" dirty="0"/>
              <a:t> </a:t>
            </a:r>
            <a:r>
              <a:rPr lang="fi-FI" dirty="0" err="1"/>
              <a:t>conditions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somewhat</a:t>
            </a:r>
            <a:r>
              <a:rPr lang="fi-FI" dirty="0"/>
              <a:t> </a:t>
            </a:r>
            <a:r>
              <a:rPr lang="fi-FI" dirty="0" err="1"/>
              <a:t>difficult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Ennen kaikkea sääolosuhteet olivat jonkin verran vaikeita.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8. At </a:t>
            </a:r>
            <a:r>
              <a:rPr lang="fi-FI" dirty="0" err="1"/>
              <a:t>any</a:t>
            </a:r>
            <a:r>
              <a:rPr lang="fi-FI" dirty="0"/>
              <a:t> </a:t>
            </a:r>
            <a:r>
              <a:rPr lang="fi-FI" dirty="0" err="1"/>
              <a:t>rate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managed</a:t>
            </a:r>
            <a:r>
              <a:rPr lang="fi-FI" dirty="0"/>
              <a:t> to </a:t>
            </a:r>
            <a:r>
              <a:rPr lang="fi-FI" dirty="0" err="1"/>
              <a:t>shoot</a:t>
            </a:r>
            <a:r>
              <a:rPr lang="fi-FI" dirty="0"/>
              <a:t> </a:t>
            </a:r>
            <a:r>
              <a:rPr lang="fi-FI" dirty="0" err="1"/>
              <a:t>plenty</a:t>
            </a:r>
            <a:r>
              <a:rPr lang="fi-FI" dirty="0"/>
              <a:t> of </a:t>
            </a:r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Joka tapauksessa onnistuimme kuvaamaan paljon hyvää 					materiaalia.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12" name="Google Shape;112;g1c355304055_1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7C1685-F7AE-66FC-C825-930BE9EE73A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c355304055_1_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Say the sentences in Finnish.</a:t>
            </a:r>
            <a:endParaRPr/>
          </a:p>
        </p:txBody>
      </p:sp>
      <p:sp>
        <p:nvSpPr>
          <p:cNvPr id="119" name="Google Shape;119;g1c355304055_1_7"/>
          <p:cNvSpPr txBox="1">
            <a:spLocks noGrp="1"/>
          </p:cNvSpPr>
          <p:nvPr>
            <p:ph type="body" idx="1"/>
          </p:nvPr>
        </p:nvSpPr>
        <p:spPr>
          <a:xfrm>
            <a:off x="1621944" y="2785050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9. </a:t>
            </a:r>
            <a:r>
              <a:rPr lang="fi-FI" sz="5400" dirty="0" err="1"/>
              <a:t>Nevertheless</a:t>
            </a:r>
            <a:r>
              <a:rPr lang="fi-FI" sz="5400" dirty="0"/>
              <a:t>, </a:t>
            </a:r>
            <a:r>
              <a:rPr lang="fi-FI" sz="5400" dirty="0" err="1"/>
              <a:t>the</a:t>
            </a:r>
            <a:r>
              <a:rPr lang="fi-FI" sz="5400" dirty="0"/>
              <a:t> </a:t>
            </a:r>
            <a:r>
              <a:rPr lang="fi-FI" sz="5400" dirty="0" err="1"/>
              <a:t>Shetland</a:t>
            </a:r>
            <a:r>
              <a:rPr lang="fi-FI" sz="5400" dirty="0"/>
              <a:t> </a:t>
            </a:r>
            <a:r>
              <a:rPr lang="fi-FI" sz="5400" dirty="0" err="1"/>
              <a:t>Islands</a:t>
            </a:r>
            <a:r>
              <a:rPr lang="fi-FI" sz="5400" dirty="0"/>
              <a:t> </a:t>
            </a:r>
            <a:r>
              <a:rPr lang="fi-FI" sz="5400" dirty="0" err="1"/>
              <a:t>left</a:t>
            </a:r>
            <a:r>
              <a:rPr lang="fi-FI" sz="5400" dirty="0"/>
              <a:t> a </a:t>
            </a:r>
            <a:r>
              <a:rPr lang="fi-FI" sz="5400" dirty="0" err="1"/>
              <a:t>lasting</a:t>
            </a:r>
            <a:r>
              <a:rPr lang="fi-FI" sz="5400" dirty="0"/>
              <a:t> impression on me.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Kuitenkin Shetlannin saaret tekivät minuun lähtemättömän 				vaikutuksen.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10.	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had</a:t>
            </a:r>
            <a:r>
              <a:rPr lang="fi-FI" sz="5400" dirty="0"/>
              <a:t> a </a:t>
            </a:r>
            <a:r>
              <a:rPr lang="fi-FI" sz="5400" dirty="0" err="1"/>
              <a:t>wonderful</a:t>
            </a:r>
            <a:r>
              <a:rPr lang="fi-FI" sz="5400" dirty="0"/>
              <a:t> </a:t>
            </a:r>
            <a:r>
              <a:rPr lang="fi-FI" sz="5400" dirty="0" err="1"/>
              <a:t>time</a:t>
            </a:r>
            <a:r>
              <a:rPr lang="fi-FI" sz="5400" dirty="0"/>
              <a:t>. In </a:t>
            </a:r>
            <a:r>
              <a:rPr lang="fi-FI" sz="5400" dirty="0" err="1"/>
              <a:t>consequence</a:t>
            </a:r>
            <a:r>
              <a:rPr lang="fi-FI" sz="5400" dirty="0"/>
              <a:t>, I </a:t>
            </a:r>
            <a:r>
              <a:rPr lang="fi-FI" sz="5400" dirty="0" err="1"/>
              <a:t>would</a:t>
            </a:r>
            <a:r>
              <a:rPr lang="fi-FI" sz="5400" dirty="0"/>
              <a:t> </a:t>
            </a:r>
            <a:r>
              <a:rPr lang="fi-FI" sz="5400" dirty="0" err="1"/>
              <a:t>recommend</a:t>
            </a:r>
            <a:r>
              <a:rPr lang="fi-FI" sz="5400" dirty="0"/>
              <a:t> </a:t>
            </a:r>
            <a:r>
              <a:rPr lang="fi-FI" sz="5400" dirty="0" err="1"/>
              <a:t>the</a:t>
            </a:r>
            <a:r>
              <a:rPr lang="fi-FI" sz="5400" dirty="0"/>
              <a:t> </a:t>
            </a:r>
            <a:r>
              <a:rPr lang="fi-FI" sz="5400" dirty="0" err="1"/>
              <a:t>islands</a:t>
            </a:r>
            <a:r>
              <a:rPr lang="fi-FI" sz="5400" dirty="0"/>
              <a:t> to </a:t>
            </a:r>
            <a:r>
              <a:rPr lang="fi-FI" sz="5400" dirty="0" err="1"/>
              <a:t>anybody</a:t>
            </a:r>
            <a:r>
              <a:rPr lang="fi-FI" sz="5400" dirty="0"/>
              <a:t> </a:t>
            </a:r>
            <a:r>
              <a:rPr lang="fi-FI" sz="5400" dirty="0" err="1"/>
              <a:t>who</a:t>
            </a:r>
            <a:r>
              <a:rPr lang="fi-FI" sz="5400" dirty="0"/>
              <a:t> </a:t>
            </a:r>
            <a:r>
              <a:rPr lang="fi-FI" sz="5400" dirty="0" err="1"/>
              <a:t>likes</a:t>
            </a:r>
            <a:r>
              <a:rPr lang="fi-FI" sz="5400" dirty="0"/>
              <a:t> </a:t>
            </a:r>
            <a:r>
              <a:rPr lang="fi-FI" sz="5400" dirty="0" err="1"/>
              <a:t>the</a:t>
            </a:r>
            <a:r>
              <a:rPr lang="fi-FI" sz="5400" dirty="0"/>
              <a:t> </a:t>
            </a:r>
            <a:r>
              <a:rPr lang="fi-FI" sz="5400" dirty="0" err="1"/>
              <a:t>great</a:t>
            </a:r>
            <a:r>
              <a:rPr lang="fi-FI" sz="5400" dirty="0"/>
              <a:t> </a:t>
            </a:r>
            <a:r>
              <a:rPr lang="fi-FI" sz="5400" dirty="0" err="1"/>
              <a:t>outdoors</a:t>
            </a:r>
            <a:r>
              <a:rPr lang="fi-FI" sz="5400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sz="5400" dirty="0">
                <a:solidFill>
                  <a:schemeClr val="bg2"/>
                </a:solidFill>
              </a:rPr>
              <a:t>Meillä oli mahtavaa. Tästä syystä suosittelisin saaria k</a:t>
            </a:r>
            <a:r>
              <a:rPr lang="fi-FI" sz="5400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e</a:t>
            </a:r>
            <a:r>
              <a:rPr lang="fi-FI" sz="5400" dirty="0">
                <a:solidFill>
                  <a:schemeClr val="bg2"/>
                </a:solidFill>
              </a:rPr>
              <a:t>nelle 				tahansa, joka pitää luonnosta.</a:t>
            </a:r>
          </a:p>
          <a:p>
            <a:pPr marL="914400" lvl="0" indent="-914400" algn="l" rtl="0">
              <a:spcBef>
                <a:spcPts val="2000"/>
              </a:spcBef>
              <a:spcAft>
                <a:spcPts val="0"/>
              </a:spcAft>
              <a:buAutoNum type="arabicPeriod" startAt="11"/>
            </a:pPr>
            <a:r>
              <a:rPr lang="fi-FI" sz="5400" dirty="0"/>
              <a:t>By and </a:t>
            </a:r>
            <a:r>
              <a:rPr lang="fi-FI" sz="5400" dirty="0" err="1"/>
              <a:t>large</a:t>
            </a:r>
            <a:r>
              <a:rPr lang="fi-FI" sz="5400" dirty="0"/>
              <a:t>, </a:t>
            </a:r>
            <a:r>
              <a:rPr lang="fi-FI" sz="5400" dirty="0" err="1"/>
              <a:t>the</a:t>
            </a:r>
            <a:r>
              <a:rPr lang="fi-FI" sz="5400" dirty="0"/>
              <a:t> </a:t>
            </a:r>
            <a:r>
              <a:rPr lang="fi-FI" sz="5400" dirty="0" err="1"/>
              <a:t>Shetland</a:t>
            </a:r>
            <a:r>
              <a:rPr lang="fi-FI" sz="5400" dirty="0"/>
              <a:t> </a:t>
            </a:r>
            <a:r>
              <a:rPr lang="fi-FI" sz="5400" dirty="0" err="1"/>
              <a:t>Islands</a:t>
            </a:r>
            <a:r>
              <a:rPr lang="fi-FI" sz="5400" dirty="0"/>
              <a:t> </a:t>
            </a:r>
            <a:r>
              <a:rPr lang="fi-FI" sz="5400" dirty="0" err="1"/>
              <a:t>are</a:t>
            </a:r>
            <a:r>
              <a:rPr lang="fi-FI" sz="5400" dirty="0"/>
              <a:t> </a:t>
            </a:r>
            <a:r>
              <a:rPr lang="fi-FI" sz="5400" dirty="0" err="1"/>
              <a:t>so</a:t>
            </a:r>
            <a:r>
              <a:rPr lang="fi-FI" sz="5400" dirty="0"/>
              <a:t> </a:t>
            </a:r>
            <a:r>
              <a:rPr lang="fi-FI" sz="5400" dirty="0" err="1"/>
              <a:t>much</a:t>
            </a:r>
            <a:r>
              <a:rPr lang="fi-FI" sz="5400" dirty="0"/>
              <a:t> </a:t>
            </a:r>
            <a:r>
              <a:rPr lang="fi-FI" sz="5400" dirty="0" err="1"/>
              <a:t>more</a:t>
            </a:r>
            <a:r>
              <a:rPr lang="fi-FI" sz="5400" dirty="0"/>
              <a:t> </a:t>
            </a:r>
            <a:r>
              <a:rPr lang="fi-FI" sz="5400" dirty="0" err="1"/>
              <a:t>than</a:t>
            </a:r>
            <a:r>
              <a:rPr lang="fi-FI" sz="5400" dirty="0"/>
              <a:t> </a:t>
            </a:r>
            <a:r>
              <a:rPr lang="fi-FI" sz="5400" dirty="0" err="1"/>
              <a:t>only</a:t>
            </a:r>
            <a:r>
              <a:rPr lang="fi-FI" sz="5400" dirty="0"/>
              <a:t> </a:t>
            </a:r>
            <a:r>
              <a:rPr lang="fi-FI" sz="5400" dirty="0" err="1"/>
              <a:t>the</a:t>
            </a:r>
            <a:r>
              <a:rPr lang="fi-FI" sz="5400" dirty="0"/>
              <a:t> capital, </a:t>
            </a:r>
            <a:r>
              <a:rPr lang="fi-FI" sz="5400" dirty="0" err="1"/>
              <a:t>Lerwick</a:t>
            </a:r>
            <a:r>
              <a:rPr lang="fi-FI" sz="5400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</a:pPr>
            <a:r>
              <a:rPr lang="fi-FI" sz="5400" dirty="0">
                <a:solidFill>
                  <a:schemeClr val="bg2"/>
                </a:solidFill>
              </a:rPr>
              <a:t>		Kaiken kaikkiaan Shetlannin saaret ovat paljon enemmän kuin vain 		pääkaupunki </a:t>
            </a:r>
            <a:r>
              <a:rPr lang="fi-FI" sz="5400" dirty="0" err="1">
                <a:solidFill>
                  <a:schemeClr val="bg2"/>
                </a:solidFill>
              </a:rPr>
              <a:t>Lerwic</a:t>
            </a:r>
            <a:r>
              <a:rPr lang="fi-FI" sz="5400" dirty="0" err="1">
                <a:solidFill>
                  <a:schemeClr val="bg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k</a:t>
            </a:r>
            <a:r>
              <a:rPr lang="fi-FI" sz="5400" dirty="0">
                <a:solidFill>
                  <a:schemeClr val="bg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.</a:t>
            </a:r>
            <a:endParaRPr sz="5400" dirty="0">
              <a:solidFill>
                <a:schemeClr val="bg2"/>
              </a:solidFill>
            </a:endParaRPr>
          </a:p>
        </p:txBody>
      </p:sp>
      <p:sp>
        <p:nvSpPr>
          <p:cNvPr id="120" name="Google Shape;120;g1c355304055_1_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D38DDEE-B6C0-3D36-C51E-0F40006CDD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c355304055_1_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27" name="Google Shape;127;g1c355304055_1_14"/>
          <p:cNvSpPr txBox="1">
            <a:spLocks noGrp="1"/>
          </p:cNvSpPr>
          <p:nvPr>
            <p:ph type="body" idx="1"/>
          </p:nvPr>
        </p:nvSpPr>
        <p:spPr>
          <a:xfrm>
            <a:off x="1621944" y="2392367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-9144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AutoNum type="arabicPeriod"/>
            </a:pPr>
            <a:r>
              <a:rPr lang="fi-FI" sz="5400" dirty="0"/>
              <a:t>Aluksi haluaisin kysyä muutamia kysymyksiä.</a:t>
            </a: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</a:pPr>
            <a:r>
              <a:rPr lang="fi-FI" sz="5400" dirty="0">
                <a:solidFill>
                  <a:schemeClr val="bg2"/>
                </a:solidFill>
              </a:rPr>
              <a:t>		To </a:t>
            </a:r>
            <a:r>
              <a:rPr lang="fi-FI" sz="5400" dirty="0" err="1">
                <a:solidFill>
                  <a:schemeClr val="bg2"/>
                </a:solidFill>
              </a:rPr>
              <a:t>start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with</a:t>
            </a:r>
            <a:r>
              <a:rPr lang="fi-FI" sz="5400" dirty="0">
                <a:solidFill>
                  <a:schemeClr val="bg2"/>
                </a:solidFill>
              </a:rPr>
              <a:t> / To </a:t>
            </a:r>
            <a:r>
              <a:rPr lang="fi-FI" sz="5400" dirty="0" err="1">
                <a:solidFill>
                  <a:schemeClr val="bg2"/>
                </a:solidFill>
              </a:rPr>
              <a:t>begin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with</a:t>
            </a:r>
            <a:r>
              <a:rPr lang="fi-FI" sz="5400" dirty="0">
                <a:solidFill>
                  <a:schemeClr val="bg2"/>
                </a:solidFill>
              </a:rPr>
              <a:t> / </a:t>
            </a:r>
            <a:r>
              <a:rPr lang="fi-FI" sz="5400" dirty="0" err="1">
                <a:solidFill>
                  <a:schemeClr val="bg2"/>
                </a:solidFill>
              </a:rPr>
              <a:t>First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off</a:t>
            </a:r>
            <a:r>
              <a:rPr lang="fi-FI" sz="5400" dirty="0">
                <a:solidFill>
                  <a:schemeClr val="bg2"/>
                </a:solidFill>
              </a:rPr>
              <a:t>, </a:t>
            </a:r>
            <a:r>
              <a:rPr lang="fi-FI" sz="5400" dirty="0" err="1">
                <a:solidFill>
                  <a:schemeClr val="bg2"/>
                </a:solidFill>
              </a:rPr>
              <a:t>I'd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like</a:t>
            </a:r>
            <a:r>
              <a:rPr lang="fi-FI" sz="5400" dirty="0">
                <a:solidFill>
                  <a:schemeClr val="bg2"/>
                </a:solidFill>
              </a:rPr>
              <a:t> to </a:t>
            </a:r>
            <a:r>
              <a:rPr lang="fi-FI" sz="5400" dirty="0" err="1">
                <a:solidFill>
                  <a:schemeClr val="bg2"/>
                </a:solidFill>
              </a:rPr>
              <a:t>ask</a:t>
            </a:r>
            <a:r>
              <a:rPr lang="fi-FI" sz="5400" dirty="0">
                <a:solidFill>
                  <a:schemeClr val="bg2"/>
                </a:solidFill>
              </a:rPr>
              <a:t> a </a:t>
            </a:r>
            <a:r>
              <a:rPr lang="fi-FI" sz="5400" dirty="0" err="1">
                <a:solidFill>
                  <a:schemeClr val="bg2"/>
                </a:solidFill>
              </a:rPr>
              <a:t>few</a:t>
            </a:r>
            <a:r>
              <a:rPr lang="fi-FI" sz="5400" dirty="0">
                <a:solidFill>
                  <a:schemeClr val="bg2"/>
                </a:solidFill>
              </a:rPr>
              <a:t> 					</a:t>
            </a:r>
            <a:r>
              <a:rPr lang="fi-FI" sz="5400" dirty="0" err="1">
                <a:solidFill>
                  <a:schemeClr val="bg2"/>
                </a:solidFill>
              </a:rPr>
              <a:t>questions</a:t>
            </a:r>
            <a:r>
              <a:rPr lang="fi-FI" sz="5400" dirty="0">
                <a:solidFill>
                  <a:schemeClr val="bg2"/>
                </a:solidFill>
              </a:rPr>
              <a:t>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2. Lopuksi kaikki kävi parhain päin.</a:t>
            </a: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</a:t>
            </a:r>
            <a:r>
              <a:rPr lang="fi-FI" sz="5400" dirty="0" err="1">
                <a:solidFill>
                  <a:schemeClr val="bg2"/>
                </a:solidFill>
              </a:rPr>
              <a:t>Finally</a:t>
            </a:r>
            <a:r>
              <a:rPr lang="fi-FI" sz="5400" dirty="0">
                <a:solidFill>
                  <a:schemeClr val="bg2"/>
                </a:solidFill>
              </a:rPr>
              <a:t> / In </a:t>
            </a:r>
            <a:r>
              <a:rPr lang="fi-FI" sz="5400" dirty="0" err="1">
                <a:solidFill>
                  <a:schemeClr val="bg2"/>
                </a:solidFill>
              </a:rPr>
              <a:t>the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end</a:t>
            </a:r>
            <a:r>
              <a:rPr lang="fi-FI" sz="5400" dirty="0">
                <a:solidFill>
                  <a:schemeClr val="bg2"/>
                </a:solidFill>
              </a:rPr>
              <a:t>, </a:t>
            </a:r>
            <a:r>
              <a:rPr lang="fi-FI" sz="5400" dirty="0" err="1">
                <a:solidFill>
                  <a:schemeClr val="bg2"/>
                </a:solidFill>
              </a:rPr>
              <a:t>everything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turned</a:t>
            </a:r>
            <a:r>
              <a:rPr lang="fi-FI" sz="5400" dirty="0">
                <a:solidFill>
                  <a:schemeClr val="bg2"/>
                </a:solidFill>
              </a:rPr>
              <a:t> out for </a:t>
            </a:r>
            <a:r>
              <a:rPr lang="fi-FI" sz="5400" dirty="0" err="1">
                <a:solidFill>
                  <a:schemeClr val="bg2"/>
                </a:solidFill>
              </a:rPr>
              <a:t>the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best</a:t>
            </a:r>
            <a:r>
              <a:rPr lang="fi-FI" sz="5400" dirty="0">
                <a:solidFill>
                  <a:schemeClr val="bg2"/>
                </a:solidFill>
              </a:rPr>
              <a:t>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3. Mitä remonttiin tulee, se onnistui kuten suunniteltu.</a:t>
            </a: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As for / As </a:t>
            </a:r>
            <a:r>
              <a:rPr lang="fi-FI" sz="5400" dirty="0" err="1">
                <a:solidFill>
                  <a:schemeClr val="bg2"/>
                </a:solidFill>
              </a:rPr>
              <a:t>regards</a:t>
            </a:r>
            <a:r>
              <a:rPr lang="fi-FI" sz="5400" dirty="0">
                <a:solidFill>
                  <a:schemeClr val="bg2"/>
                </a:solidFill>
              </a:rPr>
              <a:t> / As to / </a:t>
            </a:r>
            <a:r>
              <a:rPr lang="fi-FI" sz="5400" dirty="0" err="1">
                <a:solidFill>
                  <a:schemeClr val="bg2"/>
                </a:solidFill>
              </a:rPr>
              <a:t>When</a:t>
            </a:r>
            <a:r>
              <a:rPr lang="fi-FI" sz="5400" dirty="0">
                <a:solidFill>
                  <a:schemeClr val="bg2"/>
                </a:solidFill>
              </a:rPr>
              <a:t> it </a:t>
            </a:r>
            <a:r>
              <a:rPr lang="fi-FI" sz="5400" dirty="0" err="1">
                <a:solidFill>
                  <a:schemeClr val="bg2"/>
                </a:solidFill>
              </a:rPr>
              <a:t>comes</a:t>
            </a:r>
            <a:r>
              <a:rPr lang="fi-FI" sz="5400" dirty="0">
                <a:solidFill>
                  <a:schemeClr val="bg2"/>
                </a:solidFill>
              </a:rPr>
              <a:t> to </a:t>
            </a:r>
            <a:r>
              <a:rPr lang="fi-FI" sz="5400" dirty="0" err="1">
                <a:solidFill>
                  <a:schemeClr val="bg2"/>
                </a:solidFill>
              </a:rPr>
              <a:t>the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renovation</a:t>
            </a:r>
            <a:r>
              <a:rPr lang="fi-FI" sz="5400" dirty="0">
                <a:solidFill>
                  <a:schemeClr val="bg2"/>
                </a:solidFill>
              </a:rPr>
              <a:t>, it 			</a:t>
            </a:r>
            <a:r>
              <a:rPr lang="fi-FI" sz="5400" dirty="0" err="1">
                <a:solidFill>
                  <a:schemeClr val="bg2"/>
                </a:solidFill>
              </a:rPr>
              <a:t>succeeded</a:t>
            </a:r>
            <a:r>
              <a:rPr lang="fi-FI" sz="5400" dirty="0">
                <a:solidFill>
                  <a:schemeClr val="bg2"/>
                </a:solidFill>
              </a:rPr>
              <a:t> as </a:t>
            </a:r>
            <a:r>
              <a:rPr lang="fi-FI" sz="5400" dirty="0" err="1">
                <a:solidFill>
                  <a:schemeClr val="bg2"/>
                </a:solidFill>
              </a:rPr>
              <a:t>planned</a:t>
            </a:r>
            <a:r>
              <a:rPr lang="fi-FI" sz="5400" dirty="0">
                <a:solidFill>
                  <a:schemeClr val="bg2"/>
                </a:solidFill>
              </a:rPr>
              <a:t>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4. Lisäksi asiakas oli iloisesti yllättynyt lopputuloksesta.</a:t>
            </a: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In addition / </a:t>
            </a:r>
            <a:r>
              <a:rPr lang="fi-FI" sz="5400" dirty="0" err="1">
                <a:solidFill>
                  <a:schemeClr val="bg2"/>
                </a:solidFill>
              </a:rPr>
              <a:t>What's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more</a:t>
            </a:r>
            <a:r>
              <a:rPr lang="fi-FI" sz="5400" dirty="0">
                <a:solidFill>
                  <a:schemeClr val="bg2"/>
                </a:solidFill>
              </a:rPr>
              <a:t> / On top of </a:t>
            </a:r>
            <a:r>
              <a:rPr lang="fi-FI" sz="5400" dirty="0" err="1">
                <a:solidFill>
                  <a:schemeClr val="bg2"/>
                </a:solidFill>
              </a:rPr>
              <a:t>that</a:t>
            </a:r>
            <a:r>
              <a:rPr lang="fi-FI" sz="5400" dirty="0">
                <a:solidFill>
                  <a:schemeClr val="bg2"/>
                </a:solidFill>
              </a:rPr>
              <a:t> / </a:t>
            </a:r>
            <a:r>
              <a:rPr lang="fi-FI" sz="5400" dirty="0" err="1">
                <a:solidFill>
                  <a:schemeClr val="bg2"/>
                </a:solidFill>
              </a:rPr>
              <a:t>Moreover</a:t>
            </a:r>
            <a:r>
              <a:rPr lang="fi-FI" sz="5400" dirty="0">
                <a:solidFill>
                  <a:schemeClr val="bg2"/>
                </a:solidFill>
              </a:rPr>
              <a:t>, </a:t>
            </a:r>
            <a:r>
              <a:rPr lang="fi-FI" sz="5400" dirty="0" err="1">
                <a:solidFill>
                  <a:schemeClr val="bg2"/>
                </a:solidFill>
              </a:rPr>
              <a:t>the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client</a:t>
            </a:r>
            <a:r>
              <a:rPr lang="fi-FI" sz="5400" dirty="0">
                <a:solidFill>
                  <a:schemeClr val="bg2"/>
                </a:solidFill>
              </a:rPr>
              <a:t> 			</a:t>
            </a:r>
            <a:r>
              <a:rPr lang="fi-FI" sz="5400" dirty="0" err="1">
                <a:solidFill>
                  <a:schemeClr val="bg2"/>
                </a:solidFill>
              </a:rPr>
              <a:t>was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pleasantly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surprised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by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the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end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result</a:t>
            </a:r>
            <a:r>
              <a:rPr lang="fi-FI" sz="5400" dirty="0">
                <a:solidFill>
                  <a:schemeClr val="bg2"/>
                </a:solidFill>
              </a:rPr>
              <a:t>.</a:t>
            </a:r>
            <a:endParaRPr sz="5400" dirty="0">
              <a:solidFill>
                <a:schemeClr val="bg2"/>
              </a:solidFill>
            </a:endParaRPr>
          </a:p>
        </p:txBody>
      </p:sp>
      <p:sp>
        <p:nvSpPr>
          <p:cNvPr id="128" name="Google Shape;128;g1c355304055_1_14"/>
          <p:cNvSpPr txBox="1">
            <a:spLocks noGrp="1"/>
          </p:cNvSpPr>
          <p:nvPr>
            <p:ph type="sldNum" idx="12"/>
          </p:nvPr>
        </p:nvSpPr>
        <p:spPr>
          <a:xfrm>
            <a:off x="17336429" y="12620624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 dirty="0"/>
          </a:p>
        </p:txBody>
      </p:sp>
      <p:sp>
        <p:nvSpPr>
          <p:cNvPr id="3" name="Alatunnisteen paikkamerkki 1">
            <a:extLst>
              <a:ext uri="{FF2B5EF4-FFF2-40B4-BE49-F238E27FC236}">
                <a16:creationId xmlns:a16="http://schemas.microsoft.com/office/drawing/2014/main" id="{87D920CC-8909-DEBD-586D-DCF732D6F12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</p:spPr>
        <p:txBody>
          <a:bodyPr/>
          <a:lstStyle/>
          <a:p>
            <a:r>
              <a:rPr lang="en-US" dirty="0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89621307e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35" name="Google Shape;135;gd89621307e_0_0"/>
          <p:cNvSpPr txBox="1">
            <a:spLocks noGrp="1"/>
          </p:cNvSpPr>
          <p:nvPr>
            <p:ph type="body" idx="1"/>
          </p:nvPr>
        </p:nvSpPr>
        <p:spPr>
          <a:xfrm>
            <a:off x="1676400" y="2785050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/>
              <a:t>5. Ennen kaikkea me olimme iloisia yhteistyöstä.</a:t>
            </a:r>
            <a:endParaRPr sz="54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solidFill>
                  <a:schemeClr val="bg2"/>
                </a:solidFill>
              </a:rPr>
              <a:t>		</a:t>
            </a:r>
            <a:r>
              <a:rPr lang="fi-FI" sz="5400" dirty="0" err="1">
                <a:solidFill>
                  <a:schemeClr val="bg2"/>
                </a:solidFill>
              </a:rPr>
              <a:t>Above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all</a:t>
            </a:r>
            <a:r>
              <a:rPr lang="fi-FI" sz="5400" dirty="0">
                <a:solidFill>
                  <a:schemeClr val="bg2"/>
                </a:solidFill>
              </a:rPr>
              <a:t>, </a:t>
            </a:r>
            <a:r>
              <a:rPr lang="fi-FI" sz="5400" dirty="0" err="1">
                <a:solidFill>
                  <a:schemeClr val="bg2"/>
                </a:solidFill>
              </a:rPr>
              <a:t>we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were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happy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about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the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cooperation</a:t>
            </a:r>
            <a:r>
              <a:rPr lang="fi-FI" sz="5400" dirty="0">
                <a:solidFill>
                  <a:schemeClr val="bg2"/>
                </a:solidFill>
              </a:rPr>
              <a:t>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/>
              <a:t>6. Kaiken kaikkiaan meillä oli vain vähän riitoja.</a:t>
            </a:r>
            <a:endParaRPr sz="54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/>
              <a:t>		</a:t>
            </a:r>
            <a:r>
              <a:rPr lang="fi-FI" sz="5400" dirty="0" err="1">
                <a:solidFill>
                  <a:schemeClr val="bg2"/>
                </a:solidFill>
              </a:rPr>
              <a:t>All</a:t>
            </a:r>
            <a:r>
              <a:rPr lang="fi-FI" sz="5400" dirty="0">
                <a:solidFill>
                  <a:schemeClr val="bg2"/>
                </a:solidFill>
              </a:rPr>
              <a:t> in </a:t>
            </a:r>
            <a:r>
              <a:rPr lang="fi-FI" sz="5400" dirty="0" err="1">
                <a:solidFill>
                  <a:schemeClr val="bg2"/>
                </a:solidFill>
              </a:rPr>
              <a:t>all</a:t>
            </a:r>
            <a:r>
              <a:rPr lang="fi-FI" sz="5400" dirty="0">
                <a:solidFill>
                  <a:schemeClr val="bg2"/>
                </a:solidFill>
              </a:rPr>
              <a:t>, </a:t>
            </a:r>
            <a:r>
              <a:rPr lang="fi-FI" sz="5400" dirty="0" err="1">
                <a:solidFill>
                  <a:schemeClr val="bg2"/>
                </a:solidFill>
              </a:rPr>
              <a:t>we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had</a:t>
            </a:r>
            <a:r>
              <a:rPr lang="fi-FI" sz="5400" dirty="0">
                <a:solidFill>
                  <a:schemeClr val="bg2"/>
                </a:solidFill>
              </a:rPr>
              <a:t> (</a:t>
            </a:r>
            <a:r>
              <a:rPr lang="fi-FI" sz="5400" dirty="0" err="1">
                <a:solidFill>
                  <a:schemeClr val="bg2"/>
                </a:solidFill>
              </a:rPr>
              <a:t>only</a:t>
            </a:r>
            <a:r>
              <a:rPr lang="fi-FI" sz="5400" dirty="0">
                <a:solidFill>
                  <a:schemeClr val="bg2"/>
                </a:solidFill>
              </a:rPr>
              <a:t> a) </a:t>
            </a:r>
            <a:r>
              <a:rPr lang="fi-FI" sz="5400" dirty="0" err="1">
                <a:solidFill>
                  <a:schemeClr val="bg2"/>
                </a:solidFill>
              </a:rPr>
              <a:t>few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fights</a:t>
            </a:r>
            <a:r>
              <a:rPr lang="fi-FI" sz="5400" dirty="0">
                <a:solidFill>
                  <a:schemeClr val="bg2"/>
                </a:solidFill>
              </a:rPr>
              <a:t>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/>
              <a:t>7. Sujuiko kaikki kuitenkin aikataulussa?</a:t>
            </a:r>
            <a:endParaRPr sz="54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/>
              <a:t>		</a:t>
            </a:r>
            <a:r>
              <a:rPr lang="fi-FI" sz="5400" dirty="0" err="1">
                <a:solidFill>
                  <a:schemeClr val="bg2"/>
                </a:solidFill>
              </a:rPr>
              <a:t>However</a:t>
            </a:r>
            <a:r>
              <a:rPr lang="fi-FI" sz="5400" dirty="0">
                <a:solidFill>
                  <a:schemeClr val="bg2"/>
                </a:solidFill>
              </a:rPr>
              <a:t> / </a:t>
            </a:r>
            <a:r>
              <a:rPr lang="fi-FI" sz="5400" dirty="0" err="1">
                <a:solidFill>
                  <a:schemeClr val="bg2"/>
                </a:solidFill>
              </a:rPr>
              <a:t>Yet</a:t>
            </a:r>
            <a:r>
              <a:rPr lang="fi-FI" sz="5400" dirty="0">
                <a:solidFill>
                  <a:schemeClr val="bg2"/>
                </a:solidFill>
              </a:rPr>
              <a:t> / Still / </a:t>
            </a:r>
            <a:r>
              <a:rPr lang="fi-FI" sz="5400" dirty="0" err="1">
                <a:solidFill>
                  <a:schemeClr val="bg2"/>
                </a:solidFill>
              </a:rPr>
              <a:t>Nevertheless</a:t>
            </a:r>
            <a:r>
              <a:rPr lang="fi-FI" sz="5400" dirty="0">
                <a:solidFill>
                  <a:schemeClr val="bg2"/>
                </a:solidFill>
              </a:rPr>
              <a:t> / </a:t>
            </a:r>
            <a:r>
              <a:rPr lang="fi-FI" sz="5400" dirty="0" err="1">
                <a:solidFill>
                  <a:schemeClr val="bg2"/>
                </a:solidFill>
              </a:rPr>
              <a:t>Nonetheless</a:t>
            </a:r>
            <a:r>
              <a:rPr lang="fi-FI" sz="5400" dirty="0">
                <a:solidFill>
                  <a:schemeClr val="bg2"/>
                </a:solidFill>
              </a:rPr>
              <a:t>, </a:t>
            </a:r>
            <a:r>
              <a:rPr lang="fi-FI" sz="5400" dirty="0" err="1">
                <a:solidFill>
                  <a:schemeClr val="bg2"/>
                </a:solidFill>
              </a:rPr>
              <a:t>did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everything</a:t>
            </a:r>
            <a:r>
              <a:rPr lang="fi-FI" sz="5400" dirty="0">
                <a:solidFill>
                  <a:schemeClr val="bg2"/>
                </a:solidFill>
              </a:rPr>
              <a:t> 		go in </a:t>
            </a:r>
            <a:r>
              <a:rPr lang="fi-FI" sz="5400" dirty="0" err="1">
                <a:solidFill>
                  <a:schemeClr val="bg2"/>
                </a:solidFill>
              </a:rPr>
              <a:t>the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scheduled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time</a:t>
            </a:r>
            <a:r>
              <a:rPr lang="fi-FI" sz="5400" dirty="0">
                <a:solidFill>
                  <a:schemeClr val="bg2"/>
                </a:solidFill>
              </a:rPr>
              <a:t>?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/>
              <a:t>8. Minun mielestäni remontointi ei ollut haastavaa.</a:t>
            </a:r>
            <a:endParaRPr sz="54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/>
              <a:t>		</a:t>
            </a:r>
            <a:r>
              <a:rPr lang="fi-FI" sz="5400" dirty="0">
                <a:solidFill>
                  <a:schemeClr val="bg2"/>
                </a:solidFill>
              </a:rPr>
              <a:t>As </a:t>
            </a:r>
            <a:r>
              <a:rPr lang="fi-FI" sz="5400" dirty="0" err="1">
                <a:solidFill>
                  <a:schemeClr val="bg2"/>
                </a:solidFill>
              </a:rPr>
              <a:t>far</a:t>
            </a:r>
            <a:r>
              <a:rPr lang="fi-FI" sz="5400" dirty="0">
                <a:solidFill>
                  <a:schemeClr val="bg2"/>
                </a:solidFill>
              </a:rPr>
              <a:t> as </a:t>
            </a:r>
            <a:r>
              <a:rPr lang="fi-FI" sz="5400" dirty="0" err="1">
                <a:solidFill>
                  <a:schemeClr val="bg2"/>
                </a:solidFill>
              </a:rPr>
              <a:t>I'm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concerned</a:t>
            </a:r>
            <a:r>
              <a:rPr lang="fi-FI" sz="5400" dirty="0">
                <a:solidFill>
                  <a:schemeClr val="bg2"/>
                </a:solidFill>
              </a:rPr>
              <a:t> / In my </a:t>
            </a:r>
            <a:r>
              <a:rPr lang="fi-FI" sz="5400" dirty="0" err="1">
                <a:solidFill>
                  <a:schemeClr val="bg2"/>
                </a:solidFill>
              </a:rPr>
              <a:t>opinion</a:t>
            </a:r>
            <a:r>
              <a:rPr lang="fi-FI" sz="5400" dirty="0">
                <a:solidFill>
                  <a:schemeClr val="bg2"/>
                </a:solidFill>
              </a:rPr>
              <a:t> / In my </a:t>
            </a:r>
            <a:r>
              <a:rPr lang="fi-FI" sz="5400" dirty="0" err="1">
                <a:solidFill>
                  <a:schemeClr val="bg2"/>
                </a:solidFill>
              </a:rPr>
              <a:t>view</a:t>
            </a:r>
            <a:r>
              <a:rPr lang="fi-FI" sz="5400" dirty="0">
                <a:solidFill>
                  <a:schemeClr val="bg2"/>
                </a:solidFill>
              </a:rPr>
              <a:t> / To my </a:t>
            </a:r>
            <a:r>
              <a:rPr lang="fi-FI" sz="5400" dirty="0" err="1">
                <a:solidFill>
                  <a:schemeClr val="bg2"/>
                </a:solidFill>
              </a:rPr>
              <a:t>mind</a:t>
            </a:r>
            <a:r>
              <a:rPr lang="fi-FI" sz="5400" dirty="0">
                <a:solidFill>
                  <a:schemeClr val="bg2"/>
                </a:solidFill>
              </a:rPr>
              <a:t> / 		</a:t>
            </a:r>
            <a:r>
              <a:rPr lang="fi-FI" sz="5400" dirty="0" err="1">
                <a:solidFill>
                  <a:schemeClr val="bg2"/>
                </a:solidFill>
              </a:rPr>
              <a:t>From</a:t>
            </a:r>
            <a:r>
              <a:rPr lang="fi-FI" sz="5400" dirty="0">
                <a:solidFill>
                  <a:schemeClr val="bg2"/>
                </a:solidFill>
              </a:rPr>
              <a:t> my </a:t>
            </a:r>
            <a:r>
              <a:rPr lang="fi-FI" sz="5400" dirty="0" err="1">
                <a:solidFill>
                  <a:schemeClr val="bg2"/>
                </a:solidFill>
              </a:rPr>
              <a:t>point</a:t>
            </a:r>
            <a:r>
              <a:rPr lang="fi-FI" sz="5400" dirty="0">
                <a:solidFill>
                  <a:schemeClr val="bg2"/>
                </a:solidFill>
              </a:rPr>
              <a:t> of </a:t>
            </a:r>
            <a:r>
              <a:rPr lang="fi-FI" sz="5400" dirty="0" err="1">
                <a:solidFill>
                  <a:schemeClr val="bg2"/>
                </a:solidFill>
              </a:rPr>
              <a:t>view</a:t>
            </a:r>
            <a:r>
              <a:rPr lang="fi-FI" sz="5400" dirty="0">
                <a:solidFill>
                  <a:schemeClr val="bg2"/>
                </a:solidFill>
              </a:rPr>
              <a:t>, </a:t>
            </a:r>
            <a:r>
              <a:rPr lang="fi-FI" sz="5400" dirty="0" err="1">
                <a:solidFill>
                  <a:schemeClr val="bg2"/>
                </a:solidFill>
              </a:rPr>
              <a:t>doing</a:t>
            </a:r>
            <a:r>
              <a:rPr lang="fi-FI" sz="5400" dirty="0">
                <a:solidFill>
                  <a:schemeClr val="bg2"/>
                </a:solidFill>
              </a:rPr>
              <a:t> a </a:t>
            </a:r>
            <a:r>
              <a:rPr lang="fi-FI" sz="5400" dirty="0" err="1">
                <a:solidFill>
                  <a:schemeClr val="bg2"/>
                </a:solidFill>
              </a:rPr>
              <a:t>renovation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wasn't</a:t>
            </a:r>
            <a:r>
              <a:rPr lang="fi-FI" sz="5400" dirty="0">
                <a:solidFill>
                  <a:schemeClr val="bg2"/>
                </a:solidFill>
              </a:rPr>
              <a:t> </a:t>
            </a:r>
            <a:r>
              <a:rPr lang="fi-FI" sz="5400" dirty="0" err="1">
                <a:solidFill>
                  <a:schemeClr val="bg2"/>
                </a:solidFill>
              </a:rPr>
              <a:t>challenging</a:t>
            </a:r>
            <a:r>
              <a:rPr lang="fi-FI" sz="5400" dirty="0">
                <a:solidFill>
                  <a:schemeClr val="bg2"/>
                </a:solidFill>
              </a:rPr>
              <a:t>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endParaRPr sz="4800" dirty="0"/>
          </a:p>
        </p:txBody>
      </p:sp>
      <p:sp>
        <p:nvSpPr>
          <p:cNvPr id="136" name="Google Shape;136;gd89621307e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CDE831-09B9-D243-8BD4-A98F65DCDE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656</Words>
  <Application>Microsoft Office PowerPoint</Application>
  <PresentationFormat>Mukautettu</PresentationFormat>
  <Paragraphs>69</Paragraphs>
  <Slides>7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Office-teema</vt:lpstr>
      <vt:lpstr>Sidossanoja </vt:lpstr>
      <vt:lpstr>Sidossanoja</vt:lpstr>
      <vt:lpstr>Say the sentences in Finnish.</vt:lpstr>
      <vt:lpstr>Say the sentences in Finnish.</vt:lpstr>
      <vt:lpstr>Say the sentences in Finnish.</vt:lpstr>
      <vt:lpstr>Practise.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Sidossanoja </dc:title>
  <dc:creator>Väänänen Anna</dc:creator>
  <cp:lastModifiedBy>Otto Partio</cp:lastModifiedBy>
  <cp:revision>13</cp:revision>
  <dcterms:created xsi:type="dcterms:W3CDTF">2020-05-05T09:10:38Z</dcterms:created>
  <dcterms:modified xsi:type="dcterms:W3CDTF">2025-03-26T06:32:21Z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