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3" roundtripDataSignature="AMtx7mg0aD9CKkfovyk3YTjWd0uZTqwswg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ura Paavilainen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BB3"/>
    <a:srgbClr val="E536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1" d="100"/>
          <a:sy n="31" d="100"/>
        </p:scale>
        <p:origin x="8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b2a0ff99a7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3" name="Google Shape;83;gb2a0ff99a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b2a0ff99a7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" name="Google Shape;90;gb2a0ff99a7_0_6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1" name="Google Shape;91;gb2a0ff99a7_0_6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c5e6273ef3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c5e6273ef3_2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g1c5e6273ef3_2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d89621307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Google Shape;107;gd89621307e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8" name="Google Shape;108;gd89621307e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c62af3096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1c62af3096f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g1c62af3096f_0_0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1c62af3096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1c62af3096f_0_7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g1c62af3096f_0_7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c62af3096f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c62af3096f_0_14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g1c62af3096f_0_14:notes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00" cy="4983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6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8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8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7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3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3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13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13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31" name="Google Shape;31;p13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2" name="Google Shape;32;p13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3" name="Google Shape;33;p13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4" name="Google Shape;34;p13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7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Image Half Full">
  <p:cSld name="17_Image Half Full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803274" y="78814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>
            <a:spLocks noGrp="1"/>
          </p:cNvSpPr>
          <p:nvPr>
            <p:ph type="pic" idx="2"/>
          </p:nvPr>
        </p:nvSpPr>
        <p:spPr>
          <a:xfrm>
            <a:off x="803726" y="2680426"/>
            <a:ext cx="6867074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8778874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>
            <a:spLocks noGrp="1"/>
          </p:cNvSpPr>
          <p:nvPr>
            <p:ph type="pic" idx="4"/>
          </p:nvPr>
        </p:nvSpPr>
        <p:spPr>
          <a:xfrm>
            <a:off x="8779326" y="2705826"/>
            <a:ext cx="6867074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42" name="Google Shape;42;p7"/>
          <p:cNvSpPr txBox="1">
            <a:spLocks noGrp="1"/>
          </p:cNvSpPr>
          <p:nvPr>
            <p:ph type="body" idx="5"/>
          </p:nvPr>
        </p:nvSpPr>
        <p:spPr>
          <a:xfrm>
            <a:off x="16754473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>
            <a:spLocks noGrp="1"/>
          </p:cNvSpPr>
          <p:nvPr>
            <p:ph type="pic" idx="6"/>
          </p:nvPr>
        </p:nvSpPr>
        <p:spPr>
          <a:xfrm>
            <a:off x="16754927" y="2705826"/>
            <a:ext cx="6867074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832756" y="12293264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7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50" name="Google Shape;50;p9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7 Grammar</a:t>
            </a:r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0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0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24"/>
              <a:buFont typeface="Arial"/>
              <a:buNone/>
            </a:pPr>
            <a:endParaRPr sz="3024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7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Google Shape;63;p11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1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7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71;p12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12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2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77" name="Google Shape;77;p12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7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New Insights Module 7 Grammar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BB3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b2a0ff99a7_0_0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</a:pPr>
            <a:r>
              <a:rPr lang="fi-FI" dirty="0"/>
              <a:t>Pilkun </a:t>
            </a:r>
            <a:r>
              <a:rPr lang="fi-FI"/>
              <a:t>käytöstä </a:t>
            </a:r>
            <a:r>
              <a:rPr lang="fi-FI" i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fi-FI"/>
              <a:t> </a:t>
            </a:r>
            <a:r>
              <a:rPr lang="fi-FI" dirty="0"/>
              <a:t>More </a:t>
            </a:r>
            <a:r>
              <a:rPr lang="fi-FI" dirty="0" err="1"/>
              <a:t>advanced</a:t>
            </a:r>
            <a:endParaRPr dirty="0"/>
          </a:p>
        </p:txBody>
      </p:sp>
      <p:sp>
        <p:nvSpPr>
          <p:cNvPr id="86" name="Google Shape;86;gb2a0ff99a7_0_0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Module 7 Grammar</a:t>
            </a:r>
            <a:endParaRPr/>
          </a:p>
        </p:txBody>
      </p:sp>
      <p:sp>
        <p:nvSpPr>
          <p:cNvPr id="87" name="Google Shape;87;gb2a0ff99a7_0_0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New Insights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b2a0ff99a7_0_6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00" cy="162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8800"/>
              <a:buNone/>
            </a:pPr>
            <a:r>
              <a:rPr lang="fi-FI"/>
              <a:t>Compare the use of the comma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8800"/>
              <a:buNone/>
            </a:pPr>
            <a:r>
              <a:rPr lang="fi-FI"/>
              <a:t>in Finnish and English.</a:t>
            </a:r>
            <a:endParaRPr/>
          </a:p>
        </p:txBody>
      </p:sp>
      <p:sp>
        <p:nvSpPr>
          <p:cNvPr id="94" name="Google Shape;94;gb2a0ff99a7_0_6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500" cy="833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"/>
                  </a:ext>
                </a:extLst>
              </a:rPr>
              <a:t>E</a:t>
            </a:r>
            <a:r>
              <a:rPr lang="fi-FI" dirty="0"/>
              <a:t>mma </a:t>
            </a:r>
            <a:r>
              <a:rPr lang="fi-FI" dirty="0" err="1"/>
              <a:t>told</a:t>
            </a:r>
            <a:r>
              <a:rPr lang="fi-FI" dirty="0"/>
              <a:t> me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wanted</a:t>
            </a:r>
            <a:r>
              <a:rPr lang="fi-FI" dirty="0"/>
              <a:t> to </a:t>
            </a:r>
            <a:r>
              <a:rPr lang="fi-FI" dirty="0" err="1"/>
              <a:t>leave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party.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/>
              <a:t>I </a:t>
            </a:r>
            <a:r>
              <a:rPr lang="fi-FI" dirty="0" err="1"/>
              <a:t>asked</a:t>
            </a:r>
            <a:r>
              <a:rPr lang="fi-FI" dirty="0"/>
              <a:t> </a:t>
            </a:r>
            <a:r>
              <a:rPr lang="fi-FI" dirty="0" err="1"/>
              <a:t>her</a:t>
            </a:r>
            <a:r>
              <a:rPr lang="fi-FI" dirty="0"/>
              <a:t> </a:t>
            </a:r>
            <a:r>
              <a:rPr lang="fi-FI" dirty="0" err="1"/>
              <a:t>why</a:t>
            </a:r>
            <a:r>
              <a:rPr lang="fi-FI" dirty="0"/>
              <a:t> </a:t>
            </a: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eager</a:t>
            </a:r>
            <a:r>
              <a:rPr lang="fi-FI" dirty="0"/>
              <a:t> to go.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one</a:t>
            </a:r>
            <a:r>
              <a:rPr lang="fi-FI" dirty="0"/>
              <a:t> </a:t>
            </a:r>
            <a:r>
              <a:rPr lang="fi-FI" dirty="0" err="1"/>
              <a:t>who</a:t>
            </a:r>
            <a:r>
              <a:rPr lang="fi-FI" dirty="0"/>
              <a:t> </a:t>
            </a:r>
            <a:r>
              <a:rPr lang="fi-FI" dirty="0" err="1"/>
              <a:t>knows</a:t>
            </a:r>
            <a:r>
              <a:rPr lang="fi-FI" dirty="0"/>
              <a:t> </a:t>
            </a:r>
            <a:r>
              <a:rPr lang="fi-FI" dirty="0" err="1"/>
              <a:t>her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best</a:t>
            </a:r>
            <a:r>
              <a:rPr lang="fi-FI" dirty="0"/>
              <a:t> is </a:t>
            </a:r>
            <a:r>
              <a:rPr lang="fi-FI" dirty="0" err="1"/>
              <a:t>Noah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4400"/>
              <a:buNone/>
            </a:pPr>
            <a:r>
              <a:rPr lang="fi-FI" dirty="0" err="1"/>
              <a:t>We'll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happy</a:t>
            </a:r>
            <a:r>
              <a:rPr lang="fi-FI" dirty="0"/>
              <a:t> 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get</a:t>
            </a:r>
            <a:r>
              <a:rPr lang="fi-FI" dirty="0"/>
              <a:t> </a:t>
            </a:r>
            <a:r>
              <a:rPr lang="fi-FI" dirty="0" err="1"/>
              <a:t>her</a:t>
            </a:r>
            <a:r>
              <a:rPr lang="fi-FI" dirty="0"/>
              <a:t> to </a:t>
            </a:r>
            <a:r>
              <a:rPr lang="fi-FI" dirty="0" err="1"/>
              <a:t>stay</a:t>
            </a:r>
            <a:r>
              <a:rPr lang="fi-FI" dirty="0"/>
              <a:t>.</a:t>
            </a:r>
            <a:endParaRPr dirty="0"/>
          </a:p>
        </p:txBody>
      </p:sp>
      <p:sp>
        <p:nvSpPr>
          <p:cNvPr id="95" name="Google Shape;95;gb2a0ff99a7_0_6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2</a:t>
            </a:fld>
            <a:endParaRPr/>
          </a:p>
        </p:txBody>
      </p:sp>
      <p:sp>
        <p:nvSpPr>
          <p:cNvPr id="96" name="Google Shape;96;gb2a0ff99a7_0_6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500" cy="8337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Emma sanoi minulle, että hän halusi lähteä juhlista.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Kysyin häneltä, miksi hän oli innokas lähtemään.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Se, joka tuntee hänet parhaiten, on </a:t>
            </a:r>
            <a:r>
              <a:rPr lang="fi-FI" dirty="0" err="1">
                <a:solidFill>
                  <a:schemeClr val="bg2"/>
                </a:solidFill>
              </a:rPr>
              <a:t>Noah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>
                <a:solidFill>
                  <a:schemeClr val="bg2"/>
                </a:solidFill>
              </a:rPr>
              <a:t>Olemme onnellisia, jos saamme hänet jäämään.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06BB713E-28D1-A649-0488-739347C110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7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c5e6273ef3_2_0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No comma</a:t>
            </a:r>
            <a:endParaRPr/>
          </a:p>
        </p:txBody>
      </p:sp>
      <p:sp>
        <p:nvSpPr>
          <p:cNvPr id="103" name="Google Shape;103;g1c5e6273ef3_2_0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fi-FI" dirty="0"/>
              <a:t>Emma </a:t>
            </a:r>
            <a:r>
              <a:rPr lang="fi-FI" dirty="0" err="1"/>
              <a:t>told</a:t>
            </a:r>
            <a:r>
              <a:rPr lang="fi-FI" dirty="0"/>
              <a:t> me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wanted</a:t>
            </a:r>
            <a:r>
              <a:rPr lang="fi-FI" dirty="0"/>
              <a:t> to </a:t>
            </a:r>
            <a:r>
              <a:rPr lang="fi-FI" dirty="0" err="1"/>
              <a:t>leave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party.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fi-FI" dirty="0"/>
              <a:t>I </a:t>
            </a:r>
            <a:r>
              <a:rPr lang="fi-FI" dirty="0" err="1"/>
              <a:t>asked</a:t>
            </a:r>
            <a:r>
              <a:rPr lang="fi-FI" dirty="0"/>
              <a:t> </a:t>
            </a:r>
            <a:r>
              <a:rPr lang="fi-FI" dirty="0" err="1"/>
              <a:t>her</a:t>
            </a:r>
            <a:r>
              <a:rPr lang="fi-FI" dirty="0"/>
              <a:t> </a:t>
            </a:r>
            <a:r>
              <a:rPr lang="fi-FI" dirty="0" err="1"/>
              <a:t>why</a:t>
            </a:r>
            <a:r>
              <a:rPr lang="fi-FI" dirty="0"/>
              <a:t> </a:t>
            </a: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eager</a:t>
            </a:r>
            <a:r>
              <a:rPr lang="fi-FI" dirty="0"/>
              <a:t> to go.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one</a:t>
            </a:r>
            <a:r>
              <a:rPr lang="fi-FI" dirty="0"/>
              <a:t> </a:t>
            </a:r>
            <a:r>
              <a:rPr lang="fi-FI" dirty="0" err="1"/>
              <a:t>who</a:t>
            </a:r>
            <a:r>
              <a:rPr lang="fi-FI" dirty="0"/>
              <a:t> </a:t>
            </a:r>
            <a:r>
              <a:rPr lang="fi-FI" dirty="0" err="1"/>
              <a:t>knows</a:t>
            </a:r>
            <a:r>
              <a:rPr lang="fi-FI" dirty="0"/>
              <a:t> </a:t>
            </a:r>
            <a:r>
              <a:rPr lang="fi-FI" dirty="0" err="1"/>
              <a:t>her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best</a:t>
            </a:r>
            <a:r>
              <a:rPr lang="fi-FI" dirty="0"/>
              <a:t> is </a:t>
            </a:r>
            <a:r>
              <a:rPr lang="fi-FI" dirty="0" err="1"/>
              <a:t>Noah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We'll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happy</a:t>
            </a:r>
            <a:r>
              <a:rPr lang="fi-FI" dirty="0"/>
              <a:t> 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get</a:t>
            </a:r>
            <a:r>
              <a:rPr lang="fi-FI" dirty="0"/>
              <a:t> </a:t>
            </a:r>
            <a:r>
              <a:rPr lang="fi-FI" dirty="0" err="1"/>
              <a:t>her</a:t>
            </a:r>
            <a:r>
              <a:rPr lang="fi-FI" dirty="0"/>
              <a:t> to </a:t>
            </a:r>
            <a:r>
              <a:rPr lang="fi-FI" dirty="0" err="1"/>
              <a:t>stay</a:t>
            </a:r>
            <a:r>
              <a:rPr lang="fi-FI" dirty="0"/>
              <a:t>.</a:t>
            </a:r>
            <a:endParaRPr dirty="0"/>
          </a:p>
          <a:p>
            <a:pPr marL="704850" lvl="0" indent="-857250" algn="l" rtl="0"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No </a:t>
            </a:r>
            <a:r>
              <a:rPr lang="fi-FI" dirty="0" err="1">
                <a:solidFill>
                  <a:schemeClr val="bg2"/>
                </a:solidFill>
              </a:rPr>
              <a:t>comma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before</a:t>
            </a:r>
            <a:r>
              <a:rPr lang="fi-FI" dirty="0">
                <a:solidFill>
                  <a:schemeClr val="bg2"/>
                </a:solidFill>
              </a:rPr>
              <a:t> a </a:t>
            </a:r>
            <a:r>
              <a:rPr lang="fi-FI" b="1" i="1" dirty="0" err="1">
                <a:solidFill>
                  <a:schemeClr val="bg2"/>
                </a:solidFill>
              </a:rPr>
              <a:t>that</a:t>
            </a:r>
            <a:r>
              <a:rPr lang="fi-FI" dirty="0" err="1">
                <a:solidFill>
                  <a:schemeClr val="bg2"/>
                </a:solidFill>
              </a:rPr>
              <a:t>-clause</a:t>
            </a:r>
            <a:endParaRPr dirty="0">
              <a:solidFill>
                <a:schemeClr val="bg2"/>
              </a:solidFill>
            </a:endParaRPr>
          </a:p>
          <a:p>
            <a:pPr marL="704850" lvl="0" indent="-857250" algn="l" rtl="0"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No </a:t>
            </a:r>
            <a:r>
              <a:rPr lang="fi-FI" dirty="0" err="1">
                <a:solidFill>
                  <a:schemeClr val="bg2"/>
                </a:solidFill>
              </a:rPr>
              <a:t>comma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before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indirect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questions</a:t>
            </a:r>
            <a:endParaRPr dirty="0">
              <a:solidFill>
                <a:schemeClr val="bg2"/>
              </a:solidFill>
            </a:endParaRPr>
          </a:p>
          <a:p>
            <a:pPr marL="704850" lvl="0" indent="-857250" algn="l" rtl="0"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No </a:t>
            </a:r>
            <a:r>
              <a:rPr lang="fi-FI" dirty="0" err="1">
                <a:solidFill>
                  <a:schemeClr val="bg2"/>
                </a:solidFill>
              </a:rPr>
              <a:t>comma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when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relative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clause</a:t>
            </a:r>
            <a:r>
              <a:rPr lang="fi-FI" dirty="0">
                <a:solidFill>
                  <a:schemeClr val="bg2"/>
                </a:solidFill>
              </a:rPr>
              <a:t> is </a:t>
            </a:r>
            <a:r>
              <a:rPr lang="fi-FI" dirty="0" err="1">
                <a:solidFill>
                  <a:schemeClr val="bg2"/>
                </a:solidFill>
              </a:rPr>
              <a:t>needed</a:t>
            </a:r>
            <a:r>
              <a:rPr lang="fi-FI" dirty="0">
                <a:solidFill>
                  <a:schemeClr val="bg2"/>
                </a:solidFill>
              </a:rPr>
              <a:t> to </a:t>
            </a:r>
            <a:r>
              <a:rPr lang="fi-FI" dirty="0" err="1">
                <a:solidFill>
                  <a:schemeClr val="bg2"/>
                </a:solidFill>
              </a:rPr>
              <a:t>understand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whole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sentence</a:t>
            </a:r>
            <a:r>
              <a:rPr lang="fi-FI" dirty="0">
                <a:solidFill>
                  <a:schemeClr val="bg2"/>
                </a:solidFill>
              </a:rPr>
              <a:t> (= a </a:t>
            </a:r>
            <a:r>
              <a:rPr lang="fi-FI" dirty="0" err="1">
                <a:solidFill>
                  <a:schemeClr val="bg2"/>
                </a:solidFill>
              </a:rPr>
              <a:t>restrictive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clause</a:t>
            </a:r>
            <a:r>
              <a:rPr lang="fi-FI" dirty="0">
                <a:solidFill>
                  <a:schemeClr val="bg2"/>
                </a:solidFill>
              </a:rPr>
              <a:t>)</a:t>
            </a:r>
            <a:endParaRPr dirty="0">
              <a:solidFill>
                <a:schemeClr val="bg2"/>
              </a:solidFill>
            </a:endParaRPr>
          </a:p>
          <a:p>
            <a:pPr marL="704850" lvl="0" indent="-857250" algn="l" rtl="0"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No </a:t>
            </a:r>
            <a:r>
              <a:rPr lang="fi-FI" dirty="0" err="1">
                <a:solidFill>
                  <a:schemeClr val="bg2"/>
                </a:solidFill>
              </a:rPr>
              <a:t>comma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when</a:t>
            </a:r>
            <a:r>
              <a:rPr lang="fi-FI" dirty="0">
                <a:solidFill>
                  <a:schemeClr val="bg2"/>
                </a:solidFill>
              </a:rPr>
              <a:t> a main </a:t>
            </a:r>
            <a:r>
              <a:rPr lang="fi-FI" dirty="0" err="1">
                <a:solidFill>
                  <a:schemeClr val="bg2"/>
                </a:solidFill>
              </a:rPr>
              <a:t>clause</a:t>
            </a:r>
            <a:r>
              <a:rPr lang="fi-FI" dirty="0">
                <a:solidFill>
                  <a:schemeClr val="bg2"/>
                </a:solidFill>
              </a:rPr>
              <a:t> is </a:t>
            </a:r>
            <a:r>
              <a:rPr lang="fi-FI" dirty="0" err="1">
                <a:solidFill>
                  <a:schemeClr val="bg2"/>
                </a:solidFill>
              </a:rPr>
              <a:t>followed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by</a:t>
            </a:r>
            <a:r>
              <a:rPr lang="fi-FI" dirty="0">
                <a:solidFill>
                  <a:schemeClr val="bg2"/>
                </a:solidFill>
              </a:rPr>
              <a:t> a </a:t>
            </a:r>
            <a:r>
              <a:rPr lang="fi-FI" dirty="0" err="1">
                <a:solidFill>
                  <a:schemeClr val="bg2"/>
                </a:solidFill>
              </a:rPr>
              <a:t>subclause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04" name="Google Shape;104;g1c5e6273ef3_2_0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3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DD7EEEF3-E9E7-173E-D6E9-149BFE96C64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7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d89621307e_0_0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8800"/>
              <a:buNone/>
            </a:pPr>
            <a:r>
              <a:rPr lang="fi-FI"/>
              <a:t>When is a comma often needed?</a:t>
            </a:r>
            <a:endParaRPr/>
          </a:p>
        </p:txBody>
      </p:sp>
      <p:sp>
        <p:nvSpPr>
          <p:cNvPr id="111" name="Google Shape;111;gd89621307e_0_0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6000"/>
              <a:buNone/>
            </a:pPr>
            <a:r>
              <a:rPr lang="fi-FI" sz="5700" dirty="0"/>
              <a:t>I</a:t>
            </a:r>
            <a:r>
              <a:rPr lang="fi-FI" dirty="0"/>
              <a:t>f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get</a:t>
            </a:r>
            <a:r>
              <a:rPr lang="fi-FI" dirty="0"/>
              <a:t> </a:t>
            </a:r>
            <a:r>
              <a:rPr lang="fi-FI" dirty="0" err="1"/>
              <a:t>her</a:t>
            </a:r>
            <a:r>
              <a:rPr lang="fi-FI" dirty="0"/>
              <a:t> to </a:t>
            </a:r>
            <a:r>
              <a:rPr lang="fi-FI" dirty="0" err="1"/>
              <a:t>stay</a:t>
            </a:r>
            <a:r>
              <a:rPr lang="fi-FI" dirty="0"/>
              <a:t>, </a:t>
            </a:r>
            <a:r>
              <a:rPr lang="fi-FI" dirty="0" err="1"/>
              <a:t>we'll</a:t>
            </a:r>
            <a:r>
              <a:rPr lang="fi-FI" dirty="0"/>
              <a:t>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happy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6000"/>
              <a:buNone/>
            </a:pPr>
            <a:r>
              <a:rPr lang="fi-FI" dirty="0" err="1"/>
              <a:t>Looking</a:t>
            </a:r>
            <a:r>
              <a:rPr lang="fi-FI" dirty="0"/>
              <a:t> </a:t>
            </a:r>
            <a:r>
              <a:rPr lang="fi-FI" dirty="0" err="1"/>
              <a:t>back</a:t>
            </a:r>
            <a:r>
              <a:rPr lang="fi-FI" dirty="0"/>
              <a:t>, </a:t>
            </a:r>
            <a:r>
              <a:rPr lang="fi-FI" dirty="0" err="1"/>
              <a:t>what's</a:t>
            </a:r>
            <a:r>
              <a:rPr lang="fi-FI" dirty="0"/>
              <a:t>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best</a:t>
            </a:r>
            <a:r>
              <a:rPr lang="fi-FI" dirty="0"/>
              <a:t> </a:t>
            </a:r>
            <a:r>
              <a:rPr lang="fi-FI" dirty="0" err="1"/>
              <a:t>memory</a:t>
            </a:r>
            <a:r>
              <a:rPr lang="fi-FI" dirty="0"/>
              <a:t> </a:t>
            </a:r>
            <a:r>
              <a:rPr lang="fi-FI" dirty="0" err="1"/>
              <a:t>from</a:t>
            </a:r>
            <a:r>
              <a:rPr lang="fi-FI" dirty="0"/>
              <a:t> </a:t>
            </a:r>
            <a:r>
              <a:rPr lang="fi-FI" dirty="0" err="1"/>
              <a:t>high</a:t>
            </a:r>
            <a:r>
              <a:rPr lang="fi-FI" dirty="0"/>
              <a:t> </a:t>
            </a:r>
            <a:r>
              <a:rPr lang="fi-FI" dirty="0" err="1"/>
              <a:t>school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6000"/>
              <a:buNone/>
            </a:pPr>
            <a:r>
              <a:rPr lang="fi-FI" dirty="0" err="1"/>
              <a:t>The</a:t>
            </a:r>
            <a:r>
              <a:rPr lang="fi-FI" dirty="0"/>
              <a:t> party </a:t>
            </a:r>
            <a:r>
              <a:rPr lang="fi-FI" dirty="0" err="1"/>
              <a:t>was</a:t>
            </a:r>
            <a:r>
              <a:rPr lang="fi-FI" dirty="0"/>
              <a:t> a </a:t>
            </a:r>
            <a:r>
              <a:rPr lang="fi-FI" dirty="0" err="1"/>
              <a:t>great</a:t>
            </a:r>
            <a:r>
              <a:rPr lang="fi-FI" dirty="0"/>
              <a:t> </a:t>
            </a:r>
            <a:r>
              <a:rPr lang="fi-FI" dirty="0" err="1"/>
              <a:t>success</a:t>
            </a:r>
            <a:r>
              <a:rPr lang="fi-FI" dirty="0"/>
              <a:t>, </a:t>
            </a:r>
            <a:r>
              <a:rPr lang="fi-FI" dirty="0" err="1"/>
              <a:t>which</a:t>
            </a:r>
            <a:r>
              <a:rPr lang="fi-FI" dirty="0"/>
              <a:t> </a:t>
            </a:r>
            <a:r>
              <a:rPr lang="fi-FI" dirty="0" err="1"/>
              <a:t>surprised</a:t>
            </a:r>
            <a:r>
              <a:rPr lang="fi-FI" dirty="0"/>
              <a:t> </a:t>
            </a:r>
            <a:r>
              <a:rPr lang="fi-FI" dirty="0" err="1"/>
              <a:t>everybody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6000"/>
              <a:buNone/>
            </a:pPr>
            <a:r>
              <a:rPr lang="fi-FI" dirty="0"/>
              <a:t>In </a:t>
            </a:r>
            <a:r>
              <a:rPr lang="fi-FI" dirty="0" err="1"/>
              <a:t>fact</a:t>
            </a:r>
            <a:r>
              <a:rPr lang="fi-FI" dirty="0"/>
              <a:t>, Emma </a:t>
            </a:r>
            <a:r>
              <a:rPr lang="fi-FI" dirty="0" err="1"/>
              <a:t>regretted</a:t>
            </a:r>
            <a:r>
              <a:rPr lang="fi-FI" dirty="0"/>
              <a:t>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staying</a:t>
            </a:r>
            <a:r>
              <a:rPr lang="fi-FI" dirty="0"/>
              <a:t> </a:t>
            </a:r>
            <a:r>
              <a:rPr lang="fi-FI" dirty="0" err="1"/>
              <a:t>longer</a:t>
            </a:r>
            <a:r>
              <a:rPr lang="fi-FI" dirty="0"/>
              <a:t>.</a:t>
            </a:r>
            <a:endParaRPr dirty="0"/>
          </a:p>
          <a:p>
            <a:pPr marL="704850" lvl="0" indent="-85725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A </a:t>
            </a:r>
            <a:r>
              <a:rPr lang="fi-FI" dirty="0" err="1">
                <a:solidFill>
                  <a:schemeClr val="bg2"/>
                </a:solidFill>
              </a:rPr>
              <a:t>subclause</a:t>
            </a:r>
            <a:r>
              <a:rPr lang="fi-FI" dirty="0">
                <a:solidFill>
                  <a:schemeClr val="bg2"/>
                </a:solidFill>
              </a:rPr>
              <a:t> + a main </a:t>
            </a:r>
            <a:r>
              <a:rPr lang="fi-FI" dirty="0" err="1">
                <a:solidFill>
                  <a:schemeClr val="bg2"/>
                </a:solidFill>
              </a:rPr>
              <a:t>clause</a:t>
            </a:r>
            <a:endParaRPr dirty="0">
              <a:solidFill>
                <a:schemeClr val="bg2"/>
              </a:solidFill>
            </a:endParaRPr>
          </a:p>
          <a:p>
            <a:pPr marL="704850" lvl="0" indent="-857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 err="1">
                <a:solidFill>
                  <a:schemeClr val="bg2"/>
                </a:solidFill>
              </a:rPr>
              <a:t>Shortened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clauses</a:t>
            </a:r>
            <a:r>
              <a:rPr lang="fi-FI" dirty="0">
                <a:solidFill>
                  <a:schemeClr val="bg2"/>
                </a:solidFill>
              </a:rPr>
              <a:t> </a:t>
            </a:r>
            <a:endParaRPr dirty="0">
              <a:solidFill>
                <a:schemeClr val="bg2"/>
              </a:solidFill>
            </a:endParaRPr>
          </a:p>
          <a:p>
            <a:pPr marL="704850" lvl="0" indent="-857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A </a:t>
            </a:r>
            <a:r>
              <a:rPr lang="fi-FI" dirty="0" err="1">
                <a:solidFill>
                  <a:schemeClr val="bg2"/>
                </a:solidFill>
              </a:rPr>
              <a:t>relative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clause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gives</a:t>
            </a:r>
            <a:r>
              <a:rPr lang="fi-FI" dirty="0">
                <a:solidFill>
                  <a:schemeClr val="bg2"/>
                </a:solidFill>
              </a:rPr>
              <a:t> extra </a:t>
            </a:r>
            <a:r>
              <a:rPr lang="fi-FI" dirty="0" err="1">
                <a:solidFill>
                  <a:schemeClr val="bg2"/>
                </a:solidFill>
              </a:rPr>
              <a:t>information</a:t>
            </a:r>
            <a:r>
              <a:rPr lang="fi-FI" dirty="0">
                <a:solidFill>
                  <a:schemeClr val="bg2"/>
                </a:solidFill>
              </a:rPr>
              <a:t> (= a non-</a:t>
            </a:r>
            <a:r>
              <a:rPr lang="fi-FI" dirty="0" err="1">
                <a:solidFill>
                  <a:schemeClr val="bg2"/>
                </a:solidFill>
              </a:rPr>
              <a:t>restrictive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clause</a:t>
            </a:r>
            <a:r>
              <a:rPr lang="fi-FI" dirty="0">
                <a:solidFill>
                  <a:schemeClr val="bg2"/>
                </a:solidFill>
              </a:rPr>
              <a:t>) </a:t>
            </a:r>
            <a:endParaRPr dirty="0">
              <a:solidFill>
                <a:schemeClr val="bg2"/>
              </a:solidFill>
            </a:endParaRPr>
          </a:p>
          <a:p>
            <a:pPr marL="704850" lvl="0" indent="-8572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 err="1">
                <a:solidFill>
                  <a:schemeClr val="bg2"/>
                </a:solidFill>
              </a:rPr>
              <a:t>Additions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or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sentence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adverbials</a:t>
            </a:r>
            <a:endParaRPr dirty="0">
              <a:solidFill>
                <a:schemeClr val="bg2"/>
              </a:solidFill>
            </a:endParaRPr>
          </a:p>
          <a:p>
            <a:pPr marL="45720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2" name="Google Shape;112;gd89621307e_0_0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4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02AEA342-0C04-686B-5FD1-6AA7A2461D1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7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c62af3096f_0_0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When is a comma needed?</a:t>
            </a:r>
            <a:endParaRPr/>
          </a:p>
        </p:txBody>
      </p:sp>
      <p:sp>
        <p:nvSpPr>
          <p:cNvPr id="119" name="Google Shape;119;g1c62af3096f_0_0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bought</a:t>
            </a:r>
            <a:r>
              <a:rPr lang="fi-FI" dirty="0"/>
              <a:t> oranges, </a:t>
            </a:r>
            <a:r>
              <a:rPr lang="fi-FI" dirty="0" err="1"/>
              <a:t>apples</a:t>
            </a:r>
            <a:r>
              <a:rPr lang="fi-FI" dirty="0"/>
              <a:t>(,) and </a:t>
            </a:r>
            <a:r>
              <a:rPr lang="fi-FI" dirty="0" err="1"/>
              <a:t>pears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About</a:t>
            </a:r>
            <a:r>
              <a:rPr lang="fi-FI" dirty="0"/>
              <a:t> 5,000 </a:t>
            </a:r>
            <a:r>
              <a:rPr lang="fi-FI" dirty="0" err="1"/>
              <a:t>people</a:t>
            </a:r>
            <a:r>
              <a:rPr lang="fi-FI" dirty="0"/>
              <a:t> </a:t>
            </a:r>
            <a:r>
              <a:rPr lang="fi-FI" dirty="0" err="1"/>
              <a:t>come</a:t>
            </a:r>
            <a:r>
              <a:rPr lang="fi-FI" dirty="0"/>
              <a:t> to </a:t>
            </a:r>
            <a:r>
              <a:rPr lang="fi-FI" dirty="0" err="1"/>
              <a:t>hear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concert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Jonah</a:t>
            </a:r>
            <a:r>
              <a:rPr lang="fi-FI" dirty="0"/>
              <a:t> </a:t>
            </a:r>
            <a:r>
              <a:rPr lang="fi-FI" dirty="0" err="1"/>
              <a:t>said</a:t>
            </a:r>
            <a:r>
              <a:rPr lang="fi-FI" dirty="0"/>
              <a:t>, "</a:t>
            </a:r>
            <a:r>
              <a:rPr lang="fi-FI" dirty="0" err="1"/>
              <a:t>That's</a:t>
            </a:r>
            <a:r>
              <a:rPr lang="fi-FI" dirty="0"/>
              <a:t> </a:t>
            </a:r>
            <a:r>
              <a:rPr lang="fi-FI" dirty="0" err="1"/>
              <a:t>unbelievable</a:t>
            </a:r>
            <a:r>
              <a:rPr lang="fi-FI" dirty="0"/>
              <a:t>."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"I </a:t>
            </a:r>
            <a:r>
              <a:rPr lang="fi-FI" dirty="0" err="1"/>
              <a:t>agree</a:t>
            </a:r>
            <a:r>
              <a:rPr lang="fi-FI" dirty="0"/>
              <a:t>," I </a:t>
            </a:r>
            <a:r>
              <a:rPr lang="fi-FI" dirty="0" err="1"/>
              <a:t>replied</a:t>
            </a:r>
            <a:r>
              <a:rPr lang="fi-FI" dirty="0"/>
              <a:t>.</a:t>
            </a:r>
            <a:endParaRPr dirty="0"/>
          </a:p>
          <a:p>
            <a:pPr marL="704850" lvl="0" indent="-857250" algn="l" rtl="0"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 err="1">
                <a:solidFill>
                  <a:schemeClr val="bg2"/>
                </a:solidFill>
              </a:rPr>
              <a:t>Lists</a:t>
            </a:r>
            <a:r>
              <a:rPr lang="fi-FI" dirty="0">
                <a:solidFill>
                  <a:schemeClr val="bg2"/>
                </a:solidFill>
              </a:rPr>
              <a:t> (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comma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before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i="1" dirty="0">
                <a:solidFill>
                  <a:schemeClr val="bg2"/>
                </a:solidFill>
              </a:rPr>
              <a:t>and</a:t>
            </a:r>
            <a:r>
              <a:rPr lang="fi-FI" dirty="0">
                <a:solidFill>
                  <a:schemeClr val="bg2"/>
                </a:solidFill>
              </a:rPr>
              <a:t> is </a:t>
            </a:r>
            <a:r>
              <a:rPr lang="fi-FI" dirty="0" err="1">
                <a:solidFill>
                  <a:schemeClr val="bg2"/>
                </a:solidFill>
              </a:rPr>
              <a:t>usually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omitted</a:t>
            </a:r>
            <a:r>
              <a:rPr lang="fi-FI" dirty="0">
                <a:solidFill>
                  <a:schemeClr val="bg2"/>
                </a:solidFill>
              </a:rPr>
              <a:t> in </a:t>
            </a:r>
            <a:r>
              <a:rPr lang="fi-FI" dirty="0" err="1">
                <a:solidFill>
                  <a:schemeClr val="bg2"/>
                </a:solidFill>
              </a:rPr>
              <a:t>BrE</a:t>
            </a:r>
            <a:r>
              <a:rPr lang="fi-FI" dirty="0">
                <a:solidFill>
                  <a:schemeClr val="bg2"/>
                </a:solidFill>
              </a:rPr>
              <a:t>, </a:t>
            </a:r>
            <a:r>
              <a:rPr lang="fi-FI" dirty="0" err="1">
                <a:solidFill>
                  <a:schemeClr val="bg2"/>
                </a:solidFill>
              </a:rPr>
              <a:t>used</a:t>
            </a:r>
            <a:r>
              <a:rPr lang="fi-FI" dirty="0">
                <a:solidFill>
                  <a:schemeClr val="bg2"/>
                </a:solidFill>
              </a:rPr>
              <a:t> in </a:t>
            </a:r>
            <a:r>
              <a:rPr lang="fi-FI" dirty="0" err="1">
                <a:solidFill>
                  <a:schemeClr val="bg2"/>
                </a:solidFill>
              </a:rPr>
              <a:t>AmE</a:t>
            </a:r>
            <a:r>
              <a:rPr lang="fi-FI" dirty="0">
                <a:solidFill>
                  <a:schemeClr val="bg2"/>
                </a:solidFill>
              </a:rPr>
              <a:t>)</a:t>
            </a:r>
            <a:endParaRPr dirty="0">
              <a:solidFill>
                <a:schemeClr val="bg2"/>
              </a:solidFill>
            </a:endParaRPr>
          </a:p>
          <a:p>
            <a:pPr marL="704850" lvl="0" indent="-857250" algn="l" rtl="0"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 err="1">
                <a:solidFill>
                  <a:schemeClr val="bg2"/>
                </a:solidFill>
              </a:rPr>
              <a:t>Large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numbers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have</a:t>
            </a:r>
            <a:r>
              <a:rPr lang="fi-FI" dirty="0">
                <a:solidFill>
                  <a:schemeClr val="bg2"/>
                </a:solidFill>
              </a:rPr>
              <a:t> a </a:t>
            </a:r>
            <a:r>
              <a:rPr lang="fi-FI" dirty="0" err="1">
                <a:solidFill>
                  <a:schemeClr val="bg2"/>
                </a:solidFill>
              </a:rPr>
              <a:t>comma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every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three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digits</a:t>
            </a:r>
            <a:r>
              <a:rPr lang="fi-FI" dirty="0">
                <a:solidFill>
                  <a:schemeClr val="bg2"/>
                </a:solidFill>
              </a:rPr>
              <a:t> to </a:t>
            </a:r>
            <a:r>
              <a:rPr lang="fi-FI" dirty="0" err="1">
                <a:solidFill>
                  <a:schemeClr val="bg2"/>
                </a:solidFill>
              </a:rPr>
              <a:t>make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them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easier</a:t>
            </a:r>
            <a:r>
              <a:rPr lang="fi-FI" dirty="0">
                <a:solidFill>
                  <a:schemeClr val="bg2"/>
                </a:solidFill>
              </a:rPr>
              <a:t> to </a:t>
            </a:r>
            <a:r>
              <a:rPr lang="fi-FI" dirty="0" err="1">
                <a:solidFill>
                  <a:schemeClr val="bg2"/>
                </a:solidFill>
              </a:rPr>
              <a:t>rea</a:t>
            </a:r>
            <a:r>
              <a:rPr lang="fi-FI" dirty="0" err="1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"/>
                  </a:ext>
                </a:extLst>
              </a:rPr>
              <a:t>d</a:t>
            </a:r>
            <a:endParaRPr dirty="0">
              <a:solidFill>
                <a:schemeClr val="bg2"/>
              </a:solidFill>
            </a:endParaRPr>
          </a:p>
          <a:p>
            <a:pPr marL="704850" lvl="0" indent="-857250" algn="l" rtl="0"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Direct </a:t>
            </a:r>
            <a:r>
              <a:rPr lang="fi-FI" dirty="0" err="1">
                <a:solidFill>
                  <a:schemeClr val="bg2"/>
                </a:solidFill>
              </a:rPr>
              <a:t>quotations</a:t>
            </a:r>
            <a:r>
              <a:rPr lang="fi-FI" dirty="0">
                <a:solidFill>
                  <a:schemeClr val="bg2"/>
                </a:solidFill>
              </a:rPr>
              <a:t> (NB </a:t>
            </a:r>
            <a:r>
              <a:rPr lang="fi-FI" dirty="0" err="1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3"/>
                  </a:ext>
                </a:extLst>
              </a:rPr>
              <a:t>the</a:t>
            </a: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3"/>
                  </a:ext>
                </a:extLst>
              </a:rPr>
              <a:t> </a:t>
            </a:r>
            <a:r>
              <a:rPr lang="fi-FI" dirty="0" err="1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3"/>
                  </a:ext>
                </a:extLst>
              </a:rPr>
              <a:t>place</a:t>
            </a: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3"/>
                  </a:ext>
                </a:extLst>
              </a:rPr>
              <a:t> of </a:t>
            </a:r>
            <a:r>
              <a:rPr lang="fi-FI" dirty="0" err="1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3"/>
                  </a:ext>
                </a:extLst>
              </a:rPr>
              <a:t>the</a:t>
            </a: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3"/>
                  </a:ext>
                </a:extLst>
              </a:rPr>
              <a:t> </a:t>
            </a:r>
            <a:r>
              <a:rPr lang="fi-FI" dirty="0" err="1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3"/>
                  </a:ext>
                </a:extLst>
              </a:rPr>
              <a:t>comma</a:t>
            </a:r>
            <a:r>
              <a:rPr lang="fi-FI" dirty="0">
                <a:solidFill>
                  <a:schemeClr val="bg2"/>
                </a:solidFill>
              </a:rPr>
              <a:t>)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0" name="Google Shape;120;g1c62af3096f_0_0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5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6BF3E64D-D437-4F0F-D2FB-B89D727FC83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7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c62af3096f_0_7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Practise. Is a comma needed or not?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Explain your answer.</a:t>
            </a:r>
            <a:endParaRPr/>
          </a:p>
        </p:txBody>
      </p:sp>
      <p:sp>
        <p:nvSpPr>
          <p:cNvPr id="127" name="Google Shape;127;g1c62af3096f_0_7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1. </a:t>
            </a:r>
            <a:r>
              <a:rPr lang="fi-FI" dirty="0" err="1"/>
              <a:t>Could</a:t>
            </a:r>
            <a:r>
              <a:rPr lang="fi-FI" dirty="0"/>
              <a:t>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give</a:t>
            </a:r>
            <a:r>
              <a:rPr lang="fi-FI" dirty="0"/>
              <a:t> me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bag</a:t>
            </a:r>
            <a:r>
              <a:rPr lang="fi-FI" dirty="0"/>
              <a:t> __ </a:t>
            </a:r>
            <a:r>
              <a:rPr lang="fi-FI" dirty="0" err="1"/>
              <a:t>which</a:t>
            </a:r>
            <a:r>
              <a:rPr lang="fi-FI" dirty="0"/>
              <a:t> is on </a:t>
            </a:r>
            <a:r>
              <a:rPr lang="fi-FI" dirty="0" err="1"/>
              <a:t>the</a:t>
            </a:r>
            <a:r>
              <a:rPr lang="fi-FI" dirty="0"/>
              <a:t> top </a:t>
            </a:r>
            <a:r>
              <a:rPr lang="fi-FI" dirty="0" err="1"/>
              <a:t>shelf</a:t>
            </a:r>
            <a:r>
              <a:rPr lang="fi-FI" dirty="0"/>
              <a:t>, </a:t>
            </a:r>
            <a:r>
              <a:rPr lang="fi-FI" dirty="0" err="1"/>
              <a:t>please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No </a:t>
            </a:r>
            <a:r>
              <a:rPr lang="fi-FI" dirty="0" err="1">
                <a:solidFill>
                  <a:schemeClr val="bg2"/>
                </a:solidFill>
              </a:rPr>
              <a:t>comma</a:t>
            </a:r>
            <a:r>
              <a:rPr lang="fi-FI" dirty="0">
                <a:solidFill>
                  <a:schemeClr val="bg2"/>
                </a:solidFill>
              </a:rPr>
              <a:t>, a </a:t>
            </a:r>
            <a:r>
              <a:rPr lang="fi-FI" dirty="0" err="1">
                <a:solidFill>
                  <a:schemeClr val="bg2"/>
                </a:solidFill>
              </a:rPr>
              <a:t>restrictive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clause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2.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have</a:t>
            </a:r>
            <a:r>
              <a:rPr lang="fi-FI" dirty="0"/>
              <a:t> to </a:t>
            </a:r>
            <a:r>
              <a:rPr lang="fi-FI" dirty="0" err="1"/>
              <a:t>pack</a:t>
            </a:r>
            <a:r>
              <a:rPr lang="fi-FI" dirty="0"/>
              <a:t> </a:t>
            </a:r>
            <a:r>
              <a:rPr lang="fi-FI" dirty="0" err="1"/>
              <a:t>everything</a:t>
            </a:r>
            <a:r>
              <a:rPr lang="fi-FI" dirty="0"/>
              <a:t> __ </a:t>
            </a:r>
            <a:r>
              <a:rPr lang="fi-FI" dirty="0" err="1"/>
              <a:t>before</a:t>
            </a:r>
            <a:r>
              <a:rPr lang="fi-FI" dirty="0"/>
              <a:t>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leave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No </a:t>
            </a:r>
            <a:r>
              <a:rPr lang="fi-FI" dirty="0" err="1">
                <a:solidFill>
                  <a:schemeClr val="bg2"/>
                </a:solidFill>
              </a:rPr>
              <a:t>comma</a:t>
            </a:r>
            <a:r>
              <a:rPr lang="fi-FI" dirty="0">
                <a:solidFill>
                  <a:schemeClr val="bg2"/>
                </a:solidFill>
              </a:rPr>
              <a:t>, a main </a:t>
            </a:r>
            <a:r>
              <a:rPr lang="fi-FI" dirty="0" err="1">
                <a:solidFill>
                  <a:schemeClr val="bg2"/>
                </a:solidFill>
              </a:rPr>
              <a:t>clause</a:t>
            </a:r>
            <a:r>
              <a:rPr lang="fi-FI" dirty="0">
                <a:solidFill>
                  <a:schemeClr val="bg2"/>
                </a:solidFill>
              </a:rPr>
              <a:t> + a </a:t>
            </a:r>
            <a:r>
              <a:rPr lang="fi-FI" dirty="0" err="1">
                <a:solidFill>
                  <a:schemeClr val="bg2"/>
                </a:solidFill>
              </a:rPr>
              <a:t>subclause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3. </a:t>
            </a:r>
            <a:r>
              <a:rPr lang="fi-FI" dirty="0" err="1"/>
              <a:t>Driving</a:t>
            </a:r>
            <a:r>
              <a:rPr lang="fi-FI" dirty="0"/>
              <a:t> to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airport</a:t>
            </a:r>
            <a:r>
              <a:rPr lang="fi-FI" dirty="0"/>
              <a:t> __ I </a:t>
            </a:r>
            <a:r>
              <a:rPr lang="fi-FI" dirty="0" err="1"/>
              <a:t>realized</a:t>
            </a:r>
            <a:r>
              <a:rPr lang="fi-FI" dirty="0"/>
              <a:t> I </a:t>
            </a:r>
            <a:r>
              <a:rPr lang="fi-FI" dirty="0" err="1"/>
              <a:t>had</a:t>
            </a:r>
            <a:r>
              <a:rPr lang="fi-FI" dirty="0"/>
              <a:t> </a:t>
            </a:r>
            <a:r>
              <a:rPr lang="fi-FI" dirty="0" err="1"/>
              <a:t>left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keys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lock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Comma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needed</a:t>
            </a:r>
            <a:r>
              <a:rPr lang="fi-FI" dirty="0">
                <a:solidFill>
                  <a:schemeClr val="bg2"/>
                </a:solidFill>
              </a:rPr>
              <a:t>, a </a:t>
            </a:r>
            <a:r>
              <a:rPr lang="fi-FI" dirty="0" err="1">
                <a:solidFill>
                  <a:schemeClr val="bg2"/>
                </a:solidFill>
              </a:rPr>
              <a:t>shortened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clause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4. </a:t>
            </a: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had</a:t>
            </a:r>
            <a:r>
              <a:rPr lang="fi-FI" dirty="0"/>
              <a:t> to </a:t>
            </a:r>
            <a:r>
              <a:rPr lang="fi-FI" dirty="0" err="1"/>
              <a:t>turn</a:t>
            </a:r>
            <a:r>
              <a:rPr lang="fi-FI" dirty="0"/>
              <a:t> </a:t>
            </a:r>
            <a:r>
              <a:rPr lang="fi-FI" dirty="0" err="1"/>
              <a:t>back</a:t>
            </a:r>
            <a:r>
              <a:rPr lang="fi-FI" dirty="0"/>
              <a:t> __ </a:t>
            </a:r>
            <a:r>
              <a:rPr lang="fi-FI" dirty="0" err="1"/>
              <a:t>which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</a:t>
            </a:r>
            <a:r>
              <a:rPr lang="fi-FI" dirty="0" err="1"/>
              <a:t>annoying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Comma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needed</a:t>
            </a:r>
            <a:r>
              <a:rPr lang="fi-FI" dirty="0">
                <a:solidFill>
                  <a:schemeClr val="bg2"/>
                </a:solidFill>
              </a:rPr>
              <a:t>, a non-</a:t>
            </a:r>
            <a:r>
              <a:rPr lang="fi-FI" dirty="0" err="1">
                <a:solidFill>
                  <a:schemeClr val="bg2"/>
                </a:solidFill>
              </a:rPr>
              <a:t>restrictive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clause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28" name="Google Shape;128;g1c62af3096f_0_7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6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31D05F79-B582-4B34-7170-08E7ABDC68D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7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c62af3096f_0_1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Practise. Is a comma needed or not?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Explain your answer.</a:t>
            </a:r>
            <a:endParaRPr/>
          </a:p>
        </p:txBody>
      </p:sp>
      <p:sp>
        <p:nvSpPr>
          <p:cNvPr id="135" name="Google Shape;135;g1c62af3096f_0_14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200" cy="8145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5. </a:t>
            </a:r>
            <a:r>
              <a:rPr lang="fi-FI" dirty="0" err="1"/>
              <a:t>I'm</a:t>
            </a:r>
            <a:r>
              <a:rPr lang="fi-FI" dirty="0"/>
              <a:t> </a:t>
            </a:r>
            <a:r>
              <a:rPr lang="fi-FI" dirty="0" err="1"/>
              <a:t>not</a:t>
            </a:r>
            <a:r>
              <a:rPr lang="fi-FI" dirty="0"/>
              <a:t> sure __ </a:t>
            </a:r>
            <a:r>
              <a:rPr lang="fi-FI" dirty="0" err="1"/>
              <a:t>if</a:t>
            </a:r>
            <a:r>
              <a:rPr lang="fi-FI" dirty="0"/>
              <a:t> my </a:t>
            </a:r>
            <a:r>
              <a:rPr lang="fi-FI" dirty="0" err="1"/>
              <a:t>sister</a:t>
            </a:r>
            <a:r>
              <a:rPr lang="fi-FI" dirty="0"/>
              <a:t> </a:t>
            </a:r>
            <a:r>
              <a:rPr lang="fi-FI" dirty="0" err="1"/>
              <a:t>had</a:t>
            </a:r>
            <a:r>
              <a:rPr lang="fi-FI" dirty="0"/>
              <a:t> </a:t>
            </a:r>
            <a:r>
              <a:rPr lang="fi-FI" dirty="0" err="1"/>
              <a:t>something</a:t>
            </a:r>
            <a:r>
              <a:rPr lang="fi-FI" dirty="0"/>
              <a:t> to </a:t>
            </a:r>
            <a:r>
              <a:rPr lang="fi-FI" dirty="0" err="1"/>
              <a:t>say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No </a:t>
            </a:r>
            <a:r>
              <a:rPr lang="fi-FI" dirty="0" err="1">
                <a:solidFill>
                  <a:schemeClr val="bg2"/>
                </a:solidFill>
              </a:rPr>
              <a:t>comma</a:t>
            </a:r>
            <a:r>
              <a:rPr lang="fi-FI" dirty="0">
                <a:solidFill>
                  <a:schemeClr val="bg2"/>
                </a:solidFill>
              </a:rPr>
              <a:t>, an </a:t>
            </a:r>
            <a:r>
              <a:rPr lang="fi-FI" dirty="0" err="1">
                <a:solidFill>
                  <a:schemeClr val="bg2"/>
                </a:solidFill>
              </a:rPr>
              <a:t>indirect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question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6. </a:t>
            </a:r>
            <a:r>
              <a:rPr lang="fi-FI" dirty="0" err="1"/>
              <a:t>However</a:t>
            </a:r>
            <a:r>
              <a:rPr lang="fi-FI" dirty="0"/>
              <a:t> __ </a:t>
            </a: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kept</a:t>
            </a:r>
            <a:r>
              <a:rPr lang="fi-FI" dirty="0"/>
              <a:t> </a:t>
            </a:r>
            <a:r>
              <a:rPr lang="fi-FI" dirty="0" err="1"/>
              <a:t>mumbling</a:t>
            </a:r>
            <a:r>
              <a:rPr lang="fi-FI" dirty="0"/>
              <a:t> </a:t>
            </a:r>
            <a:r>
              <a:rPr lang="fi-FI" dirty="0" err="1"/>
              <a:t>something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Comma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needed</a:t>
            </a:r>
            <a:r>
              <a:rPr lang="fi-FI" dirty="0">
                <a:solidFill>
                  <a:schemeClr val="bg2"/>
                </a:solidFill>
              </a:rPr>
              <a:t>, a </a:t>
            </a:r>
            <a:r>
              <a:rPr lang="fi-FI" dirty="0" err="1">
                <a:solidFill>
                  <a:schemeClr val="bg2"/>
                </a:solidFill>
              </a:rPr>
              <a:t>linking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word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7. </a:t>
            </a:r>
            <a:r>
              <a:rPr lang="fi-FI" dirty="0" err="1"/>
              <a:t>I'm</a:t>
            </a:r>
            <a:r>
              <a:rPr lang="fi-FI" dirty="0"/>
              <a:t> sure __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was</a:t>
            </a:r>
            <a:r>
              <a:rPr lang="fi-FI" dirty="0"/>
              <a:t> a </a:t>
            </a:r>
            <a:r>
              <a:rPr lang="fi-FI" dirty="0" err="1"/>
              <a:t>bit</a:t>
            </a:r>
            <a:r>
              <a:rPr lang="fi-FI" dirty="0"/>
              <a:t> </a:t>
            </a:r>
            <a:r>
              <a:rPr lang="fi-FI" dirty="0" err="1"/>
              <a:t>angry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No </a:t>
            </a:r>
            <a:r>
              <a:rPr lang="fi-FI" dirty="0" err="1">
                <a:solidFill>
                  <a:schemeClr val="bg2"/>
                </a:solidFill>
              </a:rPr>
              <a:t>comma</a:t>
            </a:r>
            <a:r>
              <a:rPr lang="fi-FI" dirty="0">
                <a:solidFill>
                  <a:schemeClr val="bg2"/>
                </a:solidFill>
              </a:rPr>
              <a:t>, no </a:t>
            </a:r>
            <a:r>
              <a:rPr lang="fi-FI" dirty="0" err="1">
                <a:solidFill>
                  <a:schemeClr val="bg2"/>
                </a:solidFill>
              </a:rPr>
              <a:t>comma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before</a:t>
            </a:r>
            <a:r>
              <a:rPr lang="fi-FI" dirty="0">
                <a:solidFill>
                  <a:schemeClr val="bg2"/>
                </a:solidFill>
              </a:rPr>
              <a:t> a </a:t>
            </a:r>
            <a:r>
              <a:rPr lang="fi-FI" i="1" dirty="0" err="1">
                <a:solidFill>
                  <a:schemeClr val="bg2"/>
                </a:solidFill>
              </a:rPr>
              <a:t>that</a:t>
            </a:r>
            <a:r>
              <a:rPr lang="fi-FI" dirty="0" err="1">
                <a:solidFill>
                  <a:schemeClr val="bg2"/>
                </a:solidFill>
              </a:rPr>
              <a:t>-clause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8. </a:t>
            </a:r>
            <a:r>
              <a:rPr lang="fi-FI" dirty="0" err="1"/>
              <a:t>Let's</a:t>
            </a:r>
            <a:r>
              <a:rPr lang="fi-FI" dirty="0"/>
              <a:t> </a:t>
            </a:r>
            <a:r>
              <a:rPr lang="fi-FI" dirty="0" err="1"/>
              <a:t>ask</a:t>
            </a:r>
            <a:r>
              <a:rPr lang="fi-FI" dirty="0"/>
              <a:t> __ </a:t>
            </a:r>
            <a:r>
              <a:rPr lang="fi-FI" dirty="0" err="1"/>
              <a:t>where</a:t>
            </a:r>
            <a:r>
              <a:rPr lang="fi-FI" dirty="0"/>
              <a:t> </a:t>
            </a:r>
            <a:r>
              <a:rPr lang="fi-FI" dirty="0" err="1"/>
              <a:t>our</a:t>
            </a:r>
            <a:r>
              <a:rPr lang="fi-FI" dirty="0"/>
              <a:t> </a:t>
            </a:r>
            <a:r>
              <a:rPr lang="fi-FI" dirty="0" err="1"/>
              <a:t>departure</a:t>
            </a:r>
            <a:r>
              <a:rPr lang="fi-FI" dirty="0"/>
              <a:t> </a:t>
            </a:r>
            <a:r>
              <a:rPr lang="fi-FI" dirty="0" err="1"/>
              <a:t>gate</a:t>
            </a:r>
            <a:r>
              <a:rPr lang="fi-FI" dirty="0"/>
              <a:t> is.</a:t>
            </a:r>
            <a:endParaRPr dirty="0"/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		</a:t>
            </a:r>
            <a:r>
              <a:rPr lang="fi-FI" dirty="0">
                <a:solidFill>
                  <a:schemeClr val="bg2"/>
                </a:solidFill>
              </a:rPr>
              <a:t>No </a:t>
            </a:r>
            <a:r>
              <a:rPr lang="fi-FI" dirty="0" err="1">
                <a:solidFill>
                  <a:schemeClr val="bg2"/>
                </a:solidFill>
              </a:rPr>
              <a:t>comma</a:t>
            </a:r>
            <a:r>
              <a:rPr lang="fi-FI" dirty="0">
                <a:solidFill>
                  <a:schemeClr val="bg2"/>
                </a:solidFill>
              </a:rPr>
              <a:t>, an </a:t>
            </a:r>
            <a:r>
              <a:rPr lang="fi-FI" dirty="0" err="1">
                <a:solidFill>
                  <a:schemeClr val="bg2"/>
                </a:solidFill>
              </a:rPr>
              <a:t>indirect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question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6" name="Google Shape;136;g1c62af3096f_0_14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fld id="{00000000-1234-1234-1234-123412341234}" type="slidenum">
              <a:rPr lang="fi-FI"/>
              <a:t>7</a:t>
            </a:fld>
            <a:endParaRPr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1704E4EC-1FF6-EED7-0D8E-4F16B8E4D74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New Insights Module 7 Grammar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574</Words>
  <Application>Microsoft Office PowerPoint</Application>
  <PresentationFormat>Mukautettu</PresentationFormat>
  <Paragraphs>77</Paragraphs>
  <Slides>7</Slides>
  <Notes>7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Office-teema</vt:lpstr>
      <vt:lpstr>Pilkun käytöstä – More advanced</vt:lpstr>
      <vt:lpstr>Compare the use of the comma in Finnish and English.</vt:lpstr>
      <vt:lpstr>No comma</vt:lpstr>
      <vt:lpstr>When is a comma often needed?</vt:lpstr>
      <vt:lpstr>When is a comma needed?</vt:lpstr>
      <vt:lpstr>Practise. Is a comma needed or not?  Explain your answer.</vt:lpstr>
      <vt:lpstr>Practise. Is a comma needed or not?  Explain your answer.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Pilkun käytöstä - More advanced</dc:title>
  <dc:creator>Väänänen Anna</dc:creator>
  <cp:lastModifiedBy>Irene Vänskä</cp:lastModifiedBy>
  <cp:revision>9</cp:revision>
  <dcterms:created xsi:type="dcterms:W3CDTF">2020-05-05T09:10:38Z</dcterms:created>
  <dcterms:modified xsi:type="dcterms:W3CDTF">2023-03-30T19:34:48Z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0x010100E0385AE73BA4B34DAC1EFBEFAAD46A70</vt:lpwstr>
  </property>
  <property fmtid="{D5CDD505-2E9C-101B-9397-08002B2CF9AE}" pid="3" name="TaxKeyword">
    <vt:lpwstr>41;#OOP-powerpointpohja|b87018b7-7572-424a-a48e-dd9736b1fc19;#40;#ppt-pohja|329e38b3-6dd1-4fb8-91c8-04b46990d104;#39;#oppimisen palvelut|6398ef2c-ffc1-44a8-be3a-4c24f3a77669;#38;#powerpoint|f75681ab-06c1-44f6-ad94-a10fca7efc72</vt:lpwstr>
  </property>
</Properties>
</file>