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hoGdECTVb2ceDZzL8z9h+QUP1gk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ukka Suonio" initials="" lastIdx="2" clrIdx="0"/>
  <p:cmAuthor id="1" name="Jaakko Mäk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400"/>
    <a:srgbClr val="E5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c852aaa38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c852aaa389_1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1c852aaa389_1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2b460aa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c2b460aa38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c2b460aa38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c2b460aa3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c2b460aa38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c2b460aa38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c2b460aa3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c2b460aa38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c2b460aa38_0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2b460aa3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c2b460aa38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c2b460aa38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c2b460aa3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c2b460aa38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c2b460aa38_0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New Insights Module 7 Grammar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00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Konjunktioita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7 Grammar</a:t>
            </a: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c852aaa389_1_7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Konjunktioita</a:t>
            </a:r>
            <a:endParaRPr/>
          </a:p>
        </p:txBody>
      </p:sp>
      <p:sp>
        <p:nvSpPr>
          <p:cNvPr id="94" name="Google Shape;94;g1c852aaa389_1_7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solidFill>
                  <a:srgbClr val="000000"/>
                </a:solidFill>
              </a:rPr>
              <a:t>Konjunktioita käytetään yhdistämään lauseita toisiinsa. Ne tekevät tekstistä sujuvaa lukea. Sivulauseen alussa on alistuskonjunktio. Rinnastuskonjunktioita käytetään samanarvoisten lauseiden tai lauseen osien välillä. Tunnistatko konjunktioita?</a:t>
            </a:r>
            <a:endParaRPr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1c852aaa389_1_7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69B1F96-220F-C26A-A007-68CA642C1C7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7 Grammar</a:t>
            </a:r>
          </a:p>
        </p:txBody>
      </p:sp>
      <p:pic>
        <p:nvPicPr>
          <p:cNvPr id="6" name="Kuva 5" descr="Kuva, joka sisältää kohteen henkilö, väkijoukko&#10;&#10;Kuvaus luotu automaattisesti">
            <a:extLst>
              <a:ext uri="{FF2B5EF4-FFF2-40B4-BE49-F238E27FC236}">
                <a16:creationId xmlns:a16="http://schemas.microsoft.com/office/drawing/2014/main" id="{CC563B99-3FE0-DF98-3BB9-99069ABB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3058612"/>
            <a:ext cx="11391463" cy="759877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F062DF7-5246-4ED4-3477-ACC242439315}"/>
              </a:ext>
            </a:extLst>
          </p:cNvPr>
          <p:cNvSpPr txBox="1"/>
          <p:nvPr/>
        </p:nvSpPr>
        <p:spPr>
          <a:xfrm>
            <a:off x="10573774" y="12585589"/>
            <a:ext cx="12188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2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1200" b="0" i="0" u="none" strike="noStrike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Harbucks</a:t>
            </a:r>
            <a:endParaRPr lang="fi-FI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89621307e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Say the sentences in Finnish.</a:t>
            </a:r>
            <a:endParaRPr/>
          </a:p>
        </p:txBody>
      </p:sp>
      <p:sp>
        <p:nvSpPr>
          <p:cNvPr id="103" name="Google Shape;103;gd89621307e_0_0"/>
          <p:cNvSpPr txBox="1">
            <a:spLocks noGrp="1"/>
          </p:cNvSpPr>
          <p:nvPr>
            <p:ph type="body" idx="1"/>
          </p:nvPr>
        </p:nvSpPr>
        <p:spPr>
          <a:xfrm>
            <a:off x="1676400" y="3106045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1. </a:t>
            </a:r>
            <a:r>
              <a:rPr lang="fi-FI" sz="5600" dirty="0" err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T</a:t>
            </a:r>
            <a:r>
              <a:rPr lang="fi-FI" sz="5600" dirty="0" err="1"/>
              <a:t>he</a:t>
            </a:r>
            <a:r>
              <a:rPr lang="fi-FI" sz="5600" dirty="0"/>
              <a:t> </a:t>
            </a:r>
            <a:r>
              <a:rPr lang="fi-FI" sz="5600" dirty="0" err="1"/>
              <a:t>oceans</a:t>
            </a:r>
            <a:r>
              <a:rPr lang="fi-FI" sz="5600" dirty="0"/>
              <a:t> </a:t>
            </a:r>
            <a:r>
              <a:rPr lang="fi-FI" sz="5600" dirty="0" err="1"/>
              <a:t>are</a:t>
            </a:r>
            <a:r>
              <a:rPr lang="fi-FI" sz="5600" dirty="0"/>
              <a:t> </a:t>
            </a:r>
            <a:r>
              <a:rPr lang="fi-FI" sz="5600" b="1" dirty="0" err="1"/>
              <a:t>not</a:t>
            </a:r>
            <a:r>
              <a:rPr lang="fi-FI" sz="5600" b="1" dirty="0"/>
              <a:t> </a:t>
            </a:r>
            <a:r>
              <a:rPr lang="fi-FI" sz="5600" b="1" dirty="0" err="1"/>
              <a:t>only</a:t>
            </a:r>
            <a:r>
              <a:rPr lang="fi-FI" sz="5600" dirty="0"/>
              <a:t> </a:t>
            </a:r>
            <a:r>
              <a:rPr lang="fi-FI" sz="5600" dirty="0" err="1"/>
              <a:t>vast</a:t>
            </a:r>
            <a:r>
              <a:rPr lang="fi-FI" sz="5600" dirty="0"/>
              <a:t> </a:t>
            </a:r>
            <a:r>
              <a:rPr lang="fi-FI" sz="5600" b="1" dirty="0" err="1"/>
              <a:t>but</a:t>
            </a:r>
            <a:r>
              <a:rPr lang="fi-FI" sz="5600" dirty="0"/>
              <a:t> </a:t>
            </a:r>
            <a:r>
              <a:rPr lang="fi-FI" sz="5600" dirty="0" err="1"/>
              <a:t>also</a:t>
            </a:r>
            <a:r>
              <a:rPr lang="fi-FI" sz="5600" dirty="0"/>
              <a:t> </a:t>
            </a:r>
            <a:r>
              <a:rPr lang="fi-FI" sz="5600" dirty="0" err="1"/>
              <a:t>fascinating</a:t>
            </a:r>
            <a:r>
              <a:rPr lang="fi-FI" sz="5600" dirty="0"/>
              <a:t>.</a:t>
            </a:r>
            <a:endParaRPr sz="56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		</a:t>
            </a:r>
            <a:r>
              <a:rPr lang="fi-FI" sz="5600" dirty="0">
                <a:solidFill>
                  <a:schemeClr val="bg2"/>
                </a:solidFill>
              </a:rPr>
              <a:t>Valtameret eivät ole ainoastaan laajoja vaan myös kiehtovia.</a:t>
            </a:r>
            <a:endParaRPr sz="56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2. </a:t>
            </a:r>
            <a:r>
              <a:rPr lang="fi-FI" sz="5600" dirty="0" err="1"/>
              <a:t>We</a:t>
            </a:r>
            <a:r>
              <a:rPr lang="fi-FI" sz="5600" dirty="0"/>
              <a:t> </a:t>
            </a:r>
            <a:r>
              <a:rPr lang="fi-FI" sz="5600" b="1" dirty="0" err="1"/>
              <a:t>neither</a:t>
            </a:r>
            <a:r>
              <a:rPr lang="fi-FI" sz="5600" dirty="0"/>
              <a:t> </a:t>
            </a:r>
            <a:r>
              <a:rPr lang="fi-FI" sz="5600" dirty="0" err="1"/>
              <a:t>expected</a:t>
            </a:r>
            <a:r>
              <a:rPr lang="fi-FI" sz="5600" dirty="0"/>
              <a:t> </a:t>
            </a:r>
            <a:r>
              <a:rPr lang="fi-FI" sz="5600" b="1" dirty="0" err="1"/>
              <a:t>nor</a:t>
            </a:r>
            <a:r>
              <a:rPr lang="fi-FI" sz="5600" dirty="0"/>
              <a:t> </a:t>
            </a:r>
            <a:r>
              <a:rPr lang="fi-FI" sz="5600" dirty="0" err="1"/>
              <a:t>wanted</a:t>
            </a:r>
            <a:r>
              <a:rPr lang="fi-FI" sz="5600" dirty="0"/>
              <a:t> to </a:t>
            </a:r>
            <a:r>
              <a:rPr lang="fi-FI" sz="5600" dirty="0" err="1"/>
              <a:t>see</a:t>
            </a:r>
            <a:r>
              <a:rPr lang="fi-FI" sz="5600" dirty="0"/>
              <a:t> a </a:t>
            </a:r>
            <a:r>
              <a:rPr lang="fi-FI" sz="5600" dirty="0" err="1"/>
              <a:t>tiger</a:t>
            </a:r>
            <a:r>
              <a:rPr lang="fi-FI" sz="5600" dirty="0"/>
              <a:t> </a:t>
            </a:r>
            <a:r>
              <a:rPr lang="fi-FI" sz="5600" dirty="0" err="1"/>
              <a:t>shark</a:t>
            </a:r>
            <a:r>
              <a:rPr lang="fi-FI" sz="5600" dirty="0"/>
              <a:t> in </a:t>
            </a:r>
            <a:r>
              <a:rPr lang="fi-FI" sz="5600" dirty="0" err="1"/>
              <a:t>the</a:t>
            </a:r>
            <a:r>
              <a:rPr lang="fi-FI" sz="5600" dirty="0"/>
              <a:t> </a:t>
            </a:r>
            <a:r>
              <a:rPr lang="fi-FI" sz="5600" dirty="0" err="1"/>
              <a:t>wild</a:t>
            </a:r>
            <a:r>
              <a:rPr lang="fi-FI" sz="5600" dirty="0"/>
              <a:t>.</a:t>
            </a:r>
            <a:endParaRPr sz="56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		</a:t>
            </a:r>
            <a:r>
              <a:rPr lang="fi-FI" sz="5600" dirty="0">
                <a:solidFill>
                  <a:schemeClr val="bg2"/>
                </a:solidFill>
              </a:rPr>
              <a:t>Emme odottaneet emmekä halunneet nähdä tiikerihaita</a:t>
            </a:r>
            <a:br>
              <a:rPr lang="fi-FI" sz="5600" dirty="0">
                <a:solidFill>
                  <a:schemeClr val="bg2"/>
                </a:solidFill>
              </a:rPr>
            </a:br>
            <a:r>
              <a:rPr lang="fi-FI" sz="5600" dirty="0">
                <a:solidFill>
                  <a:schemeClr val="bg2"/>
                </a:solidFill>
              </a:rPr>
              <a:t>		luonnossa.</a:t>
            </a:r>
            <a:endParaRPr sz="56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3. </a:t>
            </a:r>
            <a:r>
              <a:rPr lang="fi-FI" sz="5600" dirty="0" err="1"/>
              <a:t>We</a:t>
            </a:r>
            <a:r>
              <a:rPr lang="fi-FI" sz="5600" dirty="0"/>
              <a:t> </a:t>
            </a:r>
            <a:r>
              <a:rPr lang="fi-FI" sz="5600" dirty="0" err="1"/>
              <a:t>had</a:t>
            </a:r>
            <a:r>
              <a:rPr lang="fi-FI" sz="5600" dirty="0"/>
              <a:t> </a:t>
            </a:r>
            <a:r>
              <a:rPr lang="fi-FI" sz="5600" dirty="0" err="1"/>
              <a:t>bought</a:t>
            </a:r>
            <a:r>
              <a:rPr lang="fi-FI" sz="5600" dirty="0"/>
              <a:t> </a:t>
            </a:r>
            <a:r>
              <a:rPr lang="fi-FI" sz="5600" dirty="0" err="1"/>
              <a:t>our</a:t>
            </a:r>
            <a:r>
              <a:rPr lang="fi-FI" sz="5600" dirty="0"/>
              <a:t> </a:t>
            </a:r>
            <a:r>
              <a:rPr lang="fi-FI" sz="5600" dirty="0" err="1"/>
              <a:t>tickets</a:t>
            </a:r>
            <a:r>
              <a:rPr lang="fi-FI" sz="5600" dirty="0"/>
              <a:t> in </a:t>
            </a:r>
            <a:r>
              <a:rPr lang="fi-FI" sz="5600" dirty="0" err="1"/>
              <a:t>advance</a:t>
            </a:r>
            <a:r>
              <a:rPr lang="fi-FI" sz="5600" dirty="0"/>
              <a:t> </a:t>
            </a:r>
            <a:r>
              <a:rPr lang="fi-FI" sz="5600" b="1" dirty="0" err="1"/>
              <a:t>whereas</a:t>
            </a:r>
            <a:r>
              <a:rPr lang="fi-FI" sz="5600" dirty="0"/>
              <a:t> </a:t>
            </a:r>
            <a:r>
              <a:rPr lang="fi-FI" sz="5600" dirty="0" err="1"/>
              <a:t>those</a:t>
            </a:r>
            <a:r>
              <a:rPr lang="fi-FI" sz="5600" dirty="0"/>
              <a:t> </a:t>
            </a:r>
            <a:r>
              <a:rPr lang="fi-FI" sz="5600" dirty="0" err="1"/>
              <a:t>who</a:t>
            </a:r>
            <a:r>
              <a:rPr lang="fi-FI" sz="5600" dirty="0"/>
              <a:t> </a:t>
            </a:r>
            <a:r>
              <a:rPr lang="fi-FI" sz="5600" dirty="0" err="1"/>
              <a:t>hadn't</a:t>
            </a:r>
            <a:r>
              <a:rPr lang="fi-FI" sz="5600" dirty="0"/>
              <a:t> </a:t>
            </a:r>
            <a:r>
              <a:rPr lang="fi-FI" sz="5600" dirty="0" err="1"/>
              <a:t>were</a:t>
            </a:r>
            <a:r>
              <a:rPr lang="fi-FI" sz="5600" dirty="0"/>
              <a:t> made to </a:t>
            </a:r>
            <a:r>
              <a:rPr lang="fi-FI" sz="5600" dirty="0" err="1"/>
              <a:t>stand</a:t>
            </a:r>
            <a:r>
              <a:rPr lang="fi-FI" sz="5600" dirty="0"/>
              <a:t> in </a:t>
            </a:r>
            <a:r>
              <a:rPr lang="fi-FI" sz="5600" dirty="0" err="1"/>
              <a:t>line</a:t>
            </a:r>
            <a:r>
              <a:rPr lang="fi-FI" sz="5600" dirty="0"/>
              <a:t> outside </a:t>
            </a:r>
            <a:r>
              <a:rPr lang="fi-FI" sz="5600" dirty="0" err="1"/>
              <a:t>the</a:t>
            </a:r>
            <a:r>
              <a:rPr lang="fi-FI" sz="5600" dirty="0"/>
              <a:t> </a:t>
            </a:r>
            <a:r>
              <a:rPr lang="fi-FI" sz="5600" dirty="0" err="1"/>
              <a:t>aquarium</a:t>
            </a:r>
            <a:r>
              <a:rPr lang="fi-FI" sz="5600" dirty="0"/>
              <a:t> </a:t>
            </a:r>
            <a:r>
              <a:rPr lang="fi-FI" sz="5600" dirty="0" err="1"/>
              <a:t>entrance</a:t>
            </a:r>
            <a:r>
              <a:rPr lang="fi-FI" sz="5600" dirty="0"/>
              <a:t>.</a:t>
            </a:r>
            <a:endParaRPr sz="56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sz="5600" dirty="0"/>
              <a:t>		</a:t>
            </a:r>
            <a:r>
              <a:rPr lang="fi-FI" sz="5600" dirty="0">
                <a:solidFill>
                  <a:schemeClr val="bg2"/>
                </a:solidFill>
              </a:rPr>
              <a:t>Olimme ostaneet lippumme etukäteen</a:t>
            </a:r>
            <a:r>
              <a:rPr lang="fi-FI" sz="5600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,</a:t>
            </a:r>
            <a:r>
              <a:rPr lang="fi-FI" sz="5600" dirty="0">
                <a:solidFill>
                  <a:schemeClr val="bg2"/>
                </a:solidFill>
              </a:rPr>
              <a:t> kun taas niiden, jotka</a:t>
            </a:r>
            <a:br>
              <a:rPr lang="fi-FI" sz="5600" dirty="0">
                <a:solidFill>
                  <a:schemeClr val="bg2"/>
                </a:solidFill>
              </a:rPr>
            </a:br>
            <a:r>
              <a:rPr lang="fi-FI" sz="5600" dirty="0">
                <a:solidFill>
                  <a:schemeClr val="bg2"/>
                </a:solidFill>
              </a:rPr>
              <a:t>		eivät olleet, täytyi olla jonossa akvaarion sisäänkäynnin</a:t>
            </a:r>
            <a:br>
              <a:rPr lang="fi-FI" sz="5600" dirty="0">
                <a:solidFill>
                  <a:schemeClr val="bg2"/>
                </a:solidFill>
              </a:rPr>
            </a:br>
            <a:r>
              <a:rPr lang="fi-FI" sz="5600" dirty="0">
                <a:solidFill>
                  <a:schemeClr val="bg2"/>
                </a:solidFill>
              </a:rPr>
              <a:t>		ulkopuolella.</a:t>
            </a:r>
            <a:endParaRPr sz="5600" dirty="0">
              <a:solidFill>
                <a:schemeClr val="bg2"/>
              </a:solidFill>
            </a:endParaRPr>
          </a:p>
        </p:txBody>
      </p:sp>
      <p:sp>
        <p:nvSpPr>
          <p:cNvPr id="104" name="Google Shape;104;gd89621307e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1ABECB-0918-F439-C7AE-CDAEE7C013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c2b460aa38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Say the sentences in Finnish.</a:t>
            </a:r>
            <a:endParaRPr/>
          </a:p>
        </p:txBody>
      </p:sp>
      <p:sp>
        <p:nvSpPr>
          <p:cNvPr id="111" name="Google Shape;111;g1c2b460aa38_0_0"/>
          <p:cNvSpPr txBox="1">
            <a:spLocks noGrp="1"/>
          </p:cNvSpPr>
          <p:nvPr>
            <p:ph type="body" idx="1"/>
          </p:nvPr>
        </p:nvSpPr>
        <p:spPr>
          <a:xfrm>
            <a:off x="1621944" y="2785050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4. </a:t>
            </a:r>
            <a:r>
              <a:rPr lang="fi-FI" sz="5400" b="1" dirty="0" err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W</a:t>
            </a:r>
            <a:r>
              <a:rPr lang="fi-FI" sz="5400" b="1" dirty="0" err="1"/>
              <a:t>henever</a:t>
            </a:r>
            <a:r>
              <a:rPr lang="fi-FI" sz="5400" dirty="0"/>
              <a:t> I </a:t>
            </a:r>
            <a:r>
              <a:rPr lang="fi-FI" sz="5400" dirty="0" err="1"/>
              <a:t>see</a:t>
            </a:r>
            <a:r>
              <a:rPr lang="fi-FI" sz="5400" dirty="0"/>
              <a:t> a </a:t>
            </a:r>
            <a:r>
              <a:rPr lang="fi-FI" sz="5400" dirty="0" err="1"/>
              <a:t>starfish</a:t>
            </a:r>
            <a:r>
              <a:rPr lang="fi-FI" sz="5400" dirty="0"/>
              <a:t> </a:t>
            </a:r>
            <a:r>
              <a:rPr lang="fi-FI" sz="5400" dirty="0" err="1"/>
              <a:t>here</a:t>
            </a:r>
            <a:r>
              <a:rPr lang="fi-FI" sz="5400" dirty="0"/>
              <a:t>, I </a:t>
            </a:r>
            <a:r>
              <a:rPr lang="fi-FI" sz="5400" dirty="0" err="1"/>
              <a:t>feel</a:t>
            </a:r>
            <a:r>
              <a:rPr lang="fi-FI" sz="5400" dirty="0"/>
              <a:t> </a:t>
            </a:r>
            <a:r>
              <a:rPr lang="fi-FI" sz="5400" dirty="0" err="1"/>
              <a:t>lucky</a:t>
            </a:r>
            <a:r>
              <a:rPr lang="fi-FI" sz="5400" dirty="0"/>
              <a:t>.</a:t>
            </a: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Aina kun näen meritähden täällä, tunnen itseni onnekkaaksi.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5. </a:t>
            </a:r>
            <a:r>
              <a:rPr lang="fi-FI" sz="5400" dirty="0" err="1"/>
              <a:t>Didn't</a:t>
            </a:r>
            <a:r>
              <a:rPr lang="fi-FI" sz="5400" dirty="0"/>
              <a:t> </a:t>
            </a:r>
            <a:r>
              <a:rPr lang="fi-FI" sz="5400" dirty="0" err="1"/>
              <a:t>they</a:t>
            </a:r>
            <a:r>
              <a:rPr lang="fi-FI" sz="5400" dirty="0"/>
              <a:t> </a:t>
            </a:r>
            <a:r>
              <a:rPr lang="fi-FI" sz="5400" dirty="0" err="1"/>
              <a:t>use</a:t>
            </a:r>
            <a:r>
              <a:rPr lang="fi-FI" sz="5400" dirty="0"/>
              <a:t> to </a:t>
            </a:r>
            <a:r>
              <a:rPr lang="fi-FI" sz="5400" dirty="0" err="1"/>
              <a:t>be</a:t>
            </a:r>
            <a:r>
              <a:rPr lang="fi-FI" sz="5400" dirty="0"/>
              <a:t> </a:t>
            </a:r>
            <a:r>
              <a:rPr lang="fi-FI" sz="5400" dirty="0" err="1"/>
              <a:t>common</a:t>
            </a:r>
            <a:r>
              <a:rPr lang="fi-FI" sz="5400" dirty="0"/>
              <a:t> on </a:t>
            </a:r>
            <a:r>
              <a:rPr lang="fi-FI" sz="5400" dirty="0" err="1"/>
              <a:t>this</a:t>
            </a:r>
            <a:r>
              <a:rPr lang="fi-FI" sz="5400" dirty="0"/>
              <a:t> </a:t>
            </a:r>
            <a:r>
              <a:rPr lang="fi-FI" sz="5400" dirty="0" err="1"/>
              <a:t>beach</a:t>
            </a:r>
            <a:r>
              <a:rPr lang="fi-FI" sz="5400" dirty="0"/>
              <a:t> </a:t>
            </a:r>
            <a:r>
              <a:rPr lang="fi-FI" sz="5400" b="1" dirty="0" err="1"/>
              <a:t>until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oil</a:t>
            </a:r>
            <a:r>
              <a:rPr lang="fi-FI" sz="5400" dirty="0"/>
              <a:t> </a:t>
            </a:r>
            <a:r>
              <a:rPr lang="fi-FI" sz="5400" dirty="0" err="1"/>
              <a:t>spill</a:t>
            </a:r>
            <a:r>
              <a:rPr lang="fi-FI" sz="5400" dirty="0"/>
              <a:t> </a:t>
            </a:r>
            <a:r>
              <a:rPr lang="fi-FI" sz="5400" dirty="0" err="1"/>
              <a:t>happened</a:t>
            </a:r>
            <a:r>
              <a:rPr lang="fi-FI" sz="5400" dirty="0"/>
              <a:t>?</a:t>
            </a:r>
            <a:endParaRPr sz="5400"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Eivätkö ne olleet ennen yleisiä tällä rannalla, ennen kuin öljyvuoto</a:t>
            </a:r>
            <a:br>
              <a:rPr lang="fi-FI" sz="5400" dirty="0">
                <a:solidFill>
                  <a:schemeClr val="bg2"/>
                </a:solidFill>
              </a:rPr>
            </a:br>
            <a:r>
              <a:rPr lang="fi-FI" sz="5400" dirty="0">
                <a:solidFill>
                  <a:schemeClr val="bg2"/>
                </a:solidFill>
              </a:rPr>
              <a:t>		tapahtui?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6. </a:t>
            </a:r>
            <a:r>
              <a:rPr lang="fi-FI" sz="5400" b="1" dirty="0" err="1"/>
              <a:t>Now</a:t>
            </a:r>
            <a:r>
              <a:rPr lang="fi-FI" sz="5400" b="1" dirty="0"/>
              <a:t> </a:t>
            </a:r>
            <a:r>
              <a:rPr lang="fi-FI" sz="5400" b="1" dirty="0" err="1"/>
              <a:t>that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beach</a:t>
            </a:r>
            <a:r>
              <a:rPr lang="fi-FI" sz="5400" dirty="0"/>
              <a:t> </a:t>
            </a:r>
            <a:r>
              <a:rPr lang="fi-FI" sz="5400" dirty="0" err="1"/>
              <a:t>has</a:t>
            </a:r>
            <a:r>
              <a:rPr lang="fi-FI" sz="5400" dirty="0"/>
              <a:t> </a:t>
            </a:r>
            <a:r>
              <a:rPr lang="fi-FI" sz="5400" dirty="0" err="1"/>
              <a:t>been</a:t>
            </a:r>
            <a:r>
              <a:rPr lang="fi-FI" sz="5400" dirty="0"/>
              <a:t> </a:t>
            </a:r>
            <a:r>
              <a:rPr lang="fi-FI" sz="5400" dirty="0" err="1"/>
              <a:t>cleaned</a:t>
            </a:r>
            <a:r>
              <a:rPr lang="fi-FI" sz="5400" dirty="0"/>
              <a:t>, </a:t>
            </a:r>
            <a:r>
              <a:rPr lang="fi-FI" sz="5400" dirty="0" err="1"/>
              <a:t>they</a:t>
            </a:r>
            <a:r>
              <a:rPr lang="fi-FI" sz="5400" dirty="0"/>
              <a:t> </a:t>
            </a:r>
            <a:r>
              <a:rPr lang="fi-FI" sz="5400" dirty="0" err="1"/>
              <a:t>might</a:t>
            </a:r>
            <a:r>
              <a:rPr lang="fi-FI" sz="5400" dirty="0"/>
              <a:t> </a:t>
            </a:r>
            <a:r>
              <a:rPr lang="fi-FI" sz="5400" dirty="0" err="1"/>
              <a:t>return</a:t>
            </a:r>
            <a:r>
              <a:rPr lang="fi-FI" sz="5400" dirty="0"/>
              <a:t>.</a:t>
            </a:r>
            <a:endParaRPr sz="5400"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Nyt kun ranta on puhdistettu, ne saattavat palata.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7. </a:t>
            </a:r>
            <a:r>
              <a:rPr lang="fi-FI" sz="5400" b="1" dirty="0" err="1"/>
              <a:t>While</a:t>
            </a:r>
            <a:r>
              <a:rPr lang="fi-FI" sz="5400" dirty="0"/>
              <a:t> I </a:t>
            </a:r>
            <a:r>
              <a:rPr lang="fi-FI" sz="5400" dirty="0" err="1"/>
              <a:t>was</a:t>
            </a:r>
            <a:r>
              <a:rPr lang="fi-FI" sz="5400" dirty="0"/>
              <a:t> </a:t>
            </a:r>
            <a:r>
              <a:rPr lang="fi-FI" sz="5400" dirty="0" err="1"/>
              <a:t>strolling</a:t>
            </a:r>
            <a:r>
              <a:rPr lang="fi-FI" sz="5400" dirty="0"/>
              <a:t> </a:t>
            </a:r>
            <a:r>
              <a:rPr lang="fi-FI" sz="5400" dirty="0" err="1"/>
              <a:t>by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water</a:t>
            </a:r>
            <a:r>
              <a:rPr lang="fi-FI" sz="5400" dirty="0"/>
              <a:t>, I </a:t>
            </a:r>
            <a:r>
              <a:rPr lang="fi-FI" sz="5400" dirty="0" err="1"/>
              <a:t>tried</a:t>
            </a:r>
            <a:r>
              <a:rPr lang="fi-FI" sz="5400" dirty="0"/>
              <a:t> to </a:t>
            </a:r>
            <a:r>
              <a:rPr lang="fi-FI" sz="5400" dirty="0" err="1"/>
              <a:t>remember</a:t>
            </a:r>
            <a:r>
              <a:rPr lang="fi-FI" sz="5400" dirty="0"/>
              <a:t> </a:t>
            </a:r>
            <a:r>
              <a:rPr lang="fi-FI" sz="5400" dirty="0" err="1"/>
              <a:t>when</a:t>
            </a:r>
            <a:r>
              <a:rPr lang="fi-FI" sz="5400" dirty="0"/>
              <a:t> I </a:t>
            </a:r>
            <a:r>
              <a:rPr lang="fi-FI" sz="5400" dirty="0" err="1"/>
              <a:t>had</a:t>
            </a:r>
            <a:r>
              <a:rPr lang="fi-FI" sz="5400" dirty="0"/>
              <a:t> </a:t>
            </a:r>
            <a:r>
              <a:rPr lang="fi-FI" sz="5400" dirty="0" err="1"/>
              <a:t>last</a:t>
            </a:r>
            <a:r>
              <a:rPr lang="fi-FI" sz="5400" dirty="0"/>
              <a:t> </a:t>
            </a:r>
            <a:r>
              <a:rPr lang="fi-FI" sz="5400" dirty="0" err="1"/>
              <a:t>seen</a:t>
            </a:r>
            <a:r>
              <a:rPr lang="fi-FI" sz="5400" dirty="0"/>
              <a:t> </a:t>
            </a:r>
            <a:r>
              <a:rPr lang="fi-FI" sz="5400" dirty="0" err="1"/>
              <a:t>any</a:t>
            </a:r>
            <a:r>
              <a:rPr lang="fi-FI" sz="5400" dirty="0"/>
              <a:t>.</a:t>
            </a:r>
            <a:endParaRPr sz="5400"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935"/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Kävellessäni veden äärellä, yritin muistella, milloin olin viimeksi 			nähnyt yhtäkään.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12" name="Google Shape;112;g1c2b460aa38_0_0"/>
          <p:cNvSpPr txBox="1">
            <a:spLocks noGrp="1"/>
          </p:cNvSpPr>
          <p:nvPr>
            <p:ph type="sldNum" idx="12"/>
          </p:nvPr>
        </p:nvSpPr>
        <p:spPr>
          <a:xfrm>
            <a:off x="17275656" y="12620624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38E7D3-BFC4-77BE-09C1-D1E2FB07902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621944" y="12620624"/>
            <a:ext cx="8229600" cy="730250"/>
          </a:xfrm>
        </p:spPr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c2b460aa38_0_7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sentences</a:t>
            </a:r>
            <a:r>
              <a:rPr lang="fi-FI" dirty="0"/>
              <a:t> in </a:t>
            </a:r>
            <a:r>
              <a:rPr lang="fi-FI" dirty="0" err="1"/>
              <a:t>Finnish</a:t>
            </a:r>
            <a:r>
              <a:rPr lang="fi-FI" dirty="0"/>
              <a:t>.</a:t>
            </a:r>
            <a:endParaRPr dirty="0"/>
          </a:p>
        </p:txBody>
      </p:sp>
      <p:sp>
        <p:nvSpPr>
          <p:cNvPr id="119" name="Google Shape;119;g1c2b460aa38_0_7"/>
          <p:cNvSpPr txBox="1">
            <a:spLocks noGrp="1"/>
          </p:cNvSpPr>
          <p:nvPr>
            <p:ph type="body" idx="1"/>
          </p:nvPr>
        </p:nvSpPr>
        <p:spPr>
          <a:xfrm>
            <a:off x="1621944" y="1711128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8.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can</a:t>
            </a:r>
            <a:r>
              <a:rPr lang="fi-FI" sz="5400" dirty="0"/>
              <a:t> </a:t>
            </a:r>
            <a:r>
              <a:rPr lang="fi-FI" sz="5400" dirty="0" err="1"/>
              <a:t>leave</a:t>
            </a:r>
            <a:r>
              <a:rPr lang="fi-FI" sz="5400" dirty="0"/>
              <a:t> </a:t>
            </a:r>
            <a:r>
              <a:rPr lang="fi-FI" sz="5400" b="1" dirty="0" err="1"/>
              <a:t>once</a:t>
            </a:r>
            <a:r>
              <a:rPr lang="fi-FI" sz="5400" dirty="0"/>
              <a:t> </a:t>
            </a:r>
            <a:r>
              <a:rPr lang="fi-FI" sz="5400" dirty="0" err="1"/>
              <a:t>everything</a:t>
            </a:r>
            <a:r>
              <a:rPr lang="fi-FI" sz="5400" dirty="0"/>
              <a:t> is </a:t>
            </a:r>
            <a:r>
              <a:rPr lang="fi-FI" sz="5400" dirty="0" err="1"/>
              <a:t>packed</a:t>
            </a:r>
            <a:r>
              <a:rPr lang="fi-FI" sz="5400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Voimme lähteä heti, </a:t>
            </a:r>
            <a:r>
              <a:rPr lang="fi-FI" sz="5400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k</a:t>
            </a:r>
            <a:r>
              <a:rPr lang="fi-FI" sz="5400" dirty="0">
                <a:solidFill>
                  <a:schemeClr val="bg2"/>
                </a:solidFill>
              </a:rPr>
              <a:t>un kaikki on pakattu.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9. </a:t>
            </a:r>
            <a:r>
              <a:rPr lang="fi-FI" sz="5400" dirty="0" err="1"/>
              <a:t>I've</a:t>
            </a:r>
            <a:r>
              <a:rPr lang="fi-FI" sz="5400" dirty="0"/>
              <a:t> </a:t>
            </a:r>
            <a:r>
              <a:rPr lang="fi-FI" sz="5400" dirty="0" err="1"/>
              <a:t>been</a:t>
            </a:r>
            <a:r>
              <a:rPr lang="fi-FI" sz="5400" dirty="0"/>
              <a:t> </a:t>
            </a:r>
            <a:r>
              <a:rPr lang="fi-FI" sz="5400" dirty="0" err="1"/>
              <a:t>waiting</a:t>
            </a:r>
            <a:r>
              <a:rPr lang="fi-FI" sz="5400" dirty="0"/>
              <a:t> for </a:t>
            </a:r>
            <a:r>
              <a:rPr lang="fi-FI" sz="5400" dirty="0" err="1"/>
              <a:t>this</a:t>
            </a:r>
            <a:r>
              <a:rPr lang="fi-FI" sz="5400" dirty="0"/>
              <a:t> </a:t>
            </a:r>
            <a:r>
              <a:rPr lang="fi-FI" sz="5400" dirty="0" err="1"/>
              <a:t>trip</a:t>
            </a:r>
            <a:r>
              <a:rPr lang="fi-FI" sz="5400" dirty="0"/>
              <a:t> </a:t>
            </a:r>
            <a:r>
              <a:rPr lang="fi-FI" sz="5400" b="1" dirty="0" err="1"/>
              <a:t>since</a:t>
            </a:r>
            <a:r>
              <a:rPr lang="fi-FI" sz="5400" dirty="0"/>
              <a:t> I </a:t>
            </a:r>
            <a:r>
              <a:rPr lang="fi-FI" sz="5400" dirty="0" err="1"/>
              <a:t>saw</a:t>
            </a:r>
            <a:r>
              <a:rPr lang="fi-FI" sz="5400" dirty="0"/>
              <a:t> </a:t>
            </a:r>
            <a:r>
              <a:rPr lang="fi-FI" sz="5400" dirty="0" err="1"/>
              <a:t>the</a:t>
            </a:r>
            <a:r>
              <a:rPr lang="fi-FI" sz="5400" dirty="0"/>
              <a:t> </a:t>
            </a:r>
            <a:r>
              <a:rPr lang="fi-FI" sz="5400" dirty="0" err="1"/>
              <a:t>nature</a:t>
            </a:r>
            <a:r>
              <a:rPr lang="fi-FI" sz="5400" dirty="0"/>
              <a:t> </a:t>
            </a:r>
            <a:r>
              <a:rPr lang="fi-FI" sz="5400" dirty="0" err="1"/>
              <a:t>documentary</a:t>
            </a:r>
            <a:r>
              <a:rPr lang="fi-FI" sz="5400" dirty="0"/>
              <a:t> on </a:t>
            </a:r>
            <a:r>
              <a:rPr lang="fi-FI" sz="5400" dirty="0" err="1"/>
              <a:t>seahorses</a:t>
            </a:r>
            <a:r>
              <a:rPr lang="fi-FI" sz="5400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Olen odottanut tätä matkaa siitä lähtien, kun näin </a:t>
            </a:r>
            <a:br>
              <a:rPr lang="fi-FI" sz="5400" dirty="0">
                <a:solidFill>
                  <a:schemeClr val="bg2"/>
                </a:solidFill>
              </a:rPr>
            </a:br>
            <a:r>
              <a:rPr lang="fi-FI" sz="5400" dirty="0">
                <a:solidFill>
                  <a:schemeClr val="bg2"/>
                </a:solidFill>
              </a:rPr>
              <a:t>		luontodokumentin merihevosista.		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10. </a:t>
            </a:r>
            <a:r>
              <a:rPr lang="fi-FI" sz="5400" b="1" dirty="0" err="1"/>
              <a:t>Since</a:t>
            </a:r>
            <a:r>
              <a:rPr lang="fi-FI" sz="5400" dirty="0"/>
              <a:t> </a:t>
            </a:r>
            <a:r>
              <a:rPr lang="fi-FI" sz="5400" dirty="0" err="1"/>
              <a:t>they</a:t>
            </a:r>
            <a:r>
              <a:rPr lang="fi-FI" sz="5400" dirty="0"/>
              <a:t> </a:t>
            </a:r>
            <a:r>
              <a:rPr lang="fi-FI" sz="5400" dirty="0" err="1"/>
              <a:t>are</a:t>
            </a:r>
            <a:r>
              <a:rPr lang="fi-FI" sz="5400" dirty="0"/>
              <a:t> </a:t>
            </a:r>
            <a:r>
              <a:rPr lang="fi-FI" sz="5400" dirty="0" err="1"/>
              <a:t>common</a:t>
            </a:r>
            <a:r>
              <a:rPr lang="fi-FI" sz="5400" dirty="0"/>
              <a:t> in </a:t>
            </a:r>
            <a:r>
              <a:rPr lang="fi-FI" sz="5400" dirty="0" err="1"/>
              <a:t>tropical</a:t>
            </a:r>
            <a:r>
              <a:rPr lang="fi-FI" sz="5400" dirty="0"/>
              <a:t> </a:t>
            </a:r>
            <a:r>
              <a:rPr lang="fi-FI" sz="5400" dirty="0" err="1"/>
              <a:t>waters</a:t>
            </a:r>
            <a:r>
              <a:rPr lang="fi-FI" sz="5400" dirty="0"/>
              <a:t>, </a:t>
            </a:r>
            <a:r>
              <a:rPr lang="fi-FI" sz="5400" dirty="0" err="1"/>
              <a:t>do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need</a:t>
            </a:r>
            <a:r>
              <a:rPr lang="fi-FI" sz="5400" dirty="0"/>
              <a:t> to </a:t>
            </a:r>
            <a:r>
              <a:rPr lang="fi-FI" sz="5400" dirty="0" err="1"/>
              <a:t>travel</a:t>
            </a:r>
            <a:r>
              <a:rPr lang="fi-FI" sz="5400" dirty="0"/>
              <a:t> </a:t>
            </a:r>
            <a:r>
              <a:rPr lang="fi-FI" sz="5400" dirty="0" err="1"/>
              <a:t>far</a:t>
            </a:r>
            <a:r>
              <a:rPr lang="fi-FI" sz="5400" dirty="0"/>
              <a:t>?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Koska ne ovat yleisiä trooppisissa vesissä, täytyykö meidän 				matkustaa kauas?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11.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should</a:t>
            </a:r>
            <a:r>
              <a:rPr lang="fi-FI" sz="5400" dirty="0"/>
              <a:t> </a:t>
            </a:r>
            <a:r>
              <a:rPr lang="fi-FI" sz="5400" dirty="0" err="1"/>
              <a:t>be</a:t>
            </a:r>
            <a:r>
              <a:rPr lang="fi-FI" sz="5400" dirty="0"/>
              <a:t> </a:t>
            </a:r>
            <a:r>
              <a:rPr lang="fi-FI" sz="5400" dirty="0" err="1"/>
              <a:t>able</a:t>
            </a:r>
            <a:r>
              <a:rPr lang="fi-FI" sz="5400" dirty="0"/>
              <a:t> to </a:t>
            </a:r>
            <a:r>
              <a:rPr lang="fi-FI" sz="5400" dirty="0" err="1"/>
              <a:t>spot</a:t>
            </a:r>
            <a:r>
              <a:rPr lang="fi-FI" sz="5400" dirty="0"/>
              <a:t> some </a:t>
            </a:r>
            <a:r>
              <a:rPr lang="fi-FI" sz="5400" b="1" dirty="0" err="1"/>
              <a:t>unless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are</a:t>
            </a:r>
            <a:r>
              <a:rPr lang="fi-FI" sz="5400" dirty="0"/>
              <a:t> </a:t>
            </a:r>
            <a:r>
              <a:rPr lang="fi-FI" sz="5400" dirty="0" err="1"/>
              <a:t>unlucky</a:t>
            </a:r>
            <a:r>
              <a:rPr lang="fi-FI" sz="5400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Meidän pitäisi onnistua näkemään joitakin, ellei meillä käy huono 		tuuri.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20" name="Google Shape;120;g1c2b460aa38_0_7"/>
          <p:cNvSpPr txBox="1">
            <a:spLocks noGrp="1"/>
          </p:cNvSpPr>
          <p:nvPr>
            <p:ph type="sldNum" idx="12"/>
          </p:nvPr>
        </p:nvSpPr>
        <p:spPr>
          <a:xfrm>
            <a:off x="17578040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 dirty="0"/>
          </a:p>
        </p:txBody>
      </p:sp>
      <p:sp>
        <p:nvSpPr>
          <p:cNvPr id="3" name="Alatunnisteen paikkamerkki 1">
            <a:extLst>
              <a:ext uri="{FF2B5EF4-FFF2-40B4-BE49-F238E27FC236}">
                <a16:creationId xmlns:a16="http://schemas.microsoft.com/office/drawing/2014/main" id="{6616AAA6-D454-3CD9-D080-FA42C2D963E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</p:spPr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c2b460aa38_0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Say the sentences in Finnish.</a:t>
            </a:r>
            <a:endParaRPr/>
          </a:p>
        </p:txBody>
      </p:sp>
      <p:sp>
        <p:nvSpPr>
          <p:cNvPr id="127" name="Google Shape;127;g1c2b460aa38_0_14"/>
          <p:cNvSpPr txBox="1">
            <a:spLocks noGrp="1"/>
          </p:cNvSpPr>
          <p:nvPr>
            <p:ph type="body" idx="1"/>
          </p:nvPr>
        </p:nvSpPr>
        <p:spPr>
          <a:xfrm>
            <a:off x="1676400" y="3172952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12.	 </a:t>
            </a:r>
            <a:r>
              <a:rPr lang="fi-FI" sz="5400" dirty="0" err="1"/>
              <a:t>Should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have</a:t>
            </a:r>
            <a:r>
              <a:rPr lang="fi-FI" sz="5400" dirty="0"/>
              <a:t> a </a:t>
            </a:r>
            <a:r>
              <a:rPr lang="fi-FI" sz="5400" dirty="0" err="1"/>
              <a:t>back</a:t>
            </a:r>
            <a:r>
              <a:rPr lang="fi-FI" sz="5400" dirty="0"/>
              <a:t> </a:t>
            </a:r>
            <a:r>
              <a:rPr lang="fi-FI" sz="5400" dirty="0" err="1"/>
              <a:t>up</a:t>
            </a:r>
            <a:r>
              <a:rPr lang="fi-FI" sz="5400" dirty="0"/>
              <a:t> </a:t>
            </a:r>
            <a:r>
              <a:rPr lang="fi-FI" sz="5400" dirty="0" err="1"/>
              <a:t>plan</a:t>
            </a:r>
            <a:r>
              <a:rPr lang="fi-FI" sz="5400" dirty="0"/>
              <a:t> </a:t>
            </a:r>
            <a:r>
              <a:rPr lang="fi-FI" sz="5400" b="1" dirty="0"/>
              <a:t>in case</a:t>
            </a:r>
            <a:r>
              <a:rPr lang="fi-FI" sz="5400" dirty="0"/>
              <a:t> </a:t>
            </a:r>
            <a:r>
              <a:rPr lang="fi-FI" sz="5400" dirty="0" err="1"/>
              <a:t>this</a:t>
            </a:r>
            <a:r>
              <a:rPr lang="fi-FI" sz="5400" dirty="0"/>
              <a:t> </a:t>
            </a:r>
            <a:r>
              <a:rPr lang="fi-FI" sz="5400" dirty="0" err="1"/>
              <a:t>one</a:t>
            </a:r>
            <a:r>
              <a:rPr lang="fi-FI" sz="5400" dirty="0"/>
              <a:t> </a:t>
            </a:r>
            <a:r>
              <a:rPr lang="fi-FI" sz="5400" dirty="0" err="1"/>
              <a:t>doesn't</a:t>
            </a:r>
            <a:r>
              <a:rPr lang="fi-FI" sz="5400" dirty="0"/>
              <a:t> </a:t>
            </a:r>
            <a:r>
              <a:rPr lang="fi-FI" sz="5400" dirty="0" err="1"/>
              <a:t>work</a:t>
            </a:r>
            <a:r>
              <a:rPr lang="fi-FI" sz="5400" dirty="0"/>
              <a:t>?</a:t>
            </a:r>
            <a:endParaRPr sz="5400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Pitäisikö meillä olla varasuunnitelma siltä varalta, että tämä ei 			onnistu?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13.	 </a:t>
            </a:r>
            <a:r>
              <a:rPr lang="fi-FI" sz="5400" dirty="0" err="1"/>
              <a:t>We'll</a:t>
            </a:r>
            <a:r>
              <a:rPr lang="fi-FI" sz="5400" dirty="0"/>
              <a:t> </a:t>
            </a:r>
            <a:r>
              <a:rPr lang="fi-FI" sz="5400" dirty="0" err="1"/>
              <a:t>get</a:t>
            </a:r>
            <a:r>
              <a:rPr lang="fi-FI" sz="5400" dirty="0"/>
              <a:t> </a:t>
            </a:r>
            <a:r>
              <a:rPr lang="fi-FI" sz="5400" dirty="0" err="1"/>
              <a:t>there</a:t>
            </a:r>
            <a:r>
              <a:rPr lang="fi-FI" sz="5400" dirty="0"/>
              <a:t> on </a:t>
            </a:r>
            <a:r>
              <a:rPr lang="fi-FI" sz="5400" dirty="0" err="1"/>
              <a:t>time</a:t>
            </a:r>
            <a:r>
              <a:rPr lang="fi-FI" sz="5400" dirty="0"/>
              <a:t> </a:t>
            </a:r>
            <a:r>
              <a:rPr lang="fi-FI" sz="5400" b="1" dirty="0" err="1"/>
              <a:t>provided</a:t>
            </a:r>
            <a:r>
              <a:rPr lang="fi-FI" sz="5400" b="1" dirty="0"/>
              <a:t> </a:t>
            </a:r>
            <a:r>
              <a:rPr lang="fi-FI" sz="5400" b="1" dirty="0" err="1"/>
              <a:t>that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leave</a:t>
            </a:r>
            <a:r>
              <a:rPr lang="fi-FI" sz="5400" dirty="0"/>
              <a:t> </a:t>
            </a:r>
            <a:r>
              <a:rPr lang="fi-FI" sz="5400" dirty="0" err="1"/>
              <a:t>now</a:t>
            </a:r>
            <a:r>
              <a:rPr lang="fi-FI" sz="5400" dirty="0"/>
              <a:t>.</a:t>
            </a:r>
            <a:endParaRPr sz="5400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>
                <a:solidFill>
                  <a:schemeClr val="bg2"/>
                </a:solidFill>
              </a:rPr>
              <a:t>		Ehdimme sinne ajoissa edellyttäen, että lähdemme nyt.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14. </a:t>
            </a:r>
            <a:r>
              <a:rPr lang="fi-FI" sz="5400" dirty="0" err="1"/>
              <a:t>They</a:t>
            </a:r>
            <a:r>
              <a:rPr lang="fi-FI" sz="5400" dirty="0"/>
              <a:t> </a:t>
            </a:r>
            <a:r>
              <a:rPr lang="fi-FI" sz="5400" dirty="0" err="1"/>
              <a:t>came</a:t>
            </a:r>
            <a:r>
              <a:rPr lang="fi-FI" sz="5400" dirty="0"/>
              <a:t> </a:t>
            </a:r>
            <a:r>
              <a:rPr lang="fi-FI" sz="5400" dirty="0" err="1"/>
              <a:t>here</a:t>
            </a:r>
            <a:r>
              <a:rPr lang="fi-FI" sz="5400" dirty="0"/>
              <a:t> </a:t>
            </a:r>
            <a:r>
              <a:rPr lang="fi-FI" sz="5400" b="1" dirty="0" err="1"/>
              <a:t>so</a:t>
            </a:r>
            <a:r>
              <a:rPr lang="fi-FI" sz="5400" b="1" dirty="0"/>
              <a:t> </a:t>
            </a:r>
            <a:r>
              <a:rPr lang="fi-FI" sz="5400" b="1" dirty="0" err="1"/>
              <a:t>that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wouldn't</a:t>
            </a:r>
            <a:r>
              <a:rPr lang="fi-FI" sz="5400" dirty="0"/>
              <a:t> </a:t>
            </a:r>
            <a:r>
              <a:rPr lang="fi-FI" sz="5400" dirty="0" err="1"/>
              <a:t>have</a:t>
            </a:r>
            <a:r>
              <a:rPr lang="fi-FI" sz="5400" dirty="0"/>
              <a:t> to </a:t>
            </a:r>
            <a:r>
              <a:rPr lang="fi-FI" sz="5400" dirty="0" err="1"/>
              <a:t>get</a:t>
            </a:r>
            <a:r>
              <a:rPr lang="fi-FI" sz="5400" dirty="0"/>
              <a:t> </a:t>
            </a:r>
            <a:r>
              <a:rPr lang="fi-FI" sz="5400" dirty="0" err="1"/>
              <a:t>them</a:t>
            </a:r>
            <a:r>
              <a:rPr lang="fi-FI" sz="5400" dirty="0"/>
              <a:t>.</a:t>
            </a:r>
            <a:endParaRPr sz="5400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	</a:t>
            </a:r>
            <a:r>
              <a:rPr lang="fi-FI" sz="5400" dirty="0">
                <a:solidFill>
                  <a:schemeClr val="bg2"/>
                </a:solidFill>
              </a:rPr>
              <a:t>	He tulivat tänne, jotta meidän ei tarvitsisi hakea heitä.</a:t>
            </a:r>
            <a:endParaRPr sz="5400"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15. </a:t>
            </a:r>
            <a:r>
              <a:rPr lang="fi-FI" sz="5400" b="1" dirty="0" err="1"/>
              <a:t>Although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left</a:t>
            </a:r>
            <a:r>
              <a:rPr lang="fi-FI" sz="5400" dirty="0"/>
              <a:t> </a:t>
            </a:r>
            <a:r>
              <a:rPr lang="fi-FI" sz="5400" dirty="0" err="1"/>
              <a:t>early</a:t>
            </a:r>
            <a:r>
              <a:rPr lang="fi-FI" sz="5400" dirty="0"/>
              <a:t>, it </a:t>
            </a:r>
            <a:r>
              <a:rPr lang="fi-FI" sz="5400" dirty="0" err="1"/>
              <a:t>felt</a:t>
            </a:r>
            <a:r>
              <a:rPr lang="fi-FI" sz="5400" dirty="0"/>
              <a:t> </a:t>
            </a:r>
            <a:r>
              <a:rPr lang="fi-FI" sz="5400" b="1" dirty="0"/>
              <a:t>as </a:t>
            </a:r>
            <a:r>
              <a:rPr lang="fi-FI" sz="5400" b="1" dirty="0" err="1"/>
              <a:t>if</a:t>
            </a:r>
            <a:r>
              <a:rPr lang="fi-FI" sz="5400" dirty="0"/>
              <a:t> </a:t>
            </a:r>
            <a:r>
              <a:rPr lang="fi-FI" sz="5400" dirty="0" err="1"/>
              <a:t>we</a:t>
            </a:r>
            <a:r>
              <a:rPr lang="fi-FI" sz="5400" dirty="0"/>
              <a:t> </a:t>
            </a:r>
            <a:r>
              <a:rPr lang="fi-FI" sz="5400" dirty="0" err="1"/>
              <a:t>hadn't</a:t>
            </a:r>
            <a:r>
              <a:rPr lang="fi-FI" sz="5400" dirty="0"/>
              <a:t> </a:t>
            </a:r>
            <a:r>
              <a:rPr lang="fi-FI" sz="5400" dirty="0" err="1"/>
              <a:t>considered</a:t>
            </a:r>
            <a:r>
              <a:rPr lang="fi-FI" sz="5400" dirty="0"/>
              <a:t> </a:t>
            </a:r>
            <a:r>
              <a:rPr lang="fi-FI" sz="5400" dirty="0" err="1"/>
              <a:t>everything</a:t>
            </a:r>
            <a:r>
              <a:rPr lang="fi-FI" sz="5400" dirty="0"/>
              <a:t>.</a:t>
            </a:r>
            <a:endParaRPr sz="5400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sz="5400" dirty="0"/>
              <a:t>		</a:t>
            </a:r>
            <a:r>
              <a:rPr lang="fi-FI" sz="5400" dirty="0">
                <a:solidFill>
                  <a:schemeClr val="bg2"/>
                </a:solidFill>
              </a:rPr>
              <a:t>Vaikka lähdimme ajoissa, tuntui </a:t>
            </a:r>
            <a:r>
              <a:rPr lang="fi-FI" sz="5400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siltä, </a:t>
            </a:r>
            <a:r>
              <a:rPr lang="fi-FI" sz="5400" dirty="0">
                <a:solidFill>
                  <a:schemeClr val="bg2"/>
                </a:solidFill>
              </a:rPr>
              <a:t>kuin emme olisi ottaneet 			kaikkea huomioon.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28" name="Google Shape;128;g1c2b460aa38_0_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AED764-8B81-B5EE-0783-6AD23DF91AD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59835" y="12448408"/>
            <a:ext cx="8229600" cy="730250"/>
          </a:xfrm>
        </p:spPr>
        <p:txBody>
          <a:bodyPr/>
          <a:lstStyle/>
          <a:p>
            <a:r>
              <a:rPr lang="en-US" dirty="0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2b460aa38_0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35" name="Google Shape;135;g1c2b460aa38_0_21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1. Oletko tyytyväinen nyt, kun kaikki on päätetty?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satisfied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now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that</a:t>
            </a:r>
            <a:r>
              <a:rPr lang="fi-FI" dirty="0">
                <a:solidFill>
                  <a:schemeClr val="bg2"/>
                </a:solidFill>
              </a:rPr>
              <a:t>) </a:t>
            </a:r>
            <a:r>
              <a:rPr lang="fi-FI" dirty="0" err="1">
                <a:solidFill>
                  <a:schemeClr val="bg2"/>
                </a:solidFill>
              </a:rPr>
              <a:t>everything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been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decided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2. Aina kun meillä on kokous, asiat menevät sujuvasti.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Whenever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Every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time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have</a:t>
            </a:r>
            <a:r>
              <a:rPr lang="fi-FI" dirty="0">
                <a:solidFill>
                  <a:schemeClr val="bg2"/>
                </a:solidFill>
              </a:rPr>
              <a:t> a </a:t>
            </a:r>
            <a:r>
              <a:rPr lang="fi-FI" dirty="0" err="1">
                <a:solidFill>
                  <a:schemeClr val="bg2"/>
                </a:solidFill>
              </a:rPr>
              <a:t>meeting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things</a:t>
            </a:r>
            <a:r>
              <a:rPr lang="fi-FI" dirty="0">
                <a:solidFill>
                  <a:schemeClr val="bg2"/>
                </a:solidFill>
              </a:rPr>
              <a:t> go </a:t>
            </a:r>
            <a:r>
              <a:rPr lang="fi-FI" dirty="0" err="1">
                <a:solidFill>
                  <a:schemeClr val="bg2"/>
                </a:solidFill>
              </a:rPr>
              <a:t>smoothly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3. Voitko soittaa minulle heti kun pääset perille?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</a:t>
            </a:r>
            <a:r>
              <a:rPr lang="fi-FI"/>
              <a:t>	</a:t>
            </a:r>
            <a:r>
              <a:rPr lang="fi-FI">
                <a:solidFill>
                  <a:schemeClr val="bg2"/>
                </a:solidFill>
              </a:rPr>
              <a:t>Can / </a:t>
            </a:r>
            <a:r>
              <a:rPr lang="fi-FI" dirty="0" err="1">
                <a:solidFill>
                  <a:schemeClr val="bg2"/>
                </a:solidFill>
              </a:rPr>
              <a:t>could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call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phone</a:t>
            </a:r>
            <a:r>
              <a:rPr lang="fi-FI" dirty="0">
                <a:solidFill>
                  <a:schemeClr val="bg2"/>
                </a:solidFill>
              </a:rPr>
              <a:t> me as </a:t>
            </a:r>
            <a:r>
              <a:rPr lang="fi-FI" dirty="0" err="1">
                <a:solidFill>
                  <a:schemeClr val="bg2"/>
                </a:solidFill>
              </a:rPr>
              <a:t>soon</a:t>
            </a:r>
            <a:r>
              <a:rPr lang="fi-FI" dirty="0">
                <a:solidFill>
                  <a:schemeClr val="bg2"/>
                </a:solidFill>
              </a:rPr>
              <a:t> as / </a:t>
            </a:r>
            <a:r>
              <a:rPr lang="fi-FI" dirty="0" err="1">
                <a:solidFill>
                  <a:schemeClr val="bg2"/>
                </a:solidFill>
              </a:rPr>
              <a:t>once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get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there</a:t>
            </a:r>
            <a:r>
              <a:rPr lang="fi-FI" dirty="0">
                <a:solidFill>
                  <a:schemeClr val="bg2"/>
                </a:solidFill>
              </a:rPr>
              <a:t> / 				</a:t>
            </a:r>
            <a:r>
              <a:rPr lang="fi-FI" dirty="0" err="1">
                <a:solidFill>
                  <a:schemeClr val="bg2"/>
                </a:solidFill>
              </a:rPr>
              <a:t>arrive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4. Olen ollut huolissani siitä asti kun kuulin uutiset.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I've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been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worried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 (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ever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)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s</a:t>
            </a:r>
            <a:r>
              <a:rPr lang="fi-FI" dirty="0" err="1">
                <a:solidFill>
                  <a:schemeClr val="bg2"/>
                </a:solidFill>
              </a:rPr>
              <a:t>ince</a:t>
            </a:r>
            <a:r>
              <a:rPr lang="fi-FI" dirty="0">
                <a:solidFill>
                  <a:schemeClr val="bg2"/>
                </a:solidFill>
              </a:rPr>
              <a:t> I </a:t>
            </a:r>
            <a:r>
              <a:rPr lang="fi-FI" dirty="0" err="1">
                <a:solidFill>
                  <a:schemeClr val="bg2"/>
                </a:solidFill>
              </a:rPr>
              <a:t>heard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news.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36" name="Google Shape;136;g1c2b460aa38_0_2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FE9941-CF5A-FEAE-8EFE-DB258B9550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c2b460aa38_0_2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43" name="Google Shape;143;g1c2b460aa38_0_2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5. Matkustimme tänne, jotta oppisimme hieman espanjaa.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travelled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so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that</a:t>
            </a:r>
            <a:r>
              <a:rPr lang="fi-FI" dirty="0">
                <a:solidFill>
                  <a:schemeClr val="bg2"/>
                </a:solidFill>
              </a:rPr>
              <a:t>)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learn</a:t>
            </a:r>
            <a:r>
              <a:rPr lang="fi-FI" dirty="0">
                <a:solidFill>
                  <a:schemeClr val="bg2"/>
                </a:solidFill>
              </a:rPr>
              <a:t> some Spanish.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6. Vaikka olemme yrittäneet kovasti, emme ole oppineet paljoa.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Even </a:t>
            </a:r>
            <a:r>
              <a:rPr lang="fi-FI" dirty="0" err="1">
                <a:solidFill>
                  <a:schemeClr val="bg2"/>
                </a:solidFill>
              </a:rPr>
              <a:t>though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although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though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have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been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trying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have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tried</a:t>
            </a:r>
            <a:r>
              <a:rPr lang="fi-FI" dirty="0">
                <a:solidFill>
                  <a:schemeClr val="bg2"/>
                </a:solidFill>
              </a:rPr>
              <a:t> 		</a:t>
            </a:r>
            <a:r>
              <a:rPr lang="fi-FI" dirty="0" err="1">
                <a:solidFill>
                  <a:schemeClr val="bg2"/>
                </a:solidFill>
              </a:rPr>
              <a:t>hard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haven't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learnt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much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7. Vaikka yrittäisimme enemmän, oppisimmeko?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Even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tried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would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learn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8. Miksi aina käyttäydyt ikään kuin tietäisit kaikesta kaiken?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Why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always</a:t>
            </a:r>
            <a:r>
              <a:rPr lang="fi-FI" dirty="0">
                <a:solidFill>
                  <a:schemeClr val="bg2"/>
                </a:solidFill>
              </a:rPr>
              <a:t> act / </a:t>
            </a:r>
            <a:r>
              <a:rPr lang="fi-FI" dirty="0" err="1">
                <a:solidFill>
                  <a:schemeClr val="bg2"/>
                </a:solidFill>
              </a:rPr>
              <a:t>behave</a:t>
            </a:r>
            <a:r>
              <a:rPr lang="fi-FI" dirty="0">
                <a:solidFill>
                  <a:schemeClr val="bg2"/>
                </a:solidFill>
              </a:rPr>
              <a:t> as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 / as </a:t>
            </a:r>
            <a:r>
              <a:rPr lang="fi-FI" dirty="0" err="1">
                <a:solidFill>
                  <a:schemeClr val="bg2"/>
                </a:solidFill>
              </a:rPr>
              <a:t>though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knew</a:t>
            </a:r>
            <a:r>
              <a:rPr lang="fi-FI" dirty="0">
                <a:solidFill>
                  <a:schemeClr val="bg2"/>
                </a:solidFill>
              </a:rPr>
              <a:t> 				</a:t>
            </a:r>
            <a:r>
              <a:rPr lang="fi-FI" dirty="0" err="1">
                <a:solidFill>
                  <a:schemeClr val="bg2"/>
                </a:solidFill>
              </a:rPr>
              <a:t>everything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about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everything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4" name="Google Shape;144;g1c2b460aa38_0_2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E597BE-90E0-7020-E559-517B9AAB4A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New Insights Module 7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820</Words>
  <Application>Microsoft Office PowerPoint</Application>
  <PresentationFormat>Mukautettu</PresentationFormat>
  <Paragraphs>79</Paragraphs>
  <Slides>8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Office-teema</vt:lpstr>
      <vt:lpstr>Konjunktioita  </vt:lpstr>
      <vt:lpstr>Konjunktioita</vt:lpstr>
      <vt:lpstr>Say the sentences in Finnish.</vt:lpstr>
      <vt:lpstr>Say the sentences in Finnish.</vt:lpstr>
      <vt:lpstr>Say the sentences in Finnish.</vt:lpstr>
      <vt:lpstr>Say the sentences in Finnish.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Konjunktioita  </dc:title>
  <dc:creator>Väänänen Anna</dc:creator>
  <cp:lastModifiedBy>Irene Vänskä</cp:lastModifiedBy>
  <cp:revision>19</cp:revision>
  <dcterms:created xsi:type="dcterms:W3CDTF">2020-05-05T09:10:38Z</dcterms:created>
  <dcterms:modified xsi:type="dcterms:W3CDTF">2023-03-30T20:11:54Z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