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DeDGY2b0fkhaxxTqd18oz4MVJ3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akko Mäk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  <a:srgbClr val="E53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2a0ff99a7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b2a0ff99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c9cb5aef3f_0_6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c9cb5aef3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c9cb5aef3f_0_6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c9cb5aef3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c9cb5aef3f_0_9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1c9cb5aef3f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c9cb5aef3f_0_7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c9cb5aef3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cdc57b9c74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1cdc57b9c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cdc57b9c74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1cdc57b9c7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48a9d6347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gc48a9d63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c9cb5aef3f_0_2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1c9cb5aef3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c9cb5aef3f_0_3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1c9cb5aef3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c9cb5aef3f_0_3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1c9cb5aef3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c9cb5aef3f_0_4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c9cb5aef3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c9cb5aef3f_0_5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1c9cb5aef3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c9cb5aef3f_0_8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1c9cb5aef3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c9cb5aef3f_0_8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1c9cb5aef3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1" name="Google Shape;31;p13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13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7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2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2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2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4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a0ff99a7_0_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Lauseenvastikkeet</a:t>
            </a:r>
            <a:endParaRPr/>
          </a:p>
        </p:txBody>
      </p:sp>
      <p:sp>
        <p:nvSpPr>
          <p:cNvPr id="86" name="Google Shape;86;gb2a0ff99a7_0_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7 Grammar</a:t>
            </a:r>
            <a:endParaRPr/>
          </a:p>
        </p:txBody>
      </p:sp>
      <p:sp>
        <p:nvSpPr>
          <p:cNvPr id="87" name="Google Shape;87;gb2a0ff99a7_0_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c9cb5aef3f_0_6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Relatiivilauseiden vastikkeet</a:t>
            </a:r>
            <a:endParaRPr/>
          </a:p>
        </p:txBody>
      </p:sp>
      <p:sp>
        <p:nvSpPr>
          <p:cNvPr id="159" name="Google Shape;159;g1c9cb5aef3f_0_6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160" name="Google Shape;160;g1c9cb5aef3f_0_6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61" name="Google Shape;161;g1c9cb5aef3f_0_61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609600" algn="l" rtl="0">
              <a:spcBef>
                <a:spcPts val="2000"/>
              </a:spcBef>
              <a:spcAft>
                <a:spcPts val="0"/>
              </a:spcAft>
              <a:buSzPts val="6000"/>
              <a:buAutoNum type="arabicPeriod"/>
            </a:pPr>
            <a:r>
              <a:rPr lang="fi-FI" dirty="0"/>
              <a:t> Aktiivimuotoinen relatiivilause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sold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painting</a:t>
            </a:r>
            <a:r>
              <a:rPr lang="fi-FI" dirty="0"/>
              <a:t> </a:t>
            </a:r>
            <a:r>
              <a:rPr lang="fi-FI" dirty="0" err="1"/>
              <a:t>seemed</a:t>
            </a:r>
            <a:r>
              <a:rPr lang="fi-FI" dirty="0"/>
              <a:t> </a:t>
            </a:r>
            <a:r>
              <a:rPr lang="fi-FI" dirty="0" err="1"/>
              <a:t>trustworthy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b="1" dirty="0" err="1"/>
              <a:t>selling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painting</a:t>
            </a:r>
            <a:r>
              <a:rPr lang="fi-FI" dirty="0"/>
              <a:t> </a:t>
            </a:r>
            <a:r>
              <a:rPr lang="fi-FI" dirty="0" err="1"/>
              <a:t>seemed</a:t>
            </a:r>
            <a:r>
              <a:rPr lang="fi-FI" dirty="0"/>
              <a:t> </a:t>
            </a:r>
            <a:r>
              <a:rPr lang="fi-FI" dirty="0" err="1"/>
              <a:t>trustworthy</a:t>
            </a:r>
            <a:r>
              <a:rPr lang="fi-FI" dirty="0"/>
              <a:t>. 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Verbi korvataan </a:t>
            </a:r>
            <a:r>
              <a:rPr lang="fi-FI" b="1" dirty="0" err="1">
                <a:solidFill>
                  <a:schemeClr val="bg2"/>
                </a:solidFill>
              </a:rPr>
              <a:t>ing</a:t>
            </a:r>
            <a:r>
              <a:rPr lang="fi-FI" dirty="0">
                <a:solidFill>
                  <a:schemeClr val="bg2"/>
                </a:solidFill>
              </a:rPr>
              <a:t>-muodolla.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Relatiivipronomini (lauseen subjekti) pois.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Eli muodostetaan samaan tapaan kuin yleensäkin aktiivissa olevat lauseenvastikkeet.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c9cb5aef3f_0_6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Relatiivilauseiden vastikkeet</a:t>
            </a:r>
            <a:endParaRPr/>
          </a:p>
        </p:txBody>
      </p:sp>
      <p:sp>
        <p:nvSpPr>
          <p:cNvPr id="167" name="Google Shape;167;g1c9cb5aef3f_0_6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168" name="Google Shape;168;g1c9cb5aef3f_0_6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69" name="Google Shape;169;g1c9cb5aef3f_0_6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2. </a:t>
            </a:r>
            <a:r>
              <a:rPr lang="fi-FI" dirty="0" err="1"/>
              <a:t>Passivimuotoinen</a:t>
            </a:r>
            <a:r>
              <a:rPr lang="fi-FI" dirty="0"/>
              <a:t> relatiivilause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gift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given</a:t>
            </a:r>
            <a:r>
              <a:rPr lang="fi-FI" dirty="0"/>
              <a:t> to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uncle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unique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gift</a:t>
            </a:r>
            <a:r>
              <a:rPr lang="fi-FI" dirty="0"/>
              <a:t> </a:t>
            </a:r>
            <a:r>
              <a:rPr lang="fi-FI" b="1" dirty="0" err="1"/>
              <a:t>given</a:t>
            </a:r>
            <a:r>
              <a:rPr lang="fi-FI" b="1" dirty="0"/>
              <a:t> to </a:t>
            </a:r>
            <a:r>
              <a:rPr lang="fi-FI" b="1" dirty="0" err="1"/>
              <a:t>her</a:t>
            </a:r>
            <a:r>
              <a:rPr lang="fi-FI" b="1" dirty="0"/>
              <a:t> </a:t>
            </a:r>
            <a:r>
              <a:rPr lang="fi-FI" b="1" dirty="0" err="1"/>
              <a:t>by</a:t>
            </a:r>
            <a:r>
              <a:rPr lang="fi-FI" b="1" dirty="0"/>
              <a:t> </a:t>
            </a:r>
            <a:r>
              <a:rPr lang="fi-FI" b="1" dirty="0" err="1"/>
              <a:t>her</a:t>
            </a:r>
            <a:r>
              <a:rPr lang="fi-FI" b="1" dirty="0"/>
              <a:t> </a:t>
            </a:r>
            <a:r>
              <a:rPr lang="fi-FI" b="1" dirty="0" err="1"/>
              <a:t>uncle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unique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Verbistä jää jäljelle vain 3. muoto.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-verbin osuus pois.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Relatiivipronomini (lauseen subjekti) pois.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Muodostetaan samaan tapaan kuin muutkin passiivivastikkeet.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c9cb5aef3f_0_9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Relatiivilauseiden vastikkeet</a:t>
            </a:r>
            <a:endParaRPr/>
          </a:p>
        </p:txBody>
      </p:sp>
      <p:sp>
        <p:nvSpPr>
          <p:cNvPr id="175" name="Google Shape;175;g1c9cb5aef3f_0_96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  <p:sp>
        <p:nvSpPr>
          <p:cNvPr id="176" name="Google Shape;176;g1c9cb5aef3f_0_9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77" name="Google Shape;177;g1c9cb5aef3f_0_96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3. Infinitiivirakenne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thing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is to </a:t>
            </a:r>
            <a:r>
              <a:rPr lang="fi-FI" dirty="0" err="1"/>
              <a:t>try</a:t>
            </a:r>
            <a:r>
              <a:rPr lang="fi-FI" dirty="0"/>
              <a:t> </a:t>
            </a:r>
            <a:r>
              <a:rPr lang="fi-FI" dirty="0" err="1"/>
              <a:t>again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thing</a:t>
            </a:r>
            <a:r>
              <a:rPr lang="fi-FI" dirty="0"/>
              <a:t> </a:t>
            </a:r>
            <a:r>
              <a:rPr lang="fi-FI" b="1" dirty="0"/>
              <a:t>to </a:t>
            </a:r>
            <a:r>
              <a:rPr lang="fi-FI" b="1" dirty="0" err="1"/>
              <a:t>do</a:t>
            </a:r>
            <a:r>
              <a:rPr lang="fi-FI" dirty="0"/>
              <a:t> is to </a:t>
            </a:r>
            <a:r>
              <a:rPr lang="fi-FI" dirty="0" err="1"/>
              <a:t>try</a:t>
            </a:r>
            <a:r>
              <a:rPr lang="fi-FI" dirty="0"/>
              <a:t> </a:t>
            </a:r>
            <a:r>
              <a:rPr lang="fi-FI" dirty="0" err="1"/>
              <a:t>again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Relatiivilauseen voi korvata infinitiivillä (esim. </a:t>
            </a:r>
            <a:r>
              <a:rPr lang="fi-FI" b="1" dirty="0">
                <a:solidFill>
                  <a:schemeClr val="bg2"/>
                </a:solidFill>
              </a:rPr>
              <a:t>to </a:t>
            </a:r>
            <a:r>
              <a:rPr lang="fi-FI" b="1" dirty="0" err="1">
                <a:solidFill>
                  <a:schemeClr val="bg2"/>
                </a:solidFill>
              </a:rPr>
              <a:t>do</a:t>
            </a:r>
            <a:r>
              <a:rPr lang="fi-FI" dirty="0">
                <a:solidFill>
                  <a:schemeClr val="bg2"/>
                </a:solidFill>
              </a:rPr>
              <a:t>). 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Korrelaatissa on superlatiivi, järjestysluku, </a:t>
            </a:r>
            <a:r>
              <a:rPr lang="fi-FI" b="1" dirty="0" err="1">
                <a:solidFill>
                  <a:schemeClr val="bg2"/>
                </a:solidFill>
              </a:rPr>
              <a:t>next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b="1" dirty="0" err="1">
                <a:solidFill>
                  <a:schemeClr val="bg2"/>
                </a:solidFill>
              </a:rPr>
              <a:t>last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b="1" dirty="0" err="1">
                <a:solidFill>
                  <a:schemeClr val="bg2"/>
                </a:solidFill>
              </a:rPr>
              <a:t>only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c9cb5aef3f_0_7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Relatiivilauseiden vastikkeet</a:t>
            </a:r>
            <a:endParaRPr/>
          </a:p>
        </p:txBody>
      </p:sp>
      <p:sp>
        <p:nvSpPr>
          <p:cNvPr id="183" name="Google Shape;183;g1c9cb5aef3f_0_7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  <p:sp>
        <p:nvSpPr>
          <p:cNvPr id="184" name="Google Shape;184;g1c9cb5aef3f_0_7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85" name="Google Shape;185;g1c9cb5aef3f_0_7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4. Prepositiorakenne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New York is a city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to </a:t>
            </a:r>
            <a:r>
              <a:rPr lang="fi-FI" dirty="0" err="1"/>
              <a:t>offer</a:t>
            </a:r>
            <a:r>
              <a:rPr lang="fi-FI" dirty="0"/>
              <a:t> to </a:t>
            </a:r>
            <a:r>
              <a:rPr lang="fi-FI" dirty="0" err="1"/>
              <a:t>tourists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New York is a city </a:t>
            </a:r>
            <a:r>
              <a:rPr lang="fi-FI" b="1" dirty="0" err="1"/>
              <a:t>with</a:t>
            </a:r>
            <a:r>
              <a:rPr lang="fi-FI" b="1" dirty="0"/>
              <a:t> a </a:t>
            </a:r>
            <a:r>
              <a:rPr lang="fi-FI" b="1" dirty="0" err="1"/>
              <a:t>lot</a:t>
            </a:r>
            <a:r>
              <a:rPr lang="fi-FI" b="1" dirty="0"/>
              <a:t> to </a:t>
            </a:r>
            <a:r>
              <a:rPr lang="fi-FI" b="1" dirty="0" err="1"/>
              <a:t>offer</a:t>
            </a:r>
            <a:r>
              <a:rPr lang="fi-FI" b="1" dirty="0"/>
              <a:t> to </a:t>
            </a:r>
            <a:r>
              <a:rPr lang="fi-FI" b="1" dirty="0" err="1"/>
              <a:t>tourists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a </a:t>
            </a:r>
            <a:r>
              <a:rPr lang="fi-FI" dirty="0" err="1"/>
              <a:t>teacher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for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a </a:t>
            </a:r>
            <a:r>
              <a:rPr lang="fi-FI" dirty="0" err="1"/>
              <a:t>teacher</a:t>
            </a:r>
            <a:r>
              <a:rPr lang="fi-FI" dirty="0"/>
              <a:t> </a:t>
            </a:r>
            <a:r>
              <a:rPr lang="fi-FI" b="1" dirty="0" err="1"/>
              <a:t>with</a:t>
            </a:r>
            <a:r>
              <a:rPr lang="fi-FI" b="1" dirty="0"/>
              <a:t> </a:t>
            </a:r>
            <a:r>
              <a:rPr lang="fi-FI" b="1" dirty="0" err="1"/>
              <a:t>time</a:t>
            </a:r>
            <a:r>
              <a:rPr lang="fi-FI" b="1" dirty="0"/>
              <a:t> for </a:t>
            </a:r>
            <a:r>
              <a:rPr lang="fi-FI" b="1" dirty="0" err="1"/>
              <a:t>her</a:t>
            </a:r>
            <a:r>
              <a:rPr lang="fi-FI" b="1" dirty="0"/>
              <a:t> </a:t>
            </a:r>
            <a:r>
              <a:rPr lang="fi-FI" b="1" dirty="0" err="1"/>
              <a:t>students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Relatiivilauseen voi joskus korvata prepositiorakenteella.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Prepositioita: </a:t>
            </a:r>
            <a:r>
              <a:rPr lang="fi-FI" b="1" dirty="0" err="1">
                <a:solidFill>
                  <a:schemeClr val="bg2"/>
                </a:solidFill>
              </a:rPr>
              <a:t>with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b="1" dirty="0" err="1">
                <a:solidFill>
                  <a:schemeClr val="bg2"/>
                </a:solidFill>
              </a:rPr>
              <a:t>without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b="1" dirty="0">
                <a:solidFill>
                  <a:schemeClr val="bg2"/>
                </a:solidFill>
              </a:rPr>
              <a:t>in</a:t>
            </a:r>
            <a:endParaRPr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cdc57b9c74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 Turn relative clauses into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shortened sentences.</a:t>
            </a:r>
            <a:endParaRPr/>
          </a:p>
        </p:txBody>
      </p:sp>
      <p:sp>
        <p:nvSpPr>
          <p:cNvPr id="191" name="Google Shape;191;g1cdc57b9c74_0_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14</a:t>
            </a:fld>
            <a:endParaRPr/>
          </a:p>
        </p:txBody>
      </p:sp>
      <p:sp>
        <p:nvSpPr>
          <p:cNvPr id="192" name="Google Shape;192;g1cdc57b9c74_0_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93" name="Google Shape;193;g1cdc57b9c74_0_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609600" algn="l" rtl="0">
              <a:spcBef>
                <a:spcPts val="2000"/>
              </a:spcBef>
              <a:spcAft>
                <a:spcPts val="0"/>
              </a:spcAft>
              <a:buSzPts val="6000"/>
              <a:buAutoNum type="arabicPeriod"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gave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warning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a </a:t>
            </a:r>
            <a:r>
              <a:rPr lang="fi-FI" dirty="0" err="1"/>
              <a:t>police</a:t>
            </a:r>
            <a:r>
              <a:rPr lang="fi-FI" dirty="0"/>
              <a:t> </a:t>
            </a:r>
            <a:r>
              <a:rPr lang="fi-FI" dirty="0" err="1"/>
              <a:t>officer</a:t>
            </a:r>
            <a:r>
              <a:rPr lang="fi-FI" dirty="0"/>
              <a:t>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man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giving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warning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was</a:t>
            </a:r>
            <a:r>
              <a:rPr lang="fi-FI" dirty="0">
                <a:solidFill>
                  <a:schemeClr val="bg2"/>
                </a:solidFill>
              </a:rPr>
              <a:t> a </a:t>
            </a:r>
            <a:r>
              <a:rPr lang="fi-FI" dirty="0" err="1">
                <a:solidFill>
                  <a:schemeClr val="bg2"/>
                </a:solidFill>
              </a:rPr>
              <a:t>police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officer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2. It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animal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lived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trees</a:t>
            </a:r>
            <a:r>
              <a:rPr lang="fi-FI" dirty="0"/>
              <a:t>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It </a:t>
            </a:r>
            <a:r>
              <a:rPr lang="fi-FI" dirty="0" err="1">
                <a:solidFill>
                  <a:schemeClr val="bg2"/>
                </a:solidFill>
              </a:rPr>
              <a:t>was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about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animal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living</a:t>
            </a:r>
            <a:r>
              <a:rPr lang="fi-FI" dirty="0">
                <a:solidFill>
                  <a:schemeClr val="bg2"/>
                </a:solidFill>
              </a:rPr>
              <a:t> in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trees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3.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an </a:t>
            </a:r>
            <a:r>
              <a:rPr lang="fi-FI" dirty="0" err="1"/>
              <a:t>animal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is </a:t>
            </a:r>
            <a:r>
              <a:rPr lang="fi-FI" dirty="0" err="1"/>
              <a:t>seen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rarely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But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why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should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care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about</a:t>
            </a:r>
            <a:r>
              <a:rPr lang="fi-FI" dirty="0">
                <a:solidFill>
                  <a:schemeClr val="bg2"/>
                </a:solidFill>
              </a:rPr>
              <a:t> an </a:t>
            </a:r>
            <a:r>
              <a:rPr lang="fi-FI" dirty="0" err="1">
                <a:solidFill>
                  <a:schemeClr val="bg2"/>
                </a:solidFill>
              </a:rPr>
              <a:t>animal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seen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so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rarely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4.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neighbour</a:t>
            </a:r>
            <a:r>
              <a:rPr lang="fi-FI" dirty="0"/>
              <a:t>,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told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quiet</a:t>
            </a:r>
            <a:r>
              <a:rPr lang="fi-FI" dirty="0"/>
              <a:t>,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angry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Our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neighbour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dirty="0" err="1">
                <a:solidFill>
                  <a:schemeClr val="bg2"/>
                </a:solidFill>
              </a:rPr>
              <a:t>told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quiet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dirty="0" err="1">
                <a:solidFill>
                  <a:schemeClr val="bg2"/>
                </a:solidFill>
              </a:rPr>
              <a:t>was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angry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cdc57b9c74_0_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 Turn relative clauses into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shortened sentences.</a:t>
            </a:r>
            <a:endParaRPr/>
          </a:p>
        </p:txBody>
      </p:sp>
      <p:sp>
        <p:nvSpPr>
          <p:cNvPr id="199" name="Google Shape;199;g1cdc57b9c74_0_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15</a:t>
            </a:fld>
            <a:endParaRPr/>
          </a:p>
        </p:txBody>
      </p:sp>
      <p:sp>
        <p:nvSpPr>
          <p:cNvPr id="200" name="Google Shape;200;g1cdc57b9c74_0_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201" name="Google Shape;201;g1cdc57b9c74_0_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5. </a:t>
            </a:r>
            <a:r>
              <a:rPr lang="fi-FI" dirty="0" err="1"/>
              <a:t>Why</a:t>
            </a:r>
            <a:r>
              <a:rPr lang="fi-FI" dirty="0"/>
              <a:t> am I </a:t>
            </a:r>
            <a:r>
              <a:rPr lang="fi-FI" dirty="0" err="1"/>
              <a:t>always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last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hears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truth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Why</a:t>
            </a:r>
            <a:r>
              <a:rPr lang="fi-FI" dirty="0">
                <a:solidFill>
                  <a:schemeClr val="bg2"/>
                </a:solidFill>
              </a:rPr>
              <a:t> am I </a:t>
            </a:r>
            <a:r>
              <a:rPr lang="fi-FI" dirty="0" err="1">
                <a:solidFill>
                  <a:schemeClr val="bg2"/>
                </a:solidFill>
              </a:rPr>
              <a:t>always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last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hear</a:t>
            </a:r>
            <a:r>
              <a:rPr lang="fi-FI" dirty="0">
                <a:solidFill>
                  <a:schemeClr val="bg2"/>
                </a:solidFill>
              </a:rPr>
              <a:t> (/</a:t>
            </a:r>
            <a:r>
              <a:rPr lang="fi-FI" dirty="0" err="1">
                <a:solidFill>
                  <a:schemeClr val="bg2"/>
                </a:solidFill>
              </a:rPr>
              <a:t>hearing</a:t>
            </a:r>
            <a:r>
              <a:rPr lang="fi-FI" dirty="0">
                <a:solidFill>
                  <a:schemeClr val="bg2"/>
                </a:solidFill>
              </a:rPr>
              <a:t>)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truth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6.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item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tempted</a:t>
            </a:r>
            <a:r>
              <a:rPr lang="fi-FI" dirty="0"/>
              <a:t> me </a:t>
            </a:r>
            <a:r>
              <a:rPr lang="fi-FI" dirty="0" err="1"/>
              <a:t>was</a:t>
            </a:r>
            <a:r>
              <a:rPr lang="fi-FI" dirty="0"/>
              <a:t> a </a:t>
            </a:r>
            <a:r>
              <a:rPr lang="fi-FI" dirty="0" err="1"/>
              <a:t>scarf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first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item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tempt</a:t>
            </a:r>
            <a:r>
              <a:rPr lang="fi-FI" dirty="0">
                <a:solidFill>
                  <a:schemeClr val="bg2"/>
                </a:solidFill>
              </a:rPr>
              <a:t> (/</a:t>
            </a:r>
            <a:r>
              <a:rPr lang="fi-FI" dirty="0" err="1">
                <a:solidFill>
                  <a:schemeClr val="bg2"/>
                </a:solidFill>
              </a:rPr>
              <a:t>tempting</a:t>
            </a:r>
            <a:r>
              <a:rPr lang="fi-FI" dirty="0">
                <a:solidFill>
                  <a:schemeClr val="bg2"/>
                </a:solidFill>
              </a:rPr>
              <a:t>) me </a:t>
            </a:r>
            <a:r>
              <a:rPr lang="fi-FI" dirty="0" err="1">
                <a:solidFill>
                  <a:schemeClr val="bg2"/>
                </a:solidFill>
              </a:rPr>
              <a:t>was</a:t>
            </a:r>
            <a:r>
              <a:rPr lang="fi-FI" dirty="0">
                <a:solidFill>
                  <a:schemeClr val="bg2"/>
                </a:solidFill>
              </a:rPr>
              <a:t> a </a:t>
            </a:r>
            <a:r>
              <a:rPr lang="fi-FI" dirty="0" err="1">
                <a:solidFill>
                  <a:schemeClr val="bg2"/>
                </a:solidFill>
              </a:rPr>
              <a:t>scarf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7. Tom Hanks is an </a:t>
            </a:r>
            <a:r>
              <a:rPr lang="fi-FI" dirty="0" err="1"/>
              <a:t>actor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of </a:t>
            </a:r>
            <a:r>
              <a:rPr lang="fi-FI" dirty="0" err="1"/>
              <a:t>famous</a:t>
            </a:r>
            <a:r>
              <a:rPr lang="fi-FI" dirty="0"/>
              <a:t> </a:t>
            </a:r>
            <a:r>
              <a:rPr lang="fi-FI" dirty="0" err="1"/>
              <a:t>roles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Tom Hanks is an </a:t>
            </a:r>
            <a:r>
              <a:rPr lang="fi-FI" dirty="0" err="1">
                <a:solidFill>
                  <a:schemeClr val="bg2"/>
                </a:solidFill>
              </a:rPr>
              <a:t>actor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with</a:t>
            </a:r>
            <a:r>
              <a:rPr lang="fi-FI" dirty="0">
                <a:solidFill>
                  <a:schemeClr val="bg2"/>
                </a:solidFill>
              </a:rPr>
              <a:t> a </a:t>
            </a:r>
            <a:r>
              <a:rPr lang="fi-FI" dirty="0" err="1">
                <a:solidFill>
                  <a:schemeClr val="bg2"/>
                </a:solidFill>
              </a:rPr>
              <a:t>lot</a:t>
            </a:r>
            <a:r>
              <a:rPr lang="fi-FI" dirty="0">
                <a:solidFill>
                  <a:schemeClr val="bg2"/>
                </a:solidFill>
              </a:rPr>
              <a:t> of </a:t>
            </a:r>
            <a:r>
              <a:rPr lang="fi-FI" dirty="0" err="1">
                <a:solidFill>
                  <a:schemeClr val="bg2"/>
                </a:solidFill>
              </a:rPr>
              <a:t>famous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roles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8.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wore</a:t>
            </a:r>
            <a:r>
              <a:rPr lang="fi-FI" dirty="0"/>
              <a:t> a </a:t>
            </a:r>
            <a:r>
              <a:rPr lang="fi-FI" dirty="0" err="1"/>
              <a:t>blue</a:t>
            </a:r>
            <a:r>
              <a:rPr lang="fi-FI" dirty="0"/>
              <a:t> suit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him</a:t>
            </a:r>
            <a:r>
              <a:rPr lang="fi-FI" dirty="0"/>
              <a:t>. 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But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man</a:t>
            </a:r>
            <a:r>
              <a:rPr lang="fi-FI" dirty="0">
                <a:solidFill>
                  <a:schemeClr val="bg2"/>
                </a:solidFill>
              </a:rPr>
              <a:t> in (/</a:t>
            </a:r>
            <a:r>
              <a:rPr lang="fi-FI" dirty="0" err="1">
                <a:solidFill>
                  <a:schemeClr val="bg2"/>
                </a:solidFill>
              </a:rPr>
              <a:t>wearing</a:t>
            </a:r>
            <a:r>
              <a:rPr lang="fi-FI">
                <a:solidFill>
                  <a:schemeClr val="bg2"/>
                </a:solidFill>
              </a:rPr>
              <a:t>) a </a:t>
            </a:r>
            <a:r>
              <a:rPr lang="fi-FI" dirty="0" err="1">
                <a:solidFill>
                  <a:schemeClr val="bg2"/>
                </a:solidFill>
              </a:rPr>
              <a:t>blue</a:t>
            </a:r>
            <a:r>
              <a:rPr lang="fi-FI" dirty="0">
                <a:solidFill>
                  <a:schemeClr val="bg2"/>
                </a:solidFill>
              </a:rPr>
              <a:t> suit </a:t>
            </a:r>
            <a:r>
              <a:rPr lang="fi-FI" dirty="0" err="1">
                <a:solidFill>
                  <a:schemeClr val="bg2"/>
                </a:solidFill>
              </a:rPr>
              <a:t>was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not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him</a:t>
            </a:r>
            <a:r>
              <a:rPr lang="fi-FI" dirty="0">
                <a:solidFill>
                  <a:schemeClr val="bg2"/>
                </a:solidFill>
              </a:rPr>
              <a:t>. 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48a9d6347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Lauseenvastikkeet</a:t>
            </a:r>
            <a:endParaRPr/>
          </a:p>
        </p:txBody>
      </p:sp>
      <p:sp>
        <p:nvSpPr>
          <p:cNvPr id="93" name="Google Shape;93;gc48a9d6347_0_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4" name="Google Shape;94;gc48a9d6347_0_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7 </a:t>
            </a:r>
            <a:r>
              <a:rPr lang="fi-FI" dirty="0" err="1"/>
              <a:t>Grammar</a:t>
            </a:r>
            <a:endParaRPr dirty="0"/>
          </a:p>
        </p:txBody>
      </p:sp>
      <p:sp>
        <p:nvSpPr>
          <p:cNvPr id="95" name="Google Shape;95;gc48a9d6347_0_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Going</a:t>
            </a:r>
            <a:r>
              <a:rPr lang="fi-FI" b="1" dirty="0"/>
              <a:t> home</a:t>
            </a:r>
            <a:r>
              <a:rPr lang="fi-FI" dirty="0"/>
              <a:t> I </a:t>
            </a:r>
            <a:r>
              <a:rPr lang="fi-FI" dirty="0" err="1"/>
              <a:t>came</a:t>
            </a:r>
            <a:r>
              <a:rPr lang="fi-FI" dirty="0"/>
              <a:t> </a:t>
            </a:r>
            <a:r>
              <a:rPr lang="fi-FI" dirty="0" err="1"/>
              <a:t>across</a:t>
            </a:r>
            <a:r>
              <a:rPr lang="fi-FI" dirty="0"/>
              <a:t> an </a:t>
            </a:r>
            <a:r>
              <a:rPr lang="fi-FI" dirty="0" err="1"/>
              <a:t>interesting</a:t>
            </a:r>
            <a:r>
              <a:rPr lang="fi-FI" dirty="0"/>
              <a:t> </a:t>
            </a:r>
            <a:r>
              <a:rPr lang="fi-FI" dirty="0" err="1"/>
              <a:t>specimen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films</a:t>
            </a:r>
            <a:r>
              <a:rPr lang="fi-FI" dirty="0"/>
              <a:t> </a:t>
            </a:r>
            <a:r>
              <a:rPr lang="fi-FI" b="1" dirty="0" err="1"/>
              <a:t>shown</a:t>
            </a:r>
            <a:r>
              <a:rPr lang="fi-FI" b="1" dirty="0"/>
              <a:t> </a:t>
            </a:r>
            <a:r>
              <a:rPr lang="fi-FI" b="1" dirty="0" err="1"/>
              <a:t>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old</a:t>
            </a:r>
            <a:r>
              <a:rPr lang="fi-FI" dirty="0"/>
              <a:t> </a:t>
            </a:r>
            <a:r>
              <a:rPr lang="fi-FI" dirty="0" err="1"/>
              <a:t>classics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Lauseenvastikkeet ovat 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kirjoitetussa englannin kielessä varsin tavallisia</a:t>
            </a:r>
            <a:r>
              <a:rPr lang="fi-FI" dirty="0">
                <a:solidFill>
                  <a:schemeClr val="bg2"/>
                </a:solidFill>
              </a:rPr>
              <a:t>, ja jokaisen on hyvä ymmärtää niitä teksteissä.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Usein ne on järkevintä suomentaa sivulauseina, ei vastikkeina. 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Näissä dioissa esitellään vastikkeiden muodostuksen perustapaukset ja tarkemmin relatiivilauseiden vastikkeet, koska ne ovat englannissa erityisen yleisiä. 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2"/>
                </a:solidFill>
              </a:rPr>
              <a:t>More </a:t>
            </a:r>
            <a:r>
              <a:rPr lang="fi-FI" b="1" dirty="0" err="1">
                <a:solidFill>
                  <a:schemeClr val="bg2"/>
                </a:solidFill>
              </a:rPr>
              <a:t>advanced</a:t>
            </a:r>
            <a:r>
              <a:rPr lang="fi-FI" dirty="0">
                <a:solidFill>
                  <a:schemeClr val="bg2"/>
                </a:solidFill>
              </a:rPr>
              <a:t> -dioissa esitellään muodostusta tarkemmin.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c9cb5aef3f_0_2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Read and translate the sentences.</a:t>
            </a:r>
            <a:endParaRPr/>
          </a:p>
        </p:txBody>
      </p:sp>
      <p:sp>
        <p:nvSpPr>
          <p:cNvPr id="101" name="Google Shape;101;g1c9cb5aef3f_0_2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2" name="Google Shape;102;g1c9cb5aef3f_0_2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03" name="Google Shape;103;g1c9cb5aef3f_0_2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W</a:t>
            </a:r>
            <a:r>
              <a:rPr lang="fi-FI" dirty="0" err="1"/>
              <a:t>hen</a:t>
            </a:r>
            <a:r>
              <a:rPr lang="fi-FI" dirty="0"/>
              <a:t> </a:t>
            </a:r>
            <a:r>
              <a:rPr lang="fi-FI" dirty="0" err="1"/>
              <a:t>coming</a:t>
            </a:r>
            <a:r>
              <a:rPr lang="fi-FI" dirty="0"/>
              <a:t> </a:t>
            </a:r>
            <a:r>
              <a:rPr lang="fi-FI" dirty="0" err="1"/>
              <a:t>across</a:t>
            </a:r>
            <a:r>
              <a:rPr lang="fi-FI" dirty="0"/>
              <a:t> a </a:t>
            </a:r>
            <a:r>
              <a:rPr lang="fi-FI" dirty="0" err="1"/>
              <a:t>bear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woods</a:t>
            </a:r>
            <a:r>
              <a:rPr lang="fi-FI" dirty="0"/>
              <a:t>,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giving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lecture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my </a:t>
            </a:r>
            <a:r>
              <a:rPr lang="fi-FI" dirty="0" err="1"/>
              <a:t>former</a:t>
            </a:r>
            <a:r>
              <a:rPr lang="fi-FI" dirty="0"/>
              <a:t> </a:t>
            </a:r>
            <a:r>
              <a:rPr lang="fi-FI" dirty="0" err="1"/>
              <a:t>teacher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If </a:t>
            </a:r>
            <a:r>
              <a:rPr lang="fi-FI" dirty="0" err="1"/>
              <a:t>followed</a:t>
            </a:r>
            <a:r>
              <a:rPr lang="fi-FI" dirty="0"/>
              <a:t> </a:t>
            </a:r>
            <a:r>
              <a:rPr lang="fi-FI" dirty="0" err="1"/>
              <a:t>carefully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instructions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of </a:t>
            </a:r>
            <a:r>
              <a:rPr lang="fi-FI" dirty="0" err="1"/>
              <a:t>great</a:t>
            </a:r>
            <a:r>
              <a:rPr lang="fi-FI" dirty="0"/>
              <a:t> help.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live in a house </a:t>
            </a:r>
            <a:r>
              <a:rPr lang="fi-FI" dirty="0" err="1"/>
              <a:t>built</a:t>
            </a:r>
            <a:r>
              <a:rPr lang="fi-FI" dirty="0"/>
              <a:t> </a:t>
            </a:r>
            <a:r>
              <a:rPr lang="fi-FI" dirty="0" err="1"/>
              <a:t>almost</a:t>
            </a:r>
            <a:r>
              <a:rPr lang="fi-FI" dirty="0"/>
              <a:t> a </a:t>
            </a:r>
            <a:r>
              <a:rPr lang="fi-FI" dirty="0" err="1"/>
              <a:t>hundred</a:t>
            </a:r>
            <a:r>
              <a:rPr lang="fi-FI" dirty="0"/>
              <a:t> </a:t>
            </a:r>
            <a:r>
              <a:rPr lang="fi-FI" dirty="0" err="1"/>
              <a:t>years</a:t>
            </a:r>
            <a:r>
              <a:rPr lang="fi-FI" dirty="0"/>
              <a:t> </a:t>
            </a:r>
            <a:r>
              <a:rPr lang="fi-FI" dirty="0" err="1"/>
              <a:t>ago</a:t>
            </a:r>
            <a:r>
              <a:rPr lang="fi-FI" dirty="0"/>
              <a:t>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c9cb5aef3f_0_32"/>
          <p:cNvSpPr txBox="1">
            <a:spLocks noGrp="1"/>
          </p:cNvSpPr>
          <p:nvPr>
            <p:ph type="title"/>
          </p:nvPr>
        </p:nvSpPr>
        <p:spPr>
          <a:xfrm>
            <a:off x="675137" y="809225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Read and translate the sentences.</a:t>
            </a:r>
            <a:endParaRPr/>
          </a:p>
        </p:txBody>
      </p:sp>
      <p:sp>
        <p:nvSpPr>
          <p:cNvPr id="109" name="Google Shape;109;g1c9cb5aef3f_0_32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0" name="Google Shape;110;g1c9cb5aef3f_0_3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11" name="Google Shape;111;g1c9cb5aef3f_0_32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W</a:t>
            </a: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h</a:t>
            </a:r>
            <a:r>
              <a:rPr lang="fi-FI" dirty="0" err="1"/>
              <a:t>en</a:t>
            </a:r>
            <a:r>
              <a:rPr lang="fi-FI" dirty="0"/>
              <a:t> </a:t>
            </a:r>
            <a:r>
              <a:rPr lang="fi-FI" dirty="0" err="1"/>
              <a:t>coming</a:t>
            </a:r>
            <a:r>
              <a:rPr lang="fi-FI" dirty="0"/>
              <a:t> </a:t>
            </a:r>
            <a:r>
              <a:rPr lang="fi-FI" dirty="0" err="1"/>
              <a:t>across</a:t>
            </a:r>
            <a:r>
              <a:rPr lang="fi-FI" dirty="0"/>
              <a:t> a </a:t>
            </a:r>
            <a:r>
              <a:rPr lang="fi-FI" dirty="0" err="1"/>
              <a:t>bear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woods</a:t>
            </a:r>
            <a:r>
              <a:rPr lang="fi-FI" dirty="0"/>
              <a:t>,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giving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lecture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my </a:t>
            </a:r>
            <a:r>
              <a:rPr lang="fi-FI" dirty="0" err="1"/>
              <a:t>former</a:t>
            </a:r>
            <a:r>
              <a:rPr lang="fi-FI" dirty="0"/>
              <a:t> </a:t>
            </a:r>
            <a:r>
              <a:rPr lang="fi-FI" dirty="0" err="1"/>
              <a:t>teacher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If </a:t>
            </a:r>
            <a:r>
              <a:rPr lang="fi-FI" dirty="0" err="1"/>
              <a:t>followed</a:t>
            </a:r>
            <a:r>
              <a:rPr lang="fi-FI" dirty="0"/>
              <a:t> </a:t>
            </a:r>
            <a:r>
              <a:rPr lang="fi-FI" dirty="0" err="1"/>
              <a:t>carefully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instructions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of </a:t>
            </a:r>
            <a:r>
              <a:rPr lang="fi-FI" dirty="0" err="1"/>
              <a:t>great</a:t>
            </a:r>
            <a:r>
              <a:rPr lang="fi-FI" dirty="0"/>
              <a:t> help.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live in a house </a:t>
            </a:r>
            <a:r>
              <a:rPr lang="fi-FI" dirty="0" err="1"/>
              <a:t>built</a:t>
            </a:r>
            <a:r>
              <a:rPr lang="fi-FI" dirty="0"/>
              <a:t> </a:t>
            </a:r>
            <a:r>
              <a:rPr lang="fi-FI" dirty="0" err="1"/>
              <a:t>almost</a:t>
            </a:r>
            <a:r>
              <a:rPr lang="fi-FI" dirty="0"/>
              <a:t> a </a:t>
            </a:r>
            <a:r>
              <a:rPr lang="fi-FI" dirty="0" err="1"/>
              <a:t>hundred</a:t>
            </a:r>
            <a:r>
              <a:rPr lang="fi-FI" dirty="0"/>
              <a:t> </a:t>
            </a:r>
            <a:r>
              <a:rPr lang="fi-FI" dirty="0" err="1"/>
              <a:t>years</a:t>
            </a:r>
            <a:r>
              <a:rPr lang="fi-FI" dirty="0"/>
              <a:t> </a:t>
            </a:r>
            <a:r>
              <a:rPr lang="fi-FI" dirty="0" err="1"/>
              <a:t>ago</a:t>
            </a:r>
            <a:r>
              <a:rPr lang="fi-FI" dirty="0"/>
              <a:t>. 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g1c9cb5aef3f_0_32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500" cy="83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>
                <a:solidFill>
                  <a:schemeClr val="bg2"/>
                </a:solidFill>
              </a:rPr>
              <a:t>Jos törmäät karhuun metsässä, mitä sinun pitäisi tehdä?</a:t>
            </a:r>
            <a:endParaRPr sz="5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>
                <a:solidFill>
                  <a:schemeClr val="bg2"/>
                </a:solidFill>
              </a:rPr>
              <a:t>Mies, joka piti luentoa, oli vanha opettajani. </a:t>
            </a:r>
            <a:endParaRPr sz="5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>
                <a:solidFill>
                  <a:schemeClr val="bg2"/>
                </a:solidFill>
              </a:rPr>
              <a:t>Jos näitä ohjeita noudatetaan huolellisesti, niistä on paljon apua.</a:t>
            </a:r>
            <a:endParaRPr sz="5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>
                <a:solidFill>
                  <a:schemeClr val="bg2"/>
                </a:solidFill>
              </a:rPr>
              <a:t>Asun talossa, joka rakennettiin melkein sata vuotta sitten. </a:t>
            </a:r>
            <a:endParaRPr sz="5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c9cb5aef3f_0_39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Aktiivilaus</a:t>
            </a: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e</a:t>
            </a:r>
            <a:endParaRPr/>
          </a:p>
        </p:txBody>
      </p:sp>
      <p:sp>
        <p:nvSpPr>
          <p:cNvPr id="118" name="Google Shape;118;g1c9cb5aef3f_0_39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19" name="Google Shape;119;g1c9cb5aef3f_0_3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20" name="Google Shape;120;g1c9cb5aef3f_0_39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As </a:t>
            </a: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dirty="0" err="1"/>
              <a:t>saw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puppy</a:t>
            </a:r>
            <a:r>
              <a:rPr lang="fi-FI" dirty="0"/>
              <a:t>, Mary </a:t>
            </a:r>
            <a:r>
              <a:rPr lang="fi-FI" dirty="0" err="1"/>
              <a:t>knew</a:t>
            </a:r>
            <a:r>
              <a:rPr lang="fi-FI" dirty="0"/>
              <a:t> </a:t>
            </a: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to </a:t>
            </a:r>
            <a:r>
              <a:rPr lang="fi-FI" dirty="0" err="1"/>
              <a:t>have</a:t>
            </a:r>
            <a:r>
              <a:rPr lang="fi-FI" dirty="0"/>
              <a:t> it.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Seeing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puppy</a:t>
            </a:r>
            <a:r>
              <a:rPr lang="fi-FI" dirty="0"/>
              <a:t> Mary </a:t>
            </a:r>
            <a:r>
              <a:rPr lang="fi-FI" dirty="0" err="1"/>
              <a:t>knew</a:t>
            </a:r>
            <a:r>
              <a:rPr lang="fi-FI" dirty="0"/>
              <a:t> </a:t>
            </a: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to </a:t>
            </a:r>
            <a:r>
              <a:rPr lang="fi-FI" dirty="0" err="1"/>
              <a:t>have</a:t>
            </a:r>
            <a:r>
              <a:rPr lang="fi-FI" dirty="0"/>
              <a:t> it.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Aktiivimuotoinen verbi </a:t>
            </a:r>
            <a:r>
              <a:rPr lang="fi-FI" dirty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ing</a:t>
            </a:r>
            <a:r>
              <a:rPr lang="fi-FI" dirty="0">
                <a:solidFill>
                  <a:schemeClr val="bg2"/>
                </a:solidFill>
              </a:rPr>
              <a:t>-muoto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Subjekti (sama kuin päälauseessa) </a:t>
            </a:r>
            <a:r>
              <a:rPr lang="fi-FI" dirty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schemeClr val="bg2"/>
                </a:solidFill>
              </a:rPr>
              <a:t> pois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Konjunktio </a:t>
            </a:r>
            <a:r>
              <a:rPr lang="fi-FI" dirty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schemeClr val="bg2"/>
                </a:solidFill>
              </a:rPr>
              <a:t> pois (yleensä)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 descr="Kuva, joka sisältää kohteen koira, nisäkäs, valkoinen&#10;&#10;Kuvaus luotu automaattisesti">
            <a:extLst>
              <a:ext uri="{FF2B5EF4-FFF2-40B4-BE49-F238E27FC236}">
                <a16:creationId xmlns:a16="http://schemas.microsoft.com/office/drawing/2014/main" id="{0E2C4312-7D51-C825-6530-F010DF2C4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1544" y="2053684"/>
            <a:ext cx="15304276" cy="10201815"/>
          </a:xfrm>
          <a:prstGeom prst="rect">
            <a:avLst/>
          </a:prstGeom>
        </p:spPr>
      </p:pic>
      <p:sp>
        <p:nvSpPr>
          <p:cNvPr id="2" name="Tekstiruutu 6">
            <a:extLst>
              <a:ext uri="{FF2B5EF4-FFF2-40B4-BE49-F238E27FC236}">
                <a16:creationId xmlns:a16="http://schemas.microsoft.com/office/drawing/2014/main" id="{B4C2C07A-AF6C-0596-EDD8-C749898C335F}"/>
              </a:ext>
            </a:extLst>
          </p:cNvPr>
          <p:cNvSpPr txBox="1"/>
          <p:nvPr/>
        </p:nvSpPr>
        <p:spPr>
          <a:xfrm>
            <a:off x="11569465" y="12585589"/>
            <a:ext cx="11192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i-FI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iStock.com/101cats</a:t>
            </a:r>
            <a:endParaRPr lang="fi-FI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c9cb5aef3f_0_4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Passiivilause</a:t>
            </a:r>
            <a:endParaRPr/>
          </a:p>
        </p:txBody>
      </p:sp>
      <p:sp>
        <p:nvSpPr>
          <p:cNvPr id="127" name="Google Shape;127;g1c9cb5aef3f_0_4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8" name="Google Shape;128;g1c9cb5aef3f_0_4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29" name="Google Shape;129;g1c9cb5aef3f_0_4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If it is </a:t>
            </a:r>
            <a:r>
              <a:rPr lang="fi-FI" dirty="0" err="1"/>
              <a:t>taken</a:t>
            </a:r>
            <a:r>
              <a:rPr lang="fi-FI" dirty="0"/>
              <a:t> </a:t>
            </a:r>
            <a:r>
              <a:rPr lang="fi-FI" dirty="0" err="1"/>
              <a:t>regularly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medicine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effective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/>
              <a:t>(If) </a:t>
            </a:r>
            <a:r>
              <a:rPr lang="fi-FI" b="1" dirty="0" err="1"/>
              <a:t>taken</a:t>
            </a:r>
            <a:r>
              <a:rPr lang="fi-FI" b="1" dirty="0"/>
              <a:t> </a:t>
            </a:r>
            <a:r>
              <a:rPr lang="fi-FI" b="1" dirty="0" err="1"/>
              <a:t>regularly</a:t>
            </a:r>
            <a:r>
              <a:rPr lang="fi-FI" b="1" dirty="0"/>
              <a:t>,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medicine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effective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Passiivimuotoinen verbi </a:t>
            </a:r>
            <a:r>
              <a:rPr lang="fi-FI" dirty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schemeClr val="bg2"/>
                </a:solidFill>
              </a:rPr>
              <a:t> jää 3. muoto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-verbin osuus </a:t>
            </a:r>
            <a:r>
              <a:rPr lang="fi-FI" dirty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schemeClr val="bg2"/>
                </a:solidFill>
              </a:rPr>
              <a:t> pois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Subjekti (sama kuin päälauseessa) </a:t>
            </a:r>
            <a:r>
              <a:rPr lang="fi-FI" dirty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schemeClr val="bg2"/>
                </a:solidFill>
              </a:rPr>
              <a:t> pois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Konjunktio </a:t>
            </a:r>
            <a:r>
              <a:rPr lang="fi-FI" dirty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schemeClr val="bg2"/>
                </a:solidFill>
              </a:rPr>
              <a:t> pois (yleensä)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c9cb5aef3f_0_5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Prepositiorakenteet</a:t>
            </a:r>
            <a:endParaRPr/>
          </a:p>
        </p:txBody>
      </p:sp>
      <p:sp>
        <p:nvSpPr>
          <p:cNvPr id="135" name="Google Shape;135;g1c9cb5aef3f_0_5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6" name="Google Shape;136;g1c9cb5aef3f_0_5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37" name="Google Shape;137;g1c9cb5aef3f_0_5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When</a:t>
            </a:r>
            <a:r>
              <a:rPr lang="fi-FI" dirty="0"/>
              <a:t>/</a:t>
            </a:r>
            <a:r>
              <a:rPr lang="fi-FI" dirty="0" err="1"/>
              <a:t>After</a:t>
            </a:r>
            <a:r>
              <a:rPr lang="fi-FI" dirty="0"/>
              <a:t> he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washed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, he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set to go.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After</a:t>
            </a:r>
            <a:r>
              <a:rPr lang="fi-FI" b="1" dirty="0"/>
              <a:t> </a:t>
            </a:r>
            <a:r>
              <a:rPr lang="fi-FI" b="1" dirty="0" err="1"/>
              <a:t>washing</a:t>
            </a:r>
            <a:r>
              <a:rPr lang="fi-FI" b="1" dirty="0"/>
              <a:t> </a:t>
            </a:r>
            <a:r>
              <a:rPr lang="fi-FI" b="1" dirty="0" err="1"/>
              <a:t>up</a:t>
            </a:r>
            <a:r>
              <a:rPr lang="fi-FI" dirty="0"/>
              <a:t> he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set to go. 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Just as </a:t>
            </a: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seen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police</a:t>
            </a:r>
            <a:r>
              <a:rPr lang="fi-FI" dirty="0"/>
              <a:t>, </a:t>
            </a: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dirty="0" err="1"/>
              <a:t>vanished</a:t>
            </a:r>
            <a:r>
              <a:rPr lang="fi-FI" dirty="0"/>
              <a:t> into </a:t>
            </a:r>
            <a:r>
              <a:rPr lang="fi-FI" dirty="0" err="1"/>
              <a:t>the</a:t>
            </a:r>
            <a:r>
              <a:rPr lang="fi-FI" dirty="0"/>
              <a:t> house.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/>
              <a:t>On </a:t>
            </a:r>
            <a:r>
              <a:rPr lang="fi-FI" b="1" dirty="0" err="1"/>
              <a:t>being</a:t>
            </a:r>
            <a:r>
              <a:rPr lang="fi-FI" b="1" dirty="0"/>
              <a:t> </a:t>
            </a:r>
            <a:r>
              <a:rPr lang="fi-FI" b="1" dirty="0" err="1"/>
              <a:t>seen</a:t>
            </a:r>
            <a:r>
              <a:rPr lang="fi-FI" b="1" dirty="0"/>
              <a:t> </a:t>
            </a:r>
            <a:r>
              <a:rPr lang="fi-FI" b="1" dirty="0" err="1"/>
              <a:t>by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police</a:t>
            </a:r>
            <a:r>
              <a:rPr lang="fi-FI" b="1" dirty="0"/>
              <a:t>,</a:t>
            </a:r>
            <a:r>
              <a:rPr lang="fi-FI" dirty="0"/>
              <a:t> </a:t>
            </a: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dirty="0" err="1"/>
              <a:t>vanished</a:t>
            </a:r>
            <a:r>
              <a:rPr lang="fi-FI" dirty="0"/>
              <a:t> into </a:t>
            </a:r>
            <a:r>
              <a:rPr lang="fi-FI" dirty="0" err="1"/>
              <a:t>the</a:t>
            </a:r>
            <a:r>
              <a:rPr lang="fi-FI" dirty="0"/>
              <a:t> house.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Aikaa ilmaiseva lauseenvastike muodostetaan usein prepositiolla.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Tavallisimmat prepositiot: </a:t>
            </a:r>
            <a:r>
              <a:rPr lang="fi-FI" b="1" dirty="0" err="1">
                <a:solidFill>
                  <a:schemeClr val="bg2"/>
                </a:solidFill>
              </a:rPr>
              <a:t>after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b="1" dirty="0" err="1">
                <a:solidFill>
                  <a:schemeClr val="bg2"/>
                </a:solidFill>
              </a:rPr>
              <a:t>before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b="1" dirty="0" err="1">
                <a:solidFill>
                  <a:schemeClr val="bg2"/>
                </a:solidFill>
              </a:rPr>
              <a:t>since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ja </a:t>
            </a:r>
            <a:r>
              <a:rPr lang="fi-FI" b="1" dirty="0">
                <a:solidFill>
                  <a:schemeClr val="bg2"/>
                </a:solidFill>
              </a:rPr>
              <a:t>on </a:t>
            </a:r>
            <a:r>
              <a:rPr lang="fi-FI" dirty="0">
                <a:solidFill>
                  <a:schemeClr val="bg2"/>
                </a:solidFill>
              </a:rPr>
              <a:t>(</a:t>
            </a:r>
            <a:r>
              <a:rPr lang="fi-FI" i="1" dirty="0">
                <a:solidFill>
                  <a:schemeClr val="bg2"/>
                </a:solidFill>
              </a:rPr>
              <a:t>juuri kun</a:t>
            </a:r>
            <a:r>
              <a:rPr lang="fi-FI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Aktiivilause: prepositio + </a:t>
            </a:r>
            <a:r>
              <a:rPr lang="fi-FI" b="1" dirty="0" err="1">
                <a:solidFill>
                  <a:schemeClr val="bg2"/>
                </a:solidFill>
              </a:rPr>
              <a:t>ing</a:t>
            </a:r>
            <a:r>
              <a:rPr lang="fi-FI" dirty="0">
                <a:solidFill>
                  <a:schemeClr val="bg2"/>
                </a:solidFill>
              </a:rPr>
              <a:t>-muoto (</a:t>
            </a:r>
            <a:r>
              <a:rPr lang="fi-FI" b="1" dirty="0" err="1">
                <a:solidFill>
                  <a:schemeClr val="bg2"/>
                </a:solidFill>
              </a:rPr>
              <a:t>after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doing</a:t>
            </a:r>
            <a:r>
              <a:rPr lang="fi-FI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Passiivilause: prepositio + </a:t>
            </a:r>
            <a:r>
              <a:rPr lang="fi-FI" b="1" dirty="0" err="1">
                <a:solidFill>
                  <a:schemeClr val="bg2"/>
                </a:solidFill>
              </a:rPr>
              <a:t>being</a:t>
            </a:r>
            <a:r>
              <a:rPr lang="fi-FI" dirty="0">
                <a:solidFill>
                  <a:schemeClr val="bg2"/>
                </a:solidFill>
              </a:rPr>
              <a:t> + 3. muoto (</a:t>
            </a:r>
            <a:r>
              <a:rPr lang="fi-FI" b="1" dirty="0" err="1">
                <a:solidFill>
                  <a:schemeClr val="bg2"/>
                </a:solidFill>
              </a:rPr>
              <a:t>after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being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done</a:t>
            </a:r>
            <a:r>
              <a:rPr lang="fi-FI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c9cb5aef3f_0_8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 Use shortened sentences.</a:t>
            </a:r>
            <a:endParaRPr/>
          </a:p>
        </p:txBody>
      </p:sp>
      <p:sp>
        <p:nvSpPr>
          <p:cNvPr id="143" name="Google Shape;143;g1c9cb5aef3f_0_8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44" name="Google Shape;144;g1c9cb5aef3f_0_8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45" name="Google Shape;145;g1c9cb5aef3f_0_8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609600" algn="l" rtl="0">
              <a:spcBef>
                <a:spcPts val="2000"/>
              </a:spcBef>
              <a:spcAft>
                <a:spcPts val="0"/>
              </a:spcAft>
              <a:buSzPts val="6000"/>
              <a:buAutoNum type="arabicPeriod"/>
            </a:pPr>
            <a:r>
              <a:rPr lang="fi-FI" dirty="0"/>
              <a:t> Katsoessaan elokuvia äiti usein nukahtaa.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		(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When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)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watching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films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,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mum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often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falls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asleep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2. Tämän tietäen en ollut huolissani, kun tulin kotiin.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Knowing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this</a:t>
            </a:r>
            <a:r>
              <a:rPr lang="fi-FI" dirty="0">
                <a:solidFill>
                  <a:schemeClr val="bg2"/>
                </a:solidFill>
              </a:rPr>
              <a:t> I </a:t>
            </a:r>
            <a:r>
              <a:rPr lang="fi-FI" dirty="0" err="1">
                <a:solidFill>
                  <a:schemeClr val="bg2"/>
                </a:solidFill>
              </a:rPr>
              <a:t>wasn’t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worried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when</a:t>
            </a:r>
            <a:r>
              <a:rPr lang="fi-FI" dirty="0">
                <a:solidFill>
                  <a:schemeClr val="bg2"/>
                </a:solidFill>
              </a:rPr>
              <a:t> I </a:t>
            </a:r>
            <a:r>
              <a:rPr lang="fi-FI" dirty="0" err="1">
                <a:solidFill>
                  <a:schemeClr val="bg2"/>
                </a:solidFill>
              </a:rPr>
              <a:t>came</a:t>
            </a:r>
            <a:r>
              <a:rPr lang="fi-FI" dirty="0">
                <a:solidFill>
                  <a:schemeClr val="bg2"/>
                </a:solidFill>
              </a:rPr>
              <a:t> home.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3. Jos minulle annettaisiin toinen mahdollisuus, en toimisi samoin.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		(If) </a:t>
            </a:r>
            <a:r>
              <a:rPr lang="fi-FI" dirty="0" err="1">
                <a:solidFill>
                  <a:schemeClr val="bg2"/>
                </a:solidFill>
              </a:rPr>
              <a:t>given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another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chance</a:t>
            </a:r>
            <a:r>
              <a:rPr lang="fi-FI" dirty="0">
                <a:solidFill>
                  <a:schemeClr val="bg2"/>
                </a:solidFill>
              </a:rPr>
              <a:t>, I </a:t>
            </a:r>
            <a:r>
              <a:rPr lang="fi-FI" dirty="0" err="1">
                <a:solidFill>
                  <a:schemeClr val="bg2"/>
                </a:solidFill>
              </a:rPr>
              <a:t>wouldn’t</a:t>
            </a:r>
            <a:r>
              <a:rPr lang="fi-FI" dirty="0">
                <a:solidFill>
                  <a:schemeClr val="bg2"/>
                </a:solidFill>
              </a:rPr>
              <a:t> act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same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way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4. Kun äitiä pilkataan, hän suuttuu.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(</a:t>
            </a:r>
            <a:r>
              <a:rPr lang="fi-FI" dirty="0" err="1">
                <a:solidFill>
                  <a:schemeClr val="bg2"/>
                </a:solidFill>
              </a:rPr>
              <a:t>When</a:t>
            </a:r>
            <a:r>
              <a:rPr lang="fi-FI" dirty="0">
                <a:solidFill>
                  <a:schemeClr val="bg2"/>
                </a:solidFill>
              </a:rPr>
              <a:t>) made </a:t>
            </a:r>
            <a:r>
              <a:rPr lang="fi-FI" dirty="0" err="1">
                <a:solidFill>
                  <a:schemeClr val="bg2"/>
                </a:solidFill>
              </a:rPr>
              <a:t>fun</a:t>
            </a:r>
            <a:r>
              <a:rPr lang="fi-FI" dirty="0">
                <a:solidFill>
                  <a:schemeClr val="bg2"/>
                </a:solidFill>
              </a:rPr>
              <a:t> of / </a:t>
            </a:r>
            <a:r>
              <a:rPr lang="fi-FI" dirty="0" err="1">
                <a:solidFill>
                  <a:schemeClr val="bg2"/>
                </a:solidFill>
              </a:rPr>
              <a:t>mocked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dirty="0" err="1">
                <a:solidFill>
                  <a:schemeClr val="bg2"/>
                </a:solidFill>
              </a:rPr>
              <a:t>mother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get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angry</a:t>
            </a:r>
            <a:r>
              <a:rPr lang="fi-FI" dirty="0">
                <a:solidFill>
                  <a:schemeClr val="bg2"/>
                </a:solidFill>
              </a:rPr>
              <a:t>. 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c9cb5aef3f_0_8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Practise</a:t>
            </a:r>
            <a:r>
              <a:rPr lang="fi-FI" dirty="0"/>
              <a:t>. Make </a:t>
            </a:r>
            <a:r>
              <a:rPr lang="fi-FI" dirty="0" err="1"/>
              <a:t>shortened</a:t>
            </a:r>
            <a:r>
              <a:rPr lang="fi-FI" dirty="0"/>
              <a:t> </a:t>
            </a:r>
            <a:r>
              <a:rPr lang="fi-FI" dirty="0" err="1"/>
              <a:t>sentences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prepositions.</a:t>
            </a:r>
            <a:endParaRPr dirty="0"/>
          </a:p>
        </p:txBody>
      </p:sp>
      <p:sp>
        <p:nvSpPr>
          <p:cNvPr id="151" name="Google Shape;151;g1c9cb5aef3f_0_8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52" name="Google Shape;152;g1c9cb5aef3f_0_8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53" name="Google Shape;153;g1c9cb5aef3f_0_89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5. 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Ennen saapumistaan New Yorkiin Matt oli innostunut.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		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Before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arriving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 in New York, Matt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was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excited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. </a:t>
            </a:r>
            <a:endParaRPr dirty="0">
              <a:solidFill>
                <a:schemeClr val="bg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</a:ext>
              </a:extLst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6. Kuultuaan onnettomuudesta hän oli hermostunut.</a:t>
            </a:r>
            <a:endParaRPr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</a:ext>
              </a:extLst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		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After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hearing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about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the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accident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, he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was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nervous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.</a:t>
            </a:r>
            <a:endParaRPr dirty="0">
              <a:solidFill>
                <a:schemeClr val="bg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</a:ext>
              </a:extLst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7. Kun hänelle oli kerrottu suunnitelmasta, hän ei ollut uskonut sitä.</a:t>
            </a:r>
            <a:endParaRPr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</a:ext>
              </a:extLst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		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On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being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told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about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the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plan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, he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hadn’t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believed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 it.</a:t>
            </a:r>
            <a:endParaRPr dirty="0">
              <a:solidFill>
                <a:schemeClr val="bg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</a:ext>
              </a:extLst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8. Tultuaan nähdyksi terroristien seurassa hän olisi epäilty.</a:t>
            </a:r>
            <a:endParaRPr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</a:ext>
              </a:extLst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		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After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being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seen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with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the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terrorists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, he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would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be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a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suspect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.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1168</Words>
  <Application>Microsoft Office PowerPoint</Application>
  <PresentationFormat>Mukautettu</PresentationFormat>
  <Paragraphs>154</Paragraphs>
  <Slides>15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Office-teema</vt:lpstr>
      <vt:lpstr>Lauseenvastikkeet</vt:lpstr>
      <vt:lpstr>Lauseenvastikkeet</vt:lpstr>
      <vt:lpstr>Read and translate the sentences.</vt:lpstr>
      <vt:lpstr>Read and translate the sentences.</vt:lpstr>
      <vt:lpstr>Aktiivilause</vt:lpstr>
      <vt:lpstr>Passiivilause</vt:lpstr>
      <vt:lpstr>Prepositiorakenteet</vt:lpstr>
      <vt:lpstr>Practise. Use shortened sentences.</vt:lpstr>
      <vt:lpstr>Practise. Make shortened sentences with prepositions.</vt:lpstr>
      <vt:lpstr>Relatiivilauseiden vastikkeet</vt:lpstr>
      <vt:lpstr>Relatiivilauseiden vastikkeet</vt:lpstr>
      <vt:lpstr>Relatiivilauseiden vastikkeet</vt:lpstr>
      <vt:lpstr>Relatiivilauseiden vastikkeet</vt:lpstr>
      <vt:lpstr>Practise. Turn relative clauses into  shortened sentences.</vt:lpstr>
      <vt:lpstr>Practise. Turn relative clauses into  shortened sentences.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Lauseenvastikkeet</dc:title>
  <dc:creator>Väänänen Anna</dc:creator>
  <cp:lastModifiedBy>Irene Vänskä</cp:lastModifiedBy>
  <cp:revision>15</cp:revision>
  <dcterms:created xsi:type="dcterms:W3CDTF">2020-05-05T09:10:38Z</dcterms:created>
  <dcterms:modified xsi:type="dcterms:W3CDTF">2023-03-30T20:07:10Z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